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72" r:id="rId10"/>
    <p:sldId id="27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78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1331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1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640A507-A450-4508-A947-F06AE527749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17C3B-0438-4AC7-956C-D8161E967E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DC581-51F2-4E4B-A890-34B95BC294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4487E-B6A3-4D8D-A332-8999F026B1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C42E3-EEAB-4EB1-9251-6F578F298C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7F74E-D718-407D-8FC6-2045B77BC3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48CE88-99D2-4504-A042-7AA1C89CFC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6839B-535E-4C5E-BE49-E9C620AEAA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1E543-7B7E-4299-9936-16524A4E94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3926C-2F91-4AC6-B32B-C16776CAC1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97477-022E-4EFF-BEA6-13052AF0E1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229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9A163A7-1519-4C1A-AFA5-B7AFF6AC558B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/>
              <a:t>Аускультация сердца</a:t>
            </a:r>
            <a:r>
              <a:rPr lang="ru-RU" sz="4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Запомните: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/>
              <a:t>Патологический </a:t>
            </a:r>
            <a:r>
              <a:rPr lang="en-US" sz="2800" b="1"/>
              <a:t>IV </a:t>
            </a:r>
            <a:r>
              <a:rPr lang="ru-RU" sz="2800" b="1"/>
              <a:t>тон, или пресистолический ритм галопа, обусловлен, прежде всего, повышением конечного диастолического давления в желудочке, что наблюдается:</a:t>
            </a:r>
          </a:p>
          <a:p>
            <a:pPr>
              <a:lnSpc>
                <a:spcPct val="80000"/>
              </a:lnSpc>
            </a:pPr>
            <a:r>
              <a:rPr lang="ru-RU" sz="2800"/>
              <a:t>при значительном снижении сократимости миокарда у больных с сердечной недостаточностью,  острым    инфарктом миокарда, миокардитом;</a:t>
            </a:r>
          </a:p>
          <a:p>
            <a:pPr>
              <a:lnSpc>
                <a:spcPct val="80000"/>
              </a:lnSpc>
            </a:pPr>
            <a:r>
              <a:rPr lang="ru-RU" sz="2800"/>
              <a:t>при выраженной гипертрофии миокарда желудочков (реже), например при стенозе устья аорты, гипертонической болезни и т. 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изменения тонов сердца</a:t>
            </a:r>
            <a:r>
              <a:rPr lang="ru-RU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/>
              <a:t>Изменение громкости основных тонов (</a:t>
            </a:r>
            <a:r>
              <a:rPr lang="en-US"/>
              <a:t>I </a:t>
            </a:r>
            <a:r>
              <a:rPr lang="ru-RU"/>
              <a:t>и </a:t>
            </a:r>
            <a:r>
              <a:rPr lang="en-US"/>
              <a:t>II</a:t>
            </a:r>
            <a:r>
              <a:rPr lang="ru-RU"/>
              <a:t>);</a:t>
            </a:r>
          </a:p>
          <a:p>
            <a:pPr marL="609600" indent="-609600">
              <a:lnSpc>
                <a:spcPct val="80000"/>
              </a:lnSpc>
            </a:pPr>
            <a:r>
              <a:rPr lang="ru-RU"/>
              <a:t>Расщепление (раздвоение) основных тонов;</a:t>
            </a:r>
          </a:p>
          <a:p>
            <a:pPr marL="609600" indent="-609600">
              <a:lnSpc>
                <a:spcPct val="80000"/>
              </a:lnSpc>
            </a:pPr>
            <a:r>
              <a:rPr lang="ru-RU"/>
              <a:t>Появление дополнительных тонов: </a:t>
            </a:r>
            <a:r>
              <a:rPr lang="en-US"/>
              <a:t>III </a:t>
            </a:r>
            <a:r>
              <a:rPr lang="ru-RU"/>
              <a:t>и </a:t>
            </a:r>
            <a:r>
              <a:rPr lang="en-US"/>
              <a:t>IV </a:t>
            </a:r>
            <a:r>
              <a:rPr lang="ru-RU"/>
              <a:t>тонов, тона открытия митрального клапана, дополнительного систолического тона (щелчка) и так называемого перикард-тона</a:t>
            </a:r>
            <a:r>
              <a:rPr lang="ru-RU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sz="3200" b="1"/>
              <a:t>Изменение громкости основных тонов сердца</a:t>
            </a:r>
            <a:r>
              <a:rPr lang="ru-RU" sz="400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713788" cy="50403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 b="1"/>
              <a:t>Громкость </a:t>
            </a:r>
            <a:r>
              <a:rPr lang="en-US" sz="2100" b="1"/>
              <a:t>I </a:t>
            </a:r>
            <a:r>
              <a:rPr lang="ru-RU" sz="2100" b="1"/>
              <a:t>тона в норме зависит от следующих факторов:</a:t>
            </a:r>
          </a:p>
          <a:p>
            <a:pPr>
              <a:lnSpc>
                <a:spcPct val="80000"/>
              </a:lnSpc>
            </a:pPr>
            <a:r>
              <a:rPr lang="ru-RU" sz="2100"/>
              <a:t>от герметичности камеры желудочков в период изоволюметрического сокращения, в частности от плотности смыкания атриовентрикулярных клапанов;</a:t>
            </a:r>
          </a:p>
          <a:p>
            <a:pPr>
              <a:lnSpc>
                <a:spcPct val="80000"/>
              </a:lnSpc>
            </a:pPr>
            <a:r>
              <a:rPr lang="ru-RU" sz="2100"/>
              <a:t>от скорости сокращения желудочков в фазу изоволюметрического сокращения, которая в свою очередь определяется: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/>
              <a:t>      а)	интенсивностью и скоростью обменных процессов в самом миокарде (сократительной способностью сердечной мышцы);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/>
              <a:t>      б)	величиной систолического объема желудочка: чем больше наполнен желудочек, тем меньше скорость его сокращения;</a:t>
            </a:r>
          </a:p>
          <a:p>
            <a:pPr>
              <a:lnSpc>
                <a:spcPct val="80000"/>
              </a:lnSpc>
            </a:pPr>
            <a:r>
              <a:rPr lang="ru-RU" sz="2100"/>
              <a:t>3)	от плотности структур, участвующих в колебательных движениях, в первую очередь от плотности атриовентрикулярных клапанов;</a:t>
            </a:r>
          </a:p>
          <a:p>
            <a:pPr>
              <a:lnSpc>
                <a:spcPct val="80000"/>
              </a:lnSpc>
            </a:pPr>
            <a:r>
              <a:rPr lang="ru-RU" sz="2100"/>
              <a:t>4) от положения створок атриовентрикулярных клапанов непосредственно перед началом фазы изоволюметрического сокращения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Ослабление </a:t>
            </a:r>
            <a:r>
              <a:rPr lang="en-US" b="1"/>
              <a:t>I </a:t>
            </a:r>
            <a:r>
              <a:rPr lang="ru-RU" b="1"/>
              <a:t>тона сердца.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200" b="1"/>
              <a:t>Причинами ослабления </a:t>
            </a:r>
            <a:r>
              <a:rPr lang="en-US" sz="2200" b="1"/>
              <a:t>I </a:t>
            </a:r>
            <a:r>
              <a:rPr lang="ru-RU" sz="2200" b="1"/>
              <a:t>тона сердца могут быть:</a:t>
            </a:r>
          </a:p>
          <a:p>
            <a:pPr>
              <a:lnSpc>
                <a:spcPct val="80000"/>
              </a:lnSpc>
            </a:pPr>
            <a:r>
              <a:rPr lang="ru-RU" sz="2200"/>
              <a:t>Негерметичное смыкание атриовентрикулярных клапанов (например, при недостаточности митрального или трехстворчатого клапанов), показанное.</a:t>
            </a:r>
          </a:p>
          <a:p>
            <a:pPr>
              <a:lnSpc>
                <a:spcPct val="80000"/>
              </a:lnSpc>
            </a:pPr>
            <a:r>
              <a:rPr lang="ru-RU" sz="2200"/>
              <a:t>Резкое замедление сокращения желудочка и подъема внутрижелудочкового давления при уменьшении сократительной    способности миокарда у больных с сердечной недостаточностью и острым повреждением миокарда.</a:t>
            </a:r>
          </a:p>
          <a:p>
            <a:pPr>
              <a:lnSpc>
                <a:spcPct val="80000"/>
              </a:lnSpc>
            </a:pPr>
            <a:r>
              <a:rPr lang="ru-RU" sz="2200"/>
              <a:t>Значительное замедление сокращения гипертрофированного желудочка, например при стенозе устья аорты;</a:t>
            </a:r>
          </a:p>
          <a:p>
            <a:pPr>
              <a:lnSpc>
                <a:spcPct val="80000"/>
              </a:lnSpc>
            </a:pPr>
            <a:r>
              <a:rPr lang="ru-RU" sz="2200"/>
              <a:t>Необычное положение створок атриовентрикулярных клапанов непосредственно перед началом изоволюметрического     сокращения желудочков</a:t>
            </a:r>
            <a:r>
              <a:rPr lang="ru-RU" sz="21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Усиление </a:t>
            </a:r>
            <a:r>
              <a:rPr lang="en-US" b="1"/>
              <a:t>I </a:t>
            </a:r>
            <a:r>
              <a:rPr lang="ru-RU" b="1"/>
              <a:t>тона сердца.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Существуют две основные причины увеличения громкости </a:t>
            </a:r>
            <a:r>
              <a:rPr lang="en-US" sz="2400"/>
              <a:t>I </a:t>
            </a:r>
            <a:r>
              <a:rPr lang="ru-RU" sz="2400"/>
              <a:t>тона:</a:t>
            </a:r>
          </a:p>
          <a:p>
            <a:pPr>
              <a:lnSpc>
                <a:spcPct val="90000"/>
              </a:lnSpc>
            </a:pPr>
            <a:r>
              <a:rPr lang="ru-RU" sz="2400"/>
              <a:t>1)	увеличение скорости изоволюметрического</a:t>
            </a:r>
            <a:br>
              <a:rPr lang="ru-RU" sz="2400"/>
            </a:br>
            <a:r>
              <a:rPr lang="ru-RU" sz="2400"/>
              <a:t>сокращения желудочков, например, при</a:t>
            </a:r>
            <a:br>
              <a:rPr lang="ru-RU" sz="2400"/>
            </a:br>
            <a:r>
              <a:rPr lang="ru-RU" sz="2400"/>
              <a:t>тахикардии или тиреотоксикозе, когда увеличива­</a:t>
            </a:r>
            <a:br>
              <a:rPr lang="ru-RU" sz="2400"/>
            </a:br>
            <a:r>
              <a:rPr lang="ru-RU" sz="2400"/>
              <a:t>ется скорость всех обменных процессов в организ­</a:t>
            </a:r>
            <a:br>
              <a:rPr lang="ru-RU" sz="2400"/>
            </a:br>
            <a:r>
              <a:rPr lang="ru-RU" sz="2400"/>
              <a:t>ме, в том числе и в сердце;</a:t>
            </a:r>
          </a:p>
          <a:p>
            <a:pPr>
              <a:lnSpc>
                <a:spcPct val="90000"/>
              </a:lnSpc>
            </a:pPr>
            <a:r>
              <a:rPr lang="ru-RU" sz="2400"/>
              <a:t>2)	уплотнение структур сердца, участвующих в</a:t>
            </a:r>
            <a:br>
              <a:rPr lang="ru-RU" sz="2400"/>
            </a:br>
            <a:r>
              <a:rPr lang="ru-RU" sz="2400"/>
              <a:t>колебаниях и образовании </a:t>
            </a:r>
            <a:r>
              <a:rPr lang="en-US" sz="2400"/>
              <a:t>I </a:t>
            </a:r>
            <a:r>
              <a:rPr lang="ru-RU" sz="2400"/>
              <a:t>тона, например, при</a:t>
            </a:r>
            <a:br>
              <a:rPr lang="ru-RU" sz="2400"/>
            </a:br>
            <a:r>
              <a:rPr lang="ru-RU" sz="2400"/>
              <a:t>митральном стенозе.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/>
              <a:t>Изменение громкости основных тонов сердца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 b="1"/>
              <a:t>Громкость </a:t>
            </a:r>
            <a:r>
              <a:rPr lang="en-US" sz="2100" b="1"/>
              <a:t>II </a:t>
            </a:r>
            <a:r>
              <a:rPr lang="ru-RU" sz="2100" b="1"/>
              <a:t>тона в норме зависит от следующих факторов:</a:t>
            </a:r>
          </a:p>
          <a:p>
            <a:pPr>
              <a:lnSpc>
                <a:spcPct val="80000"/>
              </a:lnSpc>
            </a:pPr>
            <a:r>
              <a:rPr lang="ru-RU" sz="2100"/>
              <a:t>от герметичности закрытия полулунных клапанов аорты и легочной артерии;</a:t>
            </a:r>
          </a:p>
          <a:p>
            <a:pPr>
              <a:lnSpc>
                <a:spcPct val="80000"/>
              </a:lnSpc>
            </a:pPr>
            <a:r>
              <a:rPr lang="ru-RU" sz="2100"/>
              <a:t>от скорости закрытия и колебаний этих клапанов в течение протодиастолического периода, которая в свою очередь зависит от: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/>
              <a:t>     а)	уровня АД в магистральном сосуде,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/>
              <a:t>     б)	скорости расслабления миокарда желудочков;</a:t>
            </a:r>
          </a:p>
          <a:p>
            <a:pPr>
              <a:lnSpc>
                <a:spcPct val="80000"/>
              </a:lnSpc>
            </a:pPr>
            <a:r>
              <a:rPr lang="ru-RU" sz="2100"/>
              <a:t>от плотности структур, участвующих в колебательных движениях, в первую очередь от плотности полулунных клапанов, а также стенок магистральных сосудов;</a:t>
            </a:r>
          </a:p>
          <a:p>
            <a:pPr>
              <a:lnSpc>
                <a:spcPct val="80000"/>
              </a:lnSpc>
            </a:pPr>
            <a:r>
              <a:rPr lang="ru-RU" sz="2100"/>
              <a:t>от положения створок полулунных клапанов</a:t>
            </a:r>
            <a:br>
              <a:rPr lang="ru-RU" sz="2100"/>
            </a:br>
            <a:r>
              <a:rPr lang="ru-RU" sz="2100"/>
              <a:t>непосредственно перед началом протодиастолического периода.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Ослабление </a:t>
            </a:r>
            <a:r>
              <a:rPr lang="en-US" sz="4000" b="1"/>
              <a:t>II</a:t>
            </a:r>
            <a:r>
              <a:rPr lang="en-US" sz="4000"/>
              <a:t> </a:t>
            </a:r>
            <a:r>
              <a:rPr lang="ru-RU" sz="4000" b="1"/>
              <a:t>тона</a:t>
            </a:r>
            <a:r>
              <a:rPr lang="ru-RU" sz="4000"/>
              <a:t> </a:t>
            </a:r>
            <a:r>
              <a:rPr lang="ru-RU" sz="4000" b="1"/>
              <a:t>сердца.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/>
              <a:t> </a:t>
            </a:r>
            <a:r>
              <a:rPr lang="ru-RU" sz="2400"/>
              <a:t>Основными причинами ослабления </a:t>
            </a:r>
            <a:r>
              <a:rPr lang="en-US" sz="2400"/>
              <a:t>II </a:t>
            </a:r>
            <a:r>
              <a:rPr lang="ru-RU" sz="2400"/>
              <a:t>тона сердца являются:</a:t>
            </a:r>
          </a:p>
          <a:p>
            <a:pPr>
              <a:lnSpc>
                <a:spcPct val="90000"/>
              </a:lnSpc>
            </a:pPr>
            <a:r>
              <a:rPr lang="ru-RU" sz="2400"/>
              <a:t>нарушение герметичности смыкания полулунных клапанов аорты и легочной артерии;</a:t>
            </a:r>
          </a:p>
          <a:p>
            <a:pPr>
              <a:lnSpc>
                <a:spcPct val="90000"/>
              </a:lnSpc>
            </a:pPr>
            <a:r>
              <a:rPr lang="ru-RU" sz="2400"/>
              <a:t>уменьшение скорости закрытия полулунных</a:t>
            </a:r>
            <a:br>
              <a:rPr lang="ru-RU" sz="2400"/>
            </a:br>
            <a:r>
              <a:rPr lang="ru-RU" sz="2400"/>
              <a:t>клапанов при:</a:t>
            </a:r>
          </a:p>
          <a:p>
            <a:pPr>
              <a:lnSpc>
                <a:spcPct val="90000"/>
              </a:lnSpc>
            </a:pPr>
            <a:r>
              <a:rPr lang="ru-RU" sz="2400"/>
              <a:t>а)	СН, сопровождающейся уменьшением скоро­</a:t>
            </a:r>
            <a:br>
              <a:rPr lang="ru-RU" sz="2400"/>
            </a:br>
            <a:r>
              <a:rPr lang="ru-RU" sz="2400"/>
              <a:t>сти расслабления желудочков.</a:t>
            </a:r>
          </a:p>
          <a:p>
            <a:pPr>
              <a:lnSpc>
                <a:spcPct val="90000"/>
              </a:lnSpc>
            </a:pPr>
            <a:r>
              <a:rPr lang="ru-RU" sz="2400"/>
              <a:t>б)	снижении АД;</a:t>
            </a:r>
          </a:p>
          <a:p>
            <a:pPr>
              <a:lnSpc>
                <a:spcPct val="90000"/>
              </a:lnSpc>
            </a:pPr>
            <a:r>
              <a:rPr lang="ru-RU" sz="2400"/>
              <a:t>3)	сращение и уменьшение подвижности створок</a:t>
            </a:r>
            <a:br>
              <a:rPr lang="ru-RU" sz="2400"/>
            </a:br>
            <a:r>
              <a:rPr lang="ru-RU" sz="2400"/>
              <a:t>полулунных клапанов, например, при клапанном</a:t>
            </a:r>
            <a:br>
              <a:rPr lang="ru-RU" sz="2400"/>
            </a:br>
            <a:r>
              <a:rPr lang="ru-RU" sz="2400"/>
              <a:t>стенозе устья аорты.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Усиление (акцент) </a:t>
            </a:r>
            <a:r>
              <a:rPr lang="en-US" sz="4000" b="1"/>
              <a:t>II </a:t>
            </a:r>
            <a:r>
              <a:rPr lang="ru-RU" sz="4000" b="1"/>
              <a:t>тона сердца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Причинами усиления (акцента) </a:t>
            </a:r>
            <a:r>
              <a:rPr lang="en-US" sz="2400"/>
              <a:t>II </a:t>
            </a:r>
            <a:r>
              <a:rPr lang="ru-RU" sz="2400"/>
              <a:t>тона на аорте могут быть:</a:t>
            </a:r>
          </a:p>
          <a:p>
            <a:pPr>
              <a:lnSpc>
                <a:spcPct val="80000"/>
              </a:lnSpc>
            </a:pPr>
            <a:r>
              <a:rPr lang="ru-RU" sz="2400"/>
              <a:t>повышение АД различного генеза (в связи с увеличением скорости захлопывания створок клапана аорты;</a:t>
            </a:r>
          </a:p>
          <a:p>
            <a:pPr>
              <a:lnSpc>
                <a:spcPct val="80000"/>
              </a:lnSpc>
            </a:pPr>
            <a:r>
              <a:rPr lang="ru-RU" sz="2400"/>
              <a:t>уплотнение створок аортального клапана и стенок</a:t>
            </a:r>
            <a:br>
              <a:rPr lang="ru-RU" sz="2400"/>
            </a:br>
            <a:r>
              <a:rPr lang="ru-RU" sz="2400"/>
              <a:t>аорты (атеросклероз, сифилитический    аортит    и    др.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Усиление (акцент) </a:t>
            </a:r>
            <a:r>
              <a:rPr lang="en-US" sz="2400"/>
              <a:t>II </a:t>
            </a:r>
            <a:r>
              <a:rPr lang="ru-RU" sz="2400"/>
              <a:t>тона на легочной артерии</a:t>
            </a:r>
            <a:r>
              <a:rPr lang="ru-RU" sz="2400" b="1"/>
              <a:t> </a:t>
            </a:r>
            <a:r>
              <a:rPr lang="ru-RU" sz="2400"/>
              <a:t>является важным признаком повышения давления в легочной артерии (при митральном стенозе, легочном сердце, левожелудочковой сердечной недостаточности и других заболеваниях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 Расщепление тонов сердца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ru-RU" sz="3600" b="1"/>
              <a:t>Основной причиной расщепления </a:t>
            </a:r>
            <a:r>
              <a:rPr lang="en-US" sz="3600" b="1"/>
              <a:t>I </a:t>
            </a:r>
            <a:r>
              <a:rPr lang="ru-RU" sz="3600" b="1"/>
              <a:t>тона сердца является несинхронное закрытие и колебания митрального (М) и трикуспидального (Т) клапанов.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Запомните: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Физиологическое расщепление </a:t>
            </a:r>
            <a:r>
              <a:rPr lang="en-US" sz="2800"/>
              <a:t>I</a:t>
            </a:r>
            <a:r>
              <a:rPr lang="ru-RU" sz="2800"/>
              <a:t>тона отличается от патологического расщепления значительным непостоянством:   во   время глубокого вдоха, когда увеличивается приток крови к правому сердцу, трехстворчатый клапан закрывается чуть позже, в результате чего расщепление </a:t>
            </a:r>
            <a:r>
              <a:rPr lang="en-US" sz="2800"/>
              <a:t>I </a:t>
            </a:r>
            <a:r>
              <a:rPr lang="ru-RU" sz="2800"/>
              <a:t>тона становится хорошо заметным; во время выдоха оно уменьшается или даже совсем исчезает.</a:t>
            </a:r>
          </a:p>
          <a:p>
            <a:pPr>
              <a:lnSpc>
                <a:spcPct val="80000"/>
              </a:lnSpc>
            </a:pPr>
            <a:r>
              <a:rPr lang="ru-RU" sz="2800"/>
              <a:t>Патологическое расщепление </a:t>
            </a:r>
            <a:r>
              <a:rPr lang="en-US" sz="2800"/>
              <a:t>I</a:t>
            </a:r>
            <a:r>
              <a:rPr lang="ru-RU" sz="2800"/>
              <a:t> тона более выражено (более 0,06 сек.) и, как правило, выслушивается и на вдохе и на выдохе.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/>
              <a:t>Основные правила аускультации сердца</a:t>
            </a:r>
            <a:r>
              <a:rPr lang="ru-RU" sz="400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400"/>
              <a:t>При аускультации сердца необходимо соблюдать тишину, помещение должно быть теплым;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/>
              <a:t>Аускультация сердца проводится в горизонтальном и вертикальном положении больного, а при</a:t>
            </a:r>
            <a:br>
              <a:rPr lang="ru-RU" sz="2400"/>
            </a:br>
            <a:r>
              <a:rPr lang="ru-RU" sz="2400"/>
              <a:t>необходимости и после физической нагрузки. Звуковые явления, связанные с патологией митрального клапана, лучше выслушивать в положении на левом боку, а аортального — в вертикальном и несколько наклоненном вперед положении с поднятыми вверх руками;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/>
              <a:t>Выслушивают сердце как при спокойном поверхностном дыхании пациента, так и при задержке дыхания после максимального выдоха.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/>
              <a:t>Аускультацию сердца проводят в следующей последовательности: МК, АК, ЛК, ТК, т. Боткина-Эрба (по частоте поражения клапанов).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Расщепление </a:t>
            </a:r>
            <a:r>
              <a:rPr lang="en-US"/>
              <a:t>II </a:t>
            </a:r>
            <a:r>
              <a:rPr lang="ru-RU"/>
              <a:t>тона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/>
              <a:t>Раздвоение и расщепление </a:t>
            </a:r>
            <a:r>
              <a:rPr lang="en-US" sz="2800"/>
              <a:t>II </a:t>
            </a:r>
            <a:r>
              <a:rPr lang="ru-RU" sz="2800"/>
              <a:t>тона, как правило, связаны с увеличением продолжительности изгнания крови правым желудочком или/и уменьшением времени изгнания крови левым желудочком, что приводит, соответственно, к более позднему возникновению пульмонального компонента или/и более раннему появлению аортального компонента </a:t>
            </a:r>
            <a:r>
              <a:rPr lang="en-US" sz="2800"/>
              <a:t>II </a:t>
            </a:r>
            <a:r>
              <a:rPr lang="ru-RU" sz="2800"/>
              <a:t>тона.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Запомните: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b="1"/>
              <a:t>Патологическое раздвоение и расщепление </a:t>
            </a:r>
            <a:r>
              <a:rPr lang="en-US" sz="3600" b="1"/>
              <a:t>II </a:t>
            </a:r>
            <a:r>
              <a:rPr lang="ru-RU" sz="3600" b="1"/>
              <a:t>тона в отличие от физиологического расщепления постоянно и сохраняется во время вдоха и выдоха.</a:t>
            </a:r>
            <a:br>
              <a:rPr lang="ru-RU" sz="3600" b="1"/>
            </a:br>
            <a:endParaRPr lang="ru-RU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Шумы   сердца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Шумы сердца — сравнительно продолжительные звуки, возникающие при турбулентном движении крови. Турбулентность появляется при нарушении нормального соотношения 3-х гемодинамических параметров:</a:t>
            </a:r>
          </a:p>
          <a:p>
            <a:pPr>
              <a:lnSpc>
                <a:spcPct val="90000"/>
              </a:lnSpc>
            </a:pPr>
            <a:r>
              <a:rPr lang="ru-RU" sz="2400"/>
              <a:t>Диаметра клапанного отверстия или просвета сосуда;</a:t>
            </a:r>
          </a:p>
          <a:p>
            <a:pPr>
              <a:lnSpc>
                <a:spcPct val="90000"/>
              </a:lnSpc>
            </a:pPr>
            <a:r>
              <a:rPr lang="ru-RU" sz="2400"/>
              <a:t>Скорости кровотока (линейной или объемной);</a:t>
            </a:r>
          </a:p>
          <a:p>
            <a:pPr>
              <a:lnSpc>
                <a:spcPct val="90000"/>
              </a:lnSpc>
            </a:pPr>
            <a:r>
              <a:rPr lang="ru-RU" sz="2400"/>
              <a:t>Вязкости крови.</a:t>
            </a:r>
          </a:p>
          <a:p>
            <a:pPr>
              <a:lnSpc>
                <a:spcPct val="90000"/>
              </a:lnSpc>
            </a:pPr>
            <a:r>
              <a:rPr lang="ru-RU" sz="2400"/>
              <a:t>Шумы, выслушиваемые над областью сердца и крупных сосудов, делят на внутри- и внесердечные (интра- и экстракардиальные).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Внутрисердечные   шумы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Внутрисердечные шумы</a:t>
            </a:r>
            <a:r>
              <a:rPr lang="ru-RU" sz="2400" b="1"/>
              <a:t> </a:t>
            </a:r>
            <a:r>
              <a:rPr lang="ru-RU" sz="2400"/>
              <a:t>делятся на:</a:t>
            </a:r>
          </a:p>
          <a:p>
            <a:pPr>
              <a:lnSpc>
                <a:spcPct val="90000"/>
              </a:lnSpc>
            </a:pPr>
            <a:r>
              <a:rPr lang="ru-RU" sz="2400"/>
              <a:t>органические, возникающие вследствие грубого органического поражения клапанов и других ана­</a:t>
            </a:r>
            <a:br>
              <a:rPr lang="ru-RU" sz="2400"/>
            </a:br>
            <a:r>
              <a:rPr lang="ru-RU" sz="2400"/>
              <a:t>томических структур сердца (межжелудочковой или</a:t>
            </a:r>
            <a:br>
              <a:rPr lang="ru-RU" sz="2400"/>
            </a:br>
            <a:r>
              <a:rPr lang="ru-RU" sz="2400"/>
              <a:t>межпредсердной перегородки);</a:t>
            </a:r>
          </a:p>
          <a:p>
            <a:pPr>
              <a:lnSpc>
                <a:spcPct val="90000"/>
              </a:lnSpc>
            </a:pPr>
            <a:r>
              <a:rPr lang="ru-RU" sz="2400"/>
              <a:t>функциональные шумы, в основе которых лежат не грубые нарушения анатомических структур, а</a:t>
            </a:r>
            <a:br>
              <a:rPr lang="ru-RU" sz="2400"/>
            </a:br>
            <a:r>
              <a:rPr lang="ru-RU" sz="2400"/>
              <a:t>нарушение функции  клапанного аппарата, ускоре­</a:t>
            </a:r>
            <a:br>
              <a:rPr lang="ru-RU" sz="2400"/>
            </a:br>
            <a:r>
              <a:rPr lang="ru-RU" sz="2400"/>
              <a:t>ние движения крови через анатомически неизме­</a:t>
            </a:r>
            <a:br>
              <a:rPr lang="ru-RU" sz="2400"/>
            </a:br>
            <a:r>
              <a:rPr lang="ru-RU" sz="2400"/>
              <a:t>ненные отверстия или снижение вязкости крови.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Органические шумы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z="2800"/>
          </a:p>
          <a:p>
            <a:r>
              <a:rPr lang="ru-RU" sz="2800"/>
              <a:t>Все органические внутрисердечные шумы образуются при возникновении в области клапанных отверстий, в полостях сердца или начальных отделах магистральных сосудов их сужений, расширений или появлении другой преграды, например, в виде пристеночного тромба или атеросклеротической бляшки на стенке аорты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chemeClr val="tx1"/>
                </a:solidFill>
                <a:effectLst/>
              </a:rPr>
              <a:t>Механизмы возникновения шумов.</a:t>
            </a:r>
            <a:br>
              <a:rPr lang="ru-RU" sz="4000" b="1">
                <a:solidFill>
                  <a:schemeClr val="tx1"/>
                </a:solidFill>
                <a:effectLst/>
              </a:rPr>
            </a:br>
            <a:endParaRPr lang="ru-RU" sz="4000" b="1">
              <a:solidFill>
                <a:schemeClr val="tx1"/>
              </a:solidFill>
              <a:effectLst/>
            </a:endParaRPr>
          </a:p>
        </p:txBody>
      </p:sp>
      <p:pic>
        <p:nvPicPr>
          <p:cNvPr id="40964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700213"/>
            <a:ext cx="4103688" cy="4495800"/>
          </a:xfrm>
          <a:noFill/>
          <a:ln/>
        </p:spPr>
      </p:pic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572000" y="1916113"/>
            <a:ext cx="4105275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А - ламинарное движение крови в норме; </a:t>
            </a:r>
          </a:p>
          <a:p>
            <a:pPr>
              <a:spcBef>
                <a:spcPct val="50000"/>
              </a:spcBef>
            </a:pPr>
            <a:r>
              <a:rPr lang="ru-RU" b="1"/>
              <a:t>Б-турбулентный ток крови при сужении сосуда; </a:t>
            </a:r>
          </a:p>
          <a:p>
            <a:pPr>
              <a:spcBef>
                <a:spcPct val="50000"/>
              </a:spcBef>
            </a:pPr>
            <a:r>
              <a:rPr lang="ru-RU" b="1"/>
              <a:t>В- турбулентный ток крови при</a:t>
            </a:r>
            <a:r>
              <a:rPr lang="ru-RU"/>
              <a:t> </a:t>
            </a:r>
            <a:r>
              <a:rPr lang="ru-RU" b="1"/>
              <a:t>расширении сосуда </a:t>
            </a:r>
          </a:p>
          <a:p>
            <a:pPr>
              <a:spcBef>
                <a:spcPct val="50000"/>
              </a:spcBef>
            </a:pPr>
            <a:r>
              <a:rPr lang="ru-RU" b="1"/>
              <a:t>Г- турбулентный ток крови при появлении другой преграды на пути кровотока.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Запомните: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При описании любого, в том числе органического шума, следует дать его подробную характеристику, а именно, определить:</a:t>
            </a:r>
          </a:p>
          <a:p>
            <a:pPr>
              <a:lnSpc>
                <a:spcPct val="90000"/>
              </a:lnSpc>
            </a:pPr>
            <a:r>
              <a:rPr lang="ru-RU" sz="2800"/>
              <a:t>отношение шума к фазам сердечной деятель­</a:t>
            </a:r>
            <a:br>
              <a:rPr lang="ru-RU" sz="2800"/>
            </a:br>
            <a:r>
              <a:rPr lang="ru-RU" sz="2800"/>
              <a:t>ности (систолический, диастолический и т.д.);</a:t>
            </a:r>
          </a:p>
          <a:p>
            <a:pPr>
              <a:lnSpc>
                <a:spcPct val="90000"/>
              </a:lnSpc>
            </a:pPr>
            <a:r>
              <a:rPr lang="ru-RU" sz="2800"/>
              <a:t>область максимального выслушивания шума;</a:t>
            </a:r>
          </a:p>
          <a:p>
            <a:pPr>
              <a:lnSpc>
                <a:spcPct val="90000"/>
              </a:lnSpc>
            </a:pPr>
            <a:r>
              <a:rPr lang="ru-RU" sz="2800"/>
              <a:t>проведение шума;</a:t>
            </a:r>
          </a:p>
          <a:p>
            <a:pPr>
              <a:lnSpc>
                <a:spcPct val="90000"/>
              </a:lnSpc>
            </a:pPr>
            <a:r>
              <a:rPr lang="ru-RU" sz="2800"/>
              <a:t>тембр, громкость шума;</a:t>
            </a:r>
          </a:p>
          <a:p>
            <a:pPr>
              <a:lnSpc>
                <a:spcPct val="90000"/>
              </a:lnSpc>
            </a:pPr>
            <a:r>
              <a:rPr lang="ru-RU" sz="2800"/>
              <a:t>форму шума.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188913"/>
            <a:ext cx="4752975" cy="6335712"/>
          </a:xfrm>
          <a:noFill/>
          <a:ln/>
        </p:spPr>
      </p:pic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4932363" y="188913"/>
            <a:ext cx="4067175" cy="634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900"/>
              <a:t/>
            </a:r>
            <a:br>
              <a:rPr lang="ru-RU" sz="900"/>
            </a:br>
            <a:r>
              <a:rPr lang="ru-RU" sz="1600" b="1"/>
              <a:t>Схематическое изображение некоторых</a:t>
            </a:r>
          </a:p>
          <a:p>
            <a:pPr marL="342900" indent="-342900"/>
            <a:r>
              <a:rPr lang="ru-RU" sz="1600" b="1"/>
              <a:t>органических внутрисердечных шумов.</a:t>
            </a:r>
          </a:p>
          <a:p>
            <a:pPr marL="342900" indent="-342900"/>
            <a:r>
              <a:rPr lang="ru-RU" sz="1600" b="1"/>
              <a:t>а - шумы отсутствуют;</a:t>
            </a:r>
          </a:p>
          <a:p>
            <a:pPr marL="342900" indent="-342900"/>
            <a:r>
              <a:rPr lang="ru-RU" sz="1600" b="1"/>
              <a:t>б - короткий убывающий протосистолический;</a:t>
            </a:r>
          </a:p>
          <a:p>
            <a:pPr marL="342900" indent="-342900"/>
            <a:r>
              <a:rPr lang="ru-RU" sz="1600" b="1"/>
              <a:t>в - короткий нарастаюше-убывающий мезосистолический;</a:t>
            </a:r>
          </a:p>
          <a:p>
            <a:pPr marL="342900" indent="-342900"/>
            <a:r>
              <a:rPr lang="ru-RU" sz="1600" b="1"/>
              <a:t>г - поздний систолический шумы</a:t>
            </a:r>
          </a:p>
          <a:p>
            <a:pPr marL="342900" indent="-342900"/>
            <a:r>
              <a:rPr lang="ru-RU" sz="1600" b="1"/>
              <a:t>д, е - два варианта голосистолических шумов занимающих всю систолу (лентообразный и веретенообразный, или ромбовидный)</a:t>
            </a:r>
          </a:p>
          <a:p>
            <a:pPr marL="342900" indent="-342900"/>
            <a:r>
              <a:rPr lang="ru-RU" sz="1600" b="1"/>
              <a:t>ж - убывающий протодиастолический и нарастающий пресистолический шумы;</a:t>
            </a:r>
          </a:p>
          <a:p>
            <a:pPr marL="342900" indent="-342900"/>
            <a:r>
              <a:rPr lang="ru-RU" sz="1600" b="1"/>
              <a:t>з – продолжительный голодиастолический</a:t>
            </a:r>
          </a:p>
          <a:p>
            <a:pPr marL="342900" indent="-342900"/>
            <a:r>
              <a:rPr lang="ru-RU" sz="1600" b="1"/>
              <a:t>(занимающий всю диастолу);</a:t>
            </a:r>
          </a:p>
          <a:p>
            <a:pPr marL="342900" indent="-342900"/>
            <a:r>
              <a:rPr lang="ru-RU" sz="1600" b="1"/>
              <a:t>и - непрерывный систолодиастолический шум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Недостаточность клапана аорты.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Турбулентный ток крови возникает в диастолу и обусловлен регургитацией крови из аорты в левый желудочек. </a:t>
            </a:r>
          </a:p>
          <a:p>
            <a:pPr>
              <a:lnSpc>
                <a:spcPct val="90000"/>
              </a:lnSpc>
            </a:pPr>
            <a:r>
              <a:rPr lang="ru-RU" sz="2800"/>
              <a:t>Максимум шума расположен во </a:t>
            </a:r>
            <a:r>
              <a:rPr lang="en-US" sz="2800"/>
              <a:t>II </a:t>
            </a:r>
            <a:r>
              <a:rPr lang="ru-RU" sz="2800"/>
              <a:t>межреберье справа от грудины; </a:t>
            </a:r>
          </a:p>
          <a:p>
            <a:pPr>
              <a:lnSpc>
                <a:spcPct val="90000"/>
              </a:lnSpc>
            </a:pPr>
            <a:r>
              <a:rPr lang="ru-RU" sz="2800"/>
              <a:t>Шум проводится в точку Боткина — Эрба и на верхушку сердца. </a:t>
            </a:r>
          </a:p>
          <a:p>
            <a:pPr>
              <a:lnSpc>
                <a:spcPct val="90000"/>
              </a:lnSpc>
            </a:pPr>
            <a:r>
              <a:rPr lang="ru-RU" sz="2800"/>
              <a:t>Шум начинается сразу после </a:t>
            </a:r>
            <a:r>
              <a:rPr lang="en-US" sz="2800"/>
              <a:t>II </a:t>
            </a:r>
            <a:r>
              <a:rPr lang="ru-RU" sz="2800"/>
              <a:t>тона, убывающего характера и занимает обычно всю диастолу (голодиастолический).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333375"/>
            <a:ext cx="4433888" cy="6335713"/>
          </a:xfrm>
          <a:noFill/>
          <a:ln/>
        </p:spPr>
      </p:pic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787900" y="476250"/>
            <a:ext cx="40671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 Органический шум при недостаточности клапана аорты.</a:t>
            </a:r>
            <a:endParaRPr lang="en-US" sz="2400"/>
          </a:p>
          <a:p>
            <a:r>
              <a:rPr lang="en-US" sz="2400"/>
              <a:t>I </a:t>
            </a:r>
            <a:r>
              <a:rPr lang="ru-RU" sz="2400"/>
              <a:t>- турбулентный ток крови;</a:t>
            </a:r>
          </a:p>
          <a:p>
            <a:r>
              <a:rPr lang="ru-RU" sz="2400"/>
              <a:t> 2 - локализация и проведение шума; </a:t>
            </a:r>
          </a:p>
          <a:p>
            <a:r>
              <a:rPr lang="ru-RU" sz="2400"/>
              <a:t>3 - систола; </a:t>
            </a:r>
          </a:p>
          <a:p>
            <a:r>
              <a:rPr lang="ru-RU" sz="2400"/>
              <a:t>4 - диастола;</a:t>
            </a:r>
          </a:p>
          <a:p>
            <a:r>
              <a:rPr lang="ru-RU" sz="2400"/>
              <a:t>5 - убывающий диастолический шум. начинаюшийся сразу после </a:t>
            </a:r>
            <a:r>
              <a:rPr lang="en-US" sz="2400"/>
              <a:t>II </a:t>
            </a:r>
            <a:r>
              <a:rPr lang="ru-RU" sz="2400"/>
              <a:t>тона.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Запомните:</a:t>
            </a:r>
            <a:br>
              <a:rPr lang="ru-RU" sz="4000"/>
            </a:br>
            <a:endParaRPr lang="ru-RU" sz="40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3800" y="1557338"/>
            <a:ext cx="3960813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Для синхронизации звуковых явлений с фазами систолы и диастолы необходимо одновременно левой рукой пропальпировать правую сонную артерию пациента, пульсация которой практически совпадает с систолой желудочков.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 t="50493"/>
          <a:stretch>
            <a:fillRect/>
          </a:stretch>
        </p:blipFill>
        <p:spPr bwMode="auto">
          <a:xfrm>
            <a:off x="250825" y="1557338"/>
            <a:ext cx="4465638" cy="396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Недостаточность трехстворчатого клапана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/>
              <a:t> </a:t>
            </a:r>
            <a:r>
              <a:rPr lang="ru-RU" sz="2400"/>
              <a:t>Турбулентный ток крови возникает во время систолы желудочка и обусловлен регургитацией крови из правого желудочка в правое предсердие. </a:t>
            </a:r>
          </a:p>
          <a:p>
            <a:pPr>
              <a:lnSpc>
                <a:spcPct val="80000"/>
              </a:lnSpc>
            </a:pPr>
            <a:r>
              <a:rPr lang="ru-RU" sz="2400"/>
              <a:t>Шум лучше выслушивается у основания мечевидного отростка и проводится немного вправо. Систолический шум убывающего характера или лентовидный.</a:t>
            </a:r>
          </a:p>
          <a:p>
            <a:pPr>
              <a:lnSpc>
                <a:spcPct val="80000"/>
              </a:lnSpc>
            </a:pPr>
            <a:r>
              <a:rPr lang="ru-RU" sz="2400"/>
              <a:t>Особенностью систолического шума при недостаточности трехстворчатого клапана является его усиление на вдохе (симптом Риверро - Корвалло) в результате увеличения притока крови к правому сердцу и увеличения систолического объема правого желудочка (в том числе объема регургитации).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188913"/>
            <a:ext cx="4648200" cy="6408737"/>
          </a:xfrm>
          <a:noFill/>
          <a:ln/>
        </p:spPr>
      </p:pic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5148263" y="404813"/>
            <a:ext cx="3671887" cy="53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/>
              <a:t> </a:t>
            </a:r>
            <a:r>
              <a:rPr lang="ru-RU" sz="2400" b="1"/>
              <a:t>Органический шум при недостаточности трехстворчатого клапана </a:t>
            </a:r>
          </a:p>
          <a:p>
            <a:pPr>
              <a:spcBef>
                <a:spcPct val="50000"/>
              </a:spcBef>
            </a:pPr>
            <a:r>
              <a:rPr lang="ru-RU" sz="2400" b="1"/>
              <a:t>1 - турбулентный ток крови; </a:t>
            </a:r>
          </a:p>
          <a:p>
            <a:pPr>
              <a:spcBef>
                <a:spcPct val="50000"/>
              </a:spcBef>
            </a:pPr>
            <a:r>
              <a:rPr lang="ru-RU" sz="2400" b="1"/>
              <a:t>2 - локализация шума; </a:t>
            </a:r>
          </a:p>
          <a:p>
            <a:pPr>
              <a:spcBef>
                <a:spcPct val="50000"/>
              </a:spcBef>
            </a:pPr>
            <a:r>
              <a:rPr lang="ru-RU" sz="2400" b="1"/>
              <a:t>3 - систола; </a:t>
            </a:r>
          </a:p>
          <a:p>
            <a:pPr>
              <a:spcBef>
                <a:spcPct val="50000"/>
              </a:spcBef>
            </a:pPr>
            <a:r>
              <a:rPr lang="ru-RU" sz="2400" b="1"/>
              <a:t>4 - диастола; </a:t>
            </a:r>
          </a:p>
          <a:p>
            <a:pPr>
              <a:spcBef>
                <a:spcPct val="50000"/>
              </a:spcBef>
            </a:pPr>
            <a:r>
              <a:rPr lang="ru-RU" sz="2400" b="1"/>
              <a:t>5 - лентовидный систолический шум.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Функциональные шумы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200" b="1"/>
              <a:t>динамические шумы, </a:t>
            </a:r>
            <a:r>
              <a:rPr lang="ru-RU" sz="2200"/>
              <a:t>в основе которых лежит значительное увеличение скорости кровотока при отсутствии каких-либо   органических заболеваний сердца (например, динамические шумы при тиреотоксикозе, неврозе сердца, лихорадочных состояниях).</a:t>
            </a:r>
            <a:endParaRPr lang="ru-RU" sz="2200" b="1"/>
          </a:p>
          <a:p>
            <a:pPr marL="609600" indent="-609600">
              <a:lnSpc>
                <a:spcPct val="80000"/>
              </a:lnSpc>
            </a:pPr>
            <a:r>
              <a:rPr lang="ru-RU" sz="2200" b="1"/>
              <a:t>анемические шумы, </a:t>
            </a:r>
            <a:r>
              <a:rPr lang="ru-RU" sz="2200"/>
              <a:t>причиной которых является</a:t>
            </a:r>
            <a:br>
              <a:rPr lang="ru-RU" sz="2200"/>
            </a:br>
            <a:r>
              <a:rPr lang="ru-RU" sz="2200"/>
              <a:t>уменьшение вязкости крови и некоторое ускорение кровотока у больных с анемиями различного происхождения;</a:t>
            </a:r>
            <a:endParaRPr lang="ru-RU" sz="2200" b="1"/>
          </a:p>
          <a:p>
            <a:pPr marL="609600" indent="-609600">
              <a:lnSpc>
                <a:spcPct val="80000"/>
              </a:lnSpc>
            </a:pPr>
            <a:r>
              <a:rPr lang="ru-RU" sz="2200" b="1"/>
              <a:t>шумы относительной недостаточности клапанов</a:t>
            </a:r>
            <a:br>
              <a:rPr lang="ru-RU" sz="2200" b="1"/>
            </a:br>
            <a:r>
              <a:rPr lang="ru-RU" sz="2200" b="1"/>
              <a:t>или относительного сужения клапанных отверстий</a:t>
            </a:r>
            <a:br>
              <a:rPr lang="ru-RU" sz="2200" b="1"/>
            </a:br>
            <a:r>
              <a:rPr lang="ru-RU" sz="2200"/>
              <a:t>обусловлены разнообразными нарушениями функции клапанного аппарата, в том числе у больных с органическими заболеваниями сердца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Запомните: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100"/>
              <a:t>Динамические и анемические функциональные шумы возникают при отсутствии каких-либо органических заболеваний сердца и поэтому получили название «невинных» шумов;</a:t>
            </a:r>
          </a:p>
          <a:p>
            <a:pPr>
              <a:lnSpc>
                <a:spcPct val="80000"/>
              </a:lnSpc>
            </a:pPr>
            <a:r>
              <a:rPr lang="ru-RU" sz="2100"/>
              <a:t>Все невинные шумы систолические.</a:t>
            </a:r>
          </a:p>
          <a:p>
            <a:pPr>
              <a:lnSpc>
                <a:spcPct val="80000"/>
              </a:lnSpc>
            </a:pPr>
            <a:r>
              <a:rPr lang="ru-RU" sz="2100"/>
              <a:t>Невинные шумы:</a:t>
            </a:r>
          </a:p>
          <a:p>
            <a:pPr>
              <a:lnSpc>
                <a:spcPct val="80000"/>
              </a:lnSpc>
            </a:pPr>
            <a:r>
              <a:rPr lang="ru-RU" sz="2100"/>
              <a:t>а)	непостоянны, они изменяются при изменении положения тела и при дыхании;</a:t>
            </a:r>
          </a:p>
          <a:p>
            <a:pPr>
              <a:lnSpc>
                <a:spcPct val="80000"/>
              </a:lnSpc>
            </a:pPr>
            <a:r>
              <a:rPr lang="ru-RU" sz="2100"/>
              <a:t>б)	непродолжительны, короткие;</a:t>
            </a:r>
          </a:p>
          <a:p>
            <a:pPr>
              <a:lnSpc>
                <a:spcPct val="80000"/>
              </a:lnSpc>
            </a:pPr>
            <a:r>
              <a:rPr lang="ru-RU" sz="2100"/>
              <a:t>в)	не проводятся далеко от места максимального выслушивания;</a:t>
            </a:r>
          </a:p>
          <a:p>
            <a:pPr>
              <a:lnSpc>
                <a:spcPct val="80000"/>
              </a:lnSpc>
            </a:pPr>
            <a:r>
              <a:rPr lang="ru-RU" sz="2100"/>
              <a:t>г)	не грубые, чаще мягкие, дующие, нежные шумы;</a:t>
            </a:r>
          </a:p>
          <a:p>
            <a:pPr>
              <a:lnSpc>
                <a:spcPct val="80000"/>
              </a:lnSpc>
            </a:pPr>
            <a:r>
              <a:rPr lang="ru-RU" sz="2100"/>
              <a:t>д)	не сопровождаются резкой гипертрофией миокарда, дилатацией полостей и другими признаками</a:t>
            </a:r>
            <a:br>
              <a:rPr lang="ru-RU" sz="2100"/>
            </a:br>
            <a:r>
              <a:rPr lang="ru-RU" sz="2100"/>
              <a:t>органического заболевания сердца</a:t>
            </a:r>
            <a:r>
              <a:rPr lang="ru-RU" sz="20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Некоторые функциональные шумы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/>
              <a:t>Шум Грэхема — Стилла</a:t>
            </a:r>
            <a:r>
              <a:rPr lang="ru-RU" sz="2800"/>
              <a:t> — это функциональный диастолический шум относительной недостаточности клапана легочной артерии, возникающей при длительном повышении давления в легочной артерии (например, у больных с митральным стенозом, первичной легочной гипертензией, легочным сердцем). Во </a:t>
            </a:r>
            <a:r>
              <a:rPr lang="en-US" sz="2800"/>
              <a:t>II </a:t>
            </a:r>
            <a:r>
              <a:rPr lang="ru-RU" sz="2800"/>
              <a:t>межреберье слева от грудины и по левому краю грудины выслушивается при этом тихий, убывающий диастолический шум, начинающийся сразу со </a:t>
            </a:r>
            <a:r>
              <a:rPr lang="en-US" sz="2800"/>
              <a:t>II </a:t>
            </a:r>
            <a:r>
              <a:rPr lang="ru-RU" sz="2800"/>
              <a:t>тоном.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4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88913"/>
            <a:ext cx="3849688" cy="6335712"/>
          </a:xfrm>
          <a:noFill/>
          <a:ln/>
        </p:spPr>
      </p:pic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356100" y="404813"/>
            <a:ext cx="453707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b="1"/>
              <a:t>Функциональный диастолический шум относительной недостаточности клапана легочной артерии при ее расширении, обусловленном повышением давления (шум Грэхема — Стилла). </a:t>
            </a:r>
          </a:p>
          <a:p>
            <a:pPr marL="342900" indent="-342900"/>
            <a:endParaRPr lang="ru-RU" b="1"/>
          </a:p>
          <a:p>
            <a:pPr marL="342900" indent="-342900"/>
            <a:r>
              <a:rPr lang="ru-RU" b="1"/>
              <a:t>1 - повышение давления в легочной артерии;</a:t>
            </a:r>
          </a:p>
          <a:p>
            <a:pPr marL="342900" indent="-342900"/>
            <a:r>
              <a:rPr lang="ru-RU" b="1"/>
              <a:t> 2 - неплотное смыкание створок клапана;</a:t>
            </a:r>
          </a:p>
          <a:p>
            <a:pPr marL="342900" indent="-342900"/>
            <a:r>
              <a:rPr lang="ru-RU" b="1"/>
              <a:t>3- турбулентный ток крови из легочной артерии в ПЖ во время диастолы;</a:t>
            </a:r>
          </a:p>
          <a:p>
            <a:pPr marL="342900" indent="-342900"/>
            <a:r>
              <a:rPr lang="ru-RU" b="1"/>
              <a:t>4- функциональный диастолический шум.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Некоторые функциональные шумы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/>
              <a:t>Шум Флинта-</a:t>
            </a:r>
            <a:r>
              <a:rPr lang="ru-RU" sz="2400"/>
              <a:t> пресистолический шум относительного (функционального) стеноза левого атриовентрикулярного отверстия, возникающего иногда (редко) у больных с органической недостаточностью аортального клапана вследствие приподнимания створок митрального клапана сильной струей крови, регургитирующей во время диастолы из аорты в ЛЖ. Это приводит к затруднению кровотока из ЛП в ЛЖ  во время активной систолы предсердия. При этом на верхушке сердца, помимо проводного органического диастолического шума аортальной недостаточности, выслушивается еще и пресистолическое усиление шума — шум Флинта.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Внесердечные (экстракардиальные) шумы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sz="24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/>
              <a:t>Шум трения перикарда </a:t>
            </a:r>
            <a:r>
              <a:rPr lang="ru-RU" sz="2400"/>
              <a:t>возникает в тех случаях, когда поверхность листков перикарда становится неровной, шероховатой. Это наблюдается при:</a:t>
            </a:r>
          </a:p>
          <a:p>
            <a:pPr>
              <a:lnSpc>
                <a:spcPct val="90000"/>
              </a:lnSpc>
            </a:pPr>
            <a:r>
              <a:rPr lang="ru-RU" sz="2400"/>
              <a:t>а)	сухом (фибринозном) перикардите;</a:t>
            </a:r>
          </a:p>
          <a:p>
            <a:pPr>
              <a:lnSpc>
                <a:spcPct val="90000"/>
              </a:lnSpc>
            </a:pPr>
            <a:r>
              <a:rPr lang="ru-RU" sz="2400"/>
              <a:t>б)	асептическом перикардите у больных острым</a:t>
            </a:r>
            <a:br>
              <a:rPr lang="ru-RU" sz="2400"/>
            </a:br>
            <a:r>
              <a:rPr lang="ru-RU" sz="2400"/>
              <a:t>инфарктом миокарда;</a:t>
            </a:r>
          </a:p>
          <a:p>
            <a:pPr>
              <a:lnSpc>
                <a:spcPct val="90000"/>
              </a:lnSpc>
            </a:pPr>
            <a:r>
              <a:rPr lang="ru-RU" sz="2400"/>
              <a:t>в)	уремическом перикардите у больных с почеч­</a:t>
            </a:r>
            <a:br>
              <a:rPr lang="ru-RU" sz="2400"/>
            </a:br>
            <a:r>
              <a:rPr lang="ru-RU" sz="2400"/>
              <a:t>ной недостаточностью.</a:t>
            </a:r>
          </a:p>
          <a:p>
            <a:pPr>
              <a:lnSpc>
                <a:spcPct val="90000"/>
              </a:lnSpc>
            </a:pPr>
            <a:r>
              <a:rPr lang="ru-RU" sz="2400"/>
              <a:t>Шум трения перикарда выслушивается во время систолы и диастолы и напоминает хруст снега, шелест бумаги или скрежет, царапанье.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9" name="Picture 5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557338"/>
            <a:ext cx="8713788" cy="4964112"/>
          </a:xfrm>
          <a:noFill/>
          <a:ln/>
        </p:spPr>
      </p:pic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276600" y="333375"/>
            <a:ext cx="194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Точки выслушивания клапанов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4958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400"/>
              <a:t>На верхушку сердца лучше проводятся звуковые явления, связанные с деятельностью митрального клапана (М);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/>
              <a:t>Во </a:t>
            </a:r>
            <a:r>
              <a:rPr lang="en-US" sz="2400"/>
              <a:t>II </a:t>
            </a:r>
            <a:r>
              <a:rPr lang="ru-RU" sz="2400"/>
              <a:t>межреберье справа от грудины — звуки, проводящиеся с аортального клапана (А);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/>
              <a:t>Во </a:t>
            </a:r>
            <a:r>
              <a:rPr lang="en-US" sz="2400"/>
              <a:t>II </a:t>
            </a:r>
            <a:r>
              <a:rPr lang="ru-RU" sz="2400"/>
              <a:t>межреберье слева от грудины — звуки, проводящиеся с клапана легочной артерии (Р);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/>
              <a:t>У основания мечевидного отростка, а также</a:t>
            </a:r>
            <a:br>
              <a:rPr lang="ru-RU" sz="2400"/>
            </a:br>
            <a:r>
              <a:rPr lang="ru-RU" sz="2400"/>
              <a:t>слева и справа от него лучше определяются звуковые явления, возникающие на трехстворчатом клапане (Т);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/>
              <a:t>Пятая точка аускультации — точка Боткина —</a:t>
            </a:r>
            <a:br>
              <a:rPr lang="ru-RU" sz="2400"/>
            </a:br>
            <a:r>
              <a:rPr lang="ru-RU" sz="2400"/>
              <a:t>Эрба, располагающаяся в </a:t>
            </a:r>
            <a:r>
              <a:rPr lang="en-US" sz="2400"/>
              <a:t>IV </a:t>
            </a:r>
            <a:r>
              <a:rPr lang="ru-RU" sz="2400"/>
              <a:t>межреберье, — служит для дополнительного выслушивания аортального клапана.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76250"/>
            <a:ext cx="5167313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508625" y="476250"/>
            <a:ext cx="3384550" cy="559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/>
              <a:t> </a:t>
            </a:r>
            <a:r>
              <a:rPr lang="ru-RU"/>
              <a:t>Проекция клапанов сердца на переднюю грудную стенку, проведение звуков с клапанов и точки (области) аускультации сердца.</a:t>
            </a:r>
          </a:p>
          <a:p>
            <a:pPr>
              <a:spcBef>
                <a:spcPct val="50000"/>
              </a:spcBef>
            </a:pPr>
            <a:r>
              <a:rPr lang="ru-RU"/>
              <a:t>1 - верхушка сердца; </a:t>
            </a:r>
          </a:p>
          <a:p>
            <a:pPr>
              <a:spcBef>
                <a:spcPct val="50000"/>
              </a:spcBef>
            </a:pPr>
            <a:r>
              <a:rPr lang="ru-RU"/>
              <a:t>2 и 3 - </a:t>
            </a:r>
            <a:r>
              <a:rPr lang="en-US"/>
              <a:t>II</a:t>
            </a:r>
            <a:r>
              <a:rPr lang="ru-RU"/>
              <a:t>межреберье справа и слева от грудины', </a:t>
            </a:r>
          </a:p>
          <a:p>
            <a:pPr>
              <a:spcBef>
                <a:spcPct val="50000"/>
              </a:spcBef>
            </a:pPr>
            <a:r>
              <a:rPr lang="ru-RU"/>
              <a:t>4 - основание мечевидного отростка;</a:t>
            </a:r>
          </a:p>
          <a:p>
            <a:pPr>
              <a:spcBef>
                <a:spcPct val="50000"/>
              </a:spcBef>
            </a:pPr>
            <a:r>
              <a:rPr lang="ru-RU"/>
              <a:t> 5 - точка Боткина-Эрба; </a:t>
            </a:r>
          </a:p>
          <a:p>
            <a:pPr>
              <a:spcBef>
                <a:spcPct val="50000"/>
              </a:spcBef>
            </a:pPr>
            <a:r>
              <a:rPr lang="ru-RU"/>
              <a:t>А - аортальный, </a:t>
            </a:r>
          </a:p>
          <a:p>
            <a:pPr>
              <a:spcBef>
                <a:spcPct val="50000"/>
              </a:spcBef>
            </a:pPr>
            <a:r>
              <a:rPr lang="ru-RU"/>
              <a:t>М - митральный, </a:t>
            </a:r>
          </a:p>
          <a:p>
            <a:pPr>
              <a:spcBef>
                <a:spcPct val="50000"/>
              </a:spcBef>
            </a:pPr>
            <a:r>
              <a:rPr lang="ru-RU"/>
              <a:t>Т - трехстворчатый клапаны; </a:t>
            </a:r>
          </a:p>
          <a:p>
            <a:pPr>
              <a:spcBef>
                <a:spcPct val="50000"/>
              </a:spcBef>
            </a:pPr>
            <a:r>
              <a:rPr lang="ru-RU"/>
              <a:t>Р - клапан легочной артерии</a:t>
            </a:r>
            <a:r>
              <a:rPr lang="ru-RU" i="1"/>
              <a:t>.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Тоны  сердца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I тон образуется колебаниями миокарда желудочков и атриовентрикулярных клапанов. </a:t>
            </a:r>
          </a:p>
          <a:p>
            <a:pPr>
              <a:lnSpc>
                <a:spcPct val="80000"/>
              </a:lnSpc>
            </a:pPr>
            <a:r>
              <a:rPr lang="ru-RU" sz="2800"/>
              <a:t>Компоненты I тона: клапанный мышечный, сосудистый, предсердный.</a:t>
            </a:r>
          </a:p>
          <a:p>
            <a:pPr>
              <a:lnSpc>
                <a:spcPct val="80000"/>
              </a:lnSpc>
            </a:pPr>
            <a:r>
              <a:rPr lang="ru-RU" sz="2800"/>
              <a:t>Возникает во время систолы после длинной паузы, лучше всего выслушивается у верхушки, совпадает с пульсацией  сонных артерий, верхушечным толчком.</a:t>
            </a:r>
          </a:p>
          <a:p>
            <a:pPr>
              <a:lnSpc>
                <a:spcPct val="80000"/>
              </a:lnSpc>
            </a:pPr>
            <a:r>
              <a:rPr lang="ru-RU" sz="2800"/>
              <a:t>По характеру </a:t>
            </a:r>
            <a:r>
              <a:rPr lang="en-US" sz="2800"/>
              <a:t>I</a:t>
            </a:r>
            <a:r>
              <a:rPr lang="ru-RU" sz="2800"/>
              <a:t> тон более низкий и продолжительный, чем </a:t>
            </a:r>
            <a:r>
              <a:rPr lang="en-US" sz="2800"/>
              <a:t>II</a:t>
            </a:r>
            <a:r>
              <a:rPr lang="ru-RU" sz="2800"/>
              <a:t>.</a:t>
            </a:r>
          </a:p>
          <a:p>
            <a:pPr>
              <a:lnSpc>
                <a:spcPct val="80000"/>
              </a:lnSpc>
            </a:pP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Тоны  сердца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II</a:t>
            </a:r>
            <a:r>
              <a:rPr lang="ru-RU"/>
              <a:t> тон возникает при захлопывании клапанов аорты и легочной артерии </a:t>
            </a:r>
          </a:p>
          <a:p>
            <a:pPr>
              <a:lnSpc>
                <a:spcPct val="90000"/>
              </a:lnSpc>
            </a:pPr>
            <a:r>
              <a:rPr lang="ru-RU"/>
              <a:t>Компоненты </a:t>
            </a:r>
            <a:r>
              <a:rPr lang="en-US"/>
              <a:t>II </a:t>
            </a:r>
            <a:r>
              <a:rPr lang="ru-RU"/>
              <a:t>тона: клапанный, сосудистый.</a:t>
            </a:r>
          </a:p>
          <a:p>
            <a:pPr>
              <a:lnSpc>
                <a:spcPct val="90000"/>
              </a:lnSpc>
            </a:pPr>
            <a:r>
              <a:rPr lang="ru-RU"/>
              <a:t>Образуется во время диастолы после короткой паузы, лучше выслушивается у основания сердца, он менее продолжительный и более высокий в отличие от </a:t>
            </a:r>
            <a:r>
              <a:rPr lang="en-US"/>
              <a:t>I</a:t>
            </a:r>
            <a:r>
              <a:rPr lang="ru-RU"/>
              <a:t> тона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Тоны  сердца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III</a:t>
            </a:r>
            <a:r>
              <a:rPr lang="ru-RU"/>
              <a:t>	тон образуется  в  результате колебаний стенок желудочков в конце периода быстрого наполнения во время диастолы.</a:t>
            </a:r>
          </a:p>
          <a:p>
            <a:r>
              <a:rPr lang="en-US"/>
              <a:t>IV </a:t>
            </a:r>
            <a:r>
              <a:rPr lang="ru-RU"/>
              <a:t>тон появляется в конце диастолы желудочков и связан с их быстрым наполнением за счет сокращения предсердий. 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Запомните: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Причинами появления патологического </a:t>
            </a:r>
            <a:r>
              <a:rPr lang="en-US" sz="2000"/>
              <a:t>III </a:t>
            </a:r>
            <a:r>
              <a:rPr lang="ru-RU" sz="2000"/>
              <a:t>тона сердца являются:</a:t>
            </a:r>
          </a:p>
          <a:p>
            <a:pPr>
              <a:lnSpc>
                <a:spcPct val="80000"/>
              </a:lnSpc>
            </a:pPr>
            <a:r>
              <a:rPr lang="ru-RU" sz="2000"/>
              <a:t>значительное падение сократимости (и диастолического тонуса) миокарда желудочка у больных с сердечной недостаточностью, острым инфарктом миокарда, миокардитом и другими тяжелыми повреждениями сердечной мышцы;</a:t>
            </a:r>
          </a:p>
          <a:p>
            <a:pPr>
              <a:lnSpc>
                <a:spcPct val="80000"/>
              </a:lnSpc>
            </a:pPr>
            <a:r>
              <a:rPr lang="ru-RU" sz="2000"/>
              <a:t>значительное увеличение объема предсердий (недостаточность митрального или трехстворчатого клапанов);</a:t>
            </a:r>
          </a:p>
          <a:p>
            <a:pPr>
              <a:lnSpc>
                <a:spcPct val="80000"/>
              </a:lnSpc>
            </a:pPr>
            <a:r>
              <a:rPr lang="ru-RU" sz="2000"/>
              <a:t>повышение диастолического тонуса желудочков у   пациентов   с   выраженной   ваготонией (неврозы сердца, язвенная болезнь желудка и двенадцатиперстной кишки и др.);</a:t>
            </a:r>
          </a:p>
          <a:p>
            <a:pPr>
              <a:lnSpc>
                <a:spcPct val="80000"/>
              </a:lnSpc>
            </a:pPr>
            <a:r>
              <a:rPr lang="ru-RU" sz="2000"/>
              <a:t>повышение диастолической ригидности миокарда желудочка при его выраженной гипертрофии или рубцовых изменениях, ведущих также к снижению скорости диастолического расслабления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162</TotalTime>
  <Words>1634</Words>
  <Application>Microsoft Office PowerPoint</Application>
  <PresentationFormat>Экран (4:3)</PresentationFormat>
  <Paragraphs>183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3" baseType="lpstr">
      <vt:lpstr>Arial</vt:lpstr>
      <vt:lpstr>Tahoma</vt:lpstr>
      <vt:lpstr>Times New Roman</vt:lpstr>
      <vt:lpstr>Wingdings</vt:lpstr>
      <vt:lpstr>Разрез</vt:lpstr>
      <vt:lpstr>Аускультация сердца </vt:lpstr>
      <vt:lpstr>Основные правила аускультации сердца </vt:lpstr>
      <vt:lpstr>Запомните: </vt:lpstr>
      <vt:lpstr>Точки выслушивания клапанов</vt:lpstr>
      <vt:lpstr>Слайд 5</vt:lpstr>
      <vt:lpstr>Тоны  сердца</vt:lpstr>
      <vt:lpstr>Тоны  сердца</vt:lpstr>
      <vt:lpstr>Тоны  сердца</vt:lpstr>
      <vt:lpstr>Запомните:</vt:lpstr>
      <vt:lpstr>Запомните:</vt:lpstr>
      <vt:lpstr>изменения тонов сердца </vt:lpstr>
      <vt:lpstr>Изменение громкости основных тонов сердца </vt:lpstr>
      <vt:lpstr>Ослабление I тона сердца.</vt:lpstr>
      <vt:lpstr>Усиление I тона сердца.</vt:lpstr>
      <vt:lpstr>Изменение громкости основных тонов сердца</vt:lpstr>
      <vt:lpstr>Ослабление II тона сердца.</vt:lpstr>
      <vt:lpstr>Усиление (акцент) II тона сердца</vt:lpstr>
      <vt:lpstr> Расщепление тонов сердца</vt:lpstr>
      <vt:lpstr>Запомните:</vt:lpstr>
      <vt:lpstr>Расщепление II тона </vt:lpstr>
      <vt:lpstr>Запомните:</vt:lpstr>
      <vt:lpstr>Шумы   сердца </vt:lpstr>
      <vt:lpstr>Внутрисердечные   шумы </vt:lpstr>
      <vt:lpstr>Органические шумы</vt:lpstr>
      <vt:lpstr>Механизмы возникновения шумов. </vt:lpstr>
      <vt:lpstr>Запомните:</vt:lpstr>
      <vt:lpstr>Слайд 27</vt:lpstr>
      <vt:lpstr>Недостаточность клапана аорты.</vt:lpstr>
      <vt:lpstr>Слайд 29</vt:lpstr>
      <vt:lpstr>Недостаточность трехстворчатого клапана</vt:lpstr>
      <vt:lpstr>Слайд 31</vt:lpstr>
      <vt:lpstr>Функциональные шумы</vt:lpstr>
      <vt:lpstr>Запомните: </vt:lpstr>
      <vt:lpstr>Некоторые функциональные шумы</vt:lpstr>
      <vt:lpstr>Слайд 35</vt:lpstr>
      <vt:lpstr>Некоторые функциональные шумы</vt:lpstr>
      <vt:lpstr>Внесердечные (экстракардиальные) шумы</vt:lpstr>
      <vt:lpstr>Слайд 38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Аускультация </dc:title>
  <dc:creator>Деревянных Евгений Валерьевич</dc:creator>
  <cp:lastModifiedBy>OEM</cp:lastModifiedBy>
  <cp:revision>6</cp:revision>
  <dcterms:created xsi:type="dcterms:W3CDTF">2005-10-30T12:10:50Z</dcterms:created>
  <dcterms:modified xsi:type="dcterms:W3CDTF">2013-01-26T16:37:02Z</dcterms:modified>
</cp:coreProperties>
</file>