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61" r:id="rId3"/>
    <p:sldId id="262" r:id="rId4"/>
    <p:sldId id="263" r:id="rId5"/>
    <p:sldId id="264" r:id="rId6"/>
    <p:sldId id="265" r:id="rId7"/>
    <p:sldId id="282" r:id="rId8"/>
    <p:sldId id="281" r:id="rId9"/>
    <p:sldId id="268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9CD"/>
    <a:srgbClr val="7C96A3"/>
    <a:srgbClr val="FFFFFF"/>
    <a:srgbClr val="003374"/>
    <a:srgbClr val="3A5896"/>
    <a:srgbClr val="385592"/>
    <a:srgbClr val="173A8D"/>
    <a:srgbClr val="D6DEEA"/>
    <a:srgbClr val="9F9289"/>
    <a:srgbClr val="E2D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44" autoAdjust="0"/>
    <p:restoredTop sz="94660"/>
  </p:normalViewPr>
  <p:slideViewPr>
    <p:cSldViewPr snapToGrid="0">
      <p:cViewPr>
        <p:scale>
          <a:sx n="68" d="100"/>
          <a:sy n="68" d="100"/>
        </p:scale>
        <p:origin x="-154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сл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сл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8сл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1990-1997</c:v>
                </c:pt>
                <c:pt idx="1">
                  <c:v>1997-2005</c:v>
                </c:pt>
                <c:pt idx="2">
                  <c:v>2005-2011</c:v>
                </c:pt>
                <c:pt idx="3">
                  <c:v>2011-2018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0.23</c:v>
                </c:pt>
                <c:pt idx="1">
                  <c:v>0.28000000000000003</c:v>
                </c:pt>
                <c:pt idx="2">
                  <c:v>0.48</c:v>
                </c:pt>
                <c:pt idx="3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1990-1997</c:v>
                </c:pt>
                <c:pt idx="1">
                  <c:v>1997-2005</c:v>
                </c:pt>
                <c:pt idx="2">
                  <c:v>2005-2011</c:v>
                </c:pt>
                <c:pt idx="3">
                  <c:v>2011-2018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1990-1997</c:v>
                </c:pt>
                <c:pt idx="1">
                  <c:v>1997-2005</c:v>
                </c:pt>
                <c:pt idx="2">
                  <c:v>2005-2011</c:v>
                </c:pt>
                <c:pt idx="3">
                  <c:v>2011-2018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865088"/>
        <c:axId val="51866624"/>
      </c:barChart>
      <c:catAx>
        <c:axId val="51865088"/>
        <c:scaling>
          <c:orientation val="minMax"/>
        </c:scaling>
        <c:delete val="0"/>
        <c:axPos val="b"/>
        <c:majorTickMark val="out"/>
        <c:minorTickMark val="none"/>
        <c:tickLblPos val="nextTo"/>
        <c:crossAx val="51866624"/>
        <c:crosses val="autoZero"/>
        <c:auto val="1"/>
        <c:lblAlgn val="ctr"/>
        <c:lblOffset val="100"/>
        <c:noMultiLvlLbl val="0"/>
      </c:catAx>
      <c:valAx>
        <c:axId val="518666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186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Лихорадка-9 ч</c:v>
                </c:pt>
                <c:pt idx="1">
                  <c:v>Бессоница-7 ч</c:v>
                </c:pt>
                <c:pt idx="2">
                  <c:v>Боль,жжение,онемение,зуд-9 ч</c:v>
                </c:pt>
                <c:pt idx="3">
                  <c:v>Депрессия-4 ч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0.53</c:v>
                </c:pt>
                <c:pt idx="1">
                  <c:v>0.41</c:v>
                </c:pt>
                <c:pt idx="2">
                  <c:v>0.53</c:v>
                </c:pt>
                <c:pt idx="3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214175148111564"/>
          <c:y val="0.2428031496062992"/>
          <c:w val="0.33817497172851702"/>
          <c:h val="0.732575518969219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032403343511402E-2"/>
          <c:y val="0"/>
          <c:w val="0.6723263456439084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-1.9663745972100861E-2"/>
                  <c:y val="-3.07982579483745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176771782630093E-3"/>
                  <c:y val="1.0721343249030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366819324735656E-2"/>
                  <c:y val="2.41873891544075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8226350690793825E-3"/>
                  <c:y val="-1.01317827806442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8233778413658097E-3"/>
                  <c:y val="-0.100256272672322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756030665900311E-2"/>
                  <c:y val="-2.9267478476714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4339433454254332E-3"/>
                  <c:y val="4.7246215861548695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Гидрофобия-16 ч</c:v>
                </c:pt>
                <c:pt idx="1">
                  <c:v>Фотофобия-1 ч</c:v>
                </c:pt>
                <c:pt idx="2">
                  <c:v>Аэрофобия-16 ч</c:v>
                </c:pt>
                <c:pt idx="3">
                  <c:v>Возбуждение-9 ч</c:v>
                </c:pt>
                <c:pt idx="4">
                  <c:v>Агрессивность-4 ч</c:v>
                </c:pt>
                <c:pt idx="5">
                  <c:v>Галлюцинации-3 ч</c:v>
                </c:pt>
                <c:pt idx="6">
                  <c:v>Сиалорея-10 ч</c:v>
                </c:pt>
                <c:pt idx="7">
                  <c:v>Гипертермия-11 ч</c:v>
                </c:pt>
                <c:pt idx="8">
                  <c:v>Рвота-3 ч</c:v>
                </c:pt>
                <c:pt idx="9">
                  <c:v>Мидриаз-1 ч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 formatCode="0.00%">
                  <c:v>0.94099999999999995</c:v>
                </c:pt>
                <c:pt idx="1">
                  <c:v>0.06</c:v>
                </c:pt>
                <c:pt idx="2">
                  <c:v>0.94</c:v>
                </c:pt>
                <c:pt idx="3">
                  <c:v>0.52900000000000003</c:v>
                </c:pt>
                <c:pt idx="4" formatCode="0.00%">
                  <c:v>0.23499999999999999</c:v>
                </c:pt>
                <c:pt idx="5" formatCode="0.00%">
                  <c:v>0.17599999999999999</c:v>
                </c:pt>
                <c:pt idx="6" formatCode="0.00%">
                  <c:v>0.58799999999999997</c:v>
                </c:pt>
                <c:pt idx="7">
                  <c:v>0.64700000000000002</c:v>
                </c:pt>
                <c:pt idx="8" formatCode="0.00%">
                  <c:v>0.18</c:v>
                </c:pt>
                <c:pt idx="9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3570486438417471"/>
          <c:y val="0"/>
          <c:w val="0.25732241230423963"/>
          <c:h val="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59%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Женщины-7</c:v>
                </c:pt>
                <c:pt idx="1">
                  <c:v>Мужчины-10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4-25 лет-2 больных</c:v>
                </c:pt>
                <c:pt idx="1">
                  <c:v>26-55 лет-13 больных</c:v>
                </c:pt>
                <c:pt idx="2">
                  <c:v>56-86 лет-2 больных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0.12</c:v>
                </c:pt>
                <c:pt idx="1">
                  <c:v>0.76</c:v>
                </c:pt>
                <c:pt idx="2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4-25 лет-2 больных</c:v>
                </c:pt>
                <c:pt idx="1">
                  <c:v>26-55 лет-13 больных</c:v>
                </c:pt>
                <c:pt idx="2">
                  <c:v>56-86 лет-2 больных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4-25 лет-2 больных</c:v>
                </c:pt>
                <c:pt idx="1">
                  <c:v>26-55 лет-13 больных</c:v>
                </c:pt>
                <c:pt idx="2">
                  <c:v>56-86 лет-2 больных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819136"/>
        <c:axId val="57820672"/>
      </c:barChart>
      <c:catAx>
        <c:axId val="57819136"/>
        <c:scaling>
          <c:orientation val="minMax"/>
        </c:scaling>
        <c:delete val="0"/>
        <c:axPos val="l"/>
        <c:majorTickMark val="out"/>
        <c:minorTickMark val="none"/>
        <c:tickLblPos val="nextTo"/>
        <c:crossAx val="57820672"/>
        <c:crosses val="autoZero"/>
        <c:auto val="1"/>
        <c:lblAlgn val="ctr"/>
        <c:lblOffset val="100"/>
        <c:noMultiLvlLbl val="0"/>
      </c:catAx>
      <c:valAx>
        <c:axId val="5782067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57819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Пенсионеры-3 </c:v>
                </c:pt>
                <c:pt idx="1">
                  <c:v>Рабочие-2 </c:v>
                </c:pt>
                <c:pt idx="2">
                  <c:v>Учителя-1 </c:v>
                </c:pt>
                <c:pt idx="3">
                  <c:v>Чабаны-3 </c:v>
                </c:pt>
                <c:pt idx="4">
                  <c:v>Безработные-7 </c:v>
                </c:pt>
                <c:pt idx="5">
                  <c:v>МЧС-1 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0.17699999999999999</c:v>
                </c:pt>
                <c:pt idx="1">
                  <c:v>0.11799999999999999</c:v>
                </c:pt>
                <c:pt idx="2">
                  <c:v>5.8999999999999997E-2</c:v>
                </c:pt>
                <c:pt idx="3">
                  <c:v>0.17699999999999999</c:v>
                </c:pt>
                <c:pt idx="4">
                  <c:v>0.41199999999999998</c:v>
                </c:pt>
                <c:pt idx="5">
                  <c:v>5.8999999999999997E-2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15230137133796E-2"/>
          <c:y val="4.155846723945205E-2"/>
          <c:w val="0.58583824581722477"/>
          <c:h val="0.942857142857142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2.259431251085715E-2"/>
                  <c:y val="-9.3506493506493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Собаки 7 ч</c:v>
                </c:pt>
                <c:pt idx="1">
                  <c:v>Кошки 2 ч</c:v>
                </c:pt>
                <c:pt idx="2">
                  <c:v>Лисы 3 ч</c:v>
                </c:pt>
                <c:pt idx="3">
                  <c:v>Волки 3  ч</c:v>
                </c:pt>
                <c:pt idx="4">
                  <c:v>КРС 2 ч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 formatCode="0%">
                  <c:v>0.41199999999999998</c:v>
                </c:pt>
                <c:pt idx="1">
                  <c:v>0.11799999999999999</c:v>
                </c:pt>
                <c:pt idx="2">
                  <c:v>0.17599999999999999</c:v>
                </c:pt>
                <c:pt idx="3">
                  <c:v>0.17599999999999999</c:v>
                </c:pt>
                <c:pt idx="4">
                  <c:v>0.11799999999999999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3015745101701601"/>
          <c:y val="0.19198663319783002"/>
          <c:w val="0.26984254898298399"/>
          <c:h val="0.5801216526009674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1"/>
              <c:layout>
                <c:manualLayout>
                  <c:x val="1.6138794650612251E-3"/>
                  <c:y val="6.49350649350648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099660742204087E-2"/>
                  <c:y val="4.67532467532467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Верхние конечности-8 сл</c:v>
                </c:pt>
                <c:pt idx="1">
                  <c:v>Лицо-3 сл</c:v>
                </c:pt>
                <c:pt idx="2">
                  <c:v>Туловище-1 сл</c:v>
                </c:pt>
                <c:pt idx="3">
                  <c:v>Нижние конечности-5 сл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0.47</c:v>
                </c:pt>
                <c:pt idx="1">
                  <c:v>0.17599999999999999</c:v>
                </c:pt>
                <c:pt idx="2" formatCode="0%">
                  <c:v>0.06</c:v>
                </c:pt>
                <c:pt idx="3">
                  <c:v>0.29399999999999998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7295939873204991"/>
          <c:y val="0.2428031496062992"/>
          <c:w val="0.31735732447758275"/>
          <c:h val="0.6364716228653236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8099660742204101E-2"/>
                  <c:y val="-0.135064935064935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2 день заболевания-8 ч</c:v>
                </c:pt>
                <c:pt idx="1">
                  <c:v>На 3 день заболевания-4 ч</c:v>
                </c:pt>
                <c:pt idx="2">
                  <c:v>На 4 день заболевания-4 ч</c:v>
                </c:pt>
                <c:pt idx="3">
                  <c:v>На 5 день заболевания-1 ч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0.47199999999999998</c:v>
                </c:pt>
                <c:pt idx="1">
                  <c:v>0.23499999999999999</c:v>
                </c:pt>
                <c:pt idx="2">
                  <c:v>0.23499999999999999</c:v>
                </c:pt>
                <c:pt idx="3">
                  <c:v>5.8000000000000003E-2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939802423030339"/>
          <c:y val="0.28955639635954594"/>
          <c:w val="0.29472260144153745"/>
          <c:h val="0.6702378566315574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15чел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174896792120919E-17"/>
                  <c:y val="-1.55844155844154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1чел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07792207792206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1чел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Бешенство</c:v>
                </c:pt>
                <c:pt idx="1">
                  <c:v>Менингоэнцефалит</c:v>
                </c:pt>
                <c:pt idx="2">
                  <c:v>Ботулизм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0.88</c:v>
                </c:pt>
                <c:pt idx="1">
                  <c:v>6.0000000000000032E-2</c:v>
                </c:pt>
                <c:pt idx="2">
                  <c:v>6.0000000000000032E-2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Бешенство</c:v>
                </c:pt>
                <c:pt idx="1">
                  <c:v>Менингоэнцефалит</c:v>
                </c:pt>
                <c:pt idx="2">
                  <c:v>Ботулизм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Бешенство</c:v>
                </c:pt>
                <c:pt idx="1">
                  <c:v>Менингоэнцефалит</c:v>
                </c:pt>
                <c:pt idx="2">
                  <c:v>Ботулизм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179840"/>
        <c:axId val="90202112"/>
      </c:barChart>
      <c:catAx>
        <c:axId val="90179840"/>
        <c:scaling>
          <c:orientation val="minMax"/>
        </c:scaling>
        <c:delete val="0"/>
        <c:axPos val="b"/>
        <c:majorTickMark val="out"/>
        <c:minorTickMark val="none"/>
        <c:tickLblPos val="nextTo"/>
        <c:crossAx val="90202112"/>
        <c:crosses val="autoZero"/>
        <c:auto val="1"/>
        <c:lblAlgn val="ctr"/>
        <c:lblOffset val="100"/>
        <c:noMultiLvlLbl val="0"/>
      </c:catAx>
      <c:valAx>
        <c:axId val="902021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0179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8"/>
          </c:dPt>
          <c:dPt>
            <c:idx val="1"/>
            <c:bubble3D val="0"/>
            <c:explosion val="41"/>
          </c:dPt>
          <c:dPt>
            <c:idx val="2"/>
            <c:bubble3D val="0"/>
            <c:explosion val="11"/>
          </c:dPt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до 1 мес - 8 сл</c:v>
                </c:pt>
                <c:pt idx="1">
                  <c:v>до 3 мес - 4cл</c:v>
                </c:pt>
                <c:pt idx="2">
                  <c:v>До года-5сл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0.47</c:v>
                </c:pt>
                <c:pt idx="1">
                  <c:v>0.23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7279398244073727"/>
          <c:y val="0.29575887105020959"/>
          <c:w val="0.21752274076889538"/>
          <c:h val="0.312378157275795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75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2444097"/>
          </a:xfrm>
          <a:prstGeom prst="rect">
            <a:avLst/>
          </a:prstGeom>
          <a:gradFill flip="none" rotWithShape="1">
            <a:gsLst>
              <a:gs pos="57500">
                <a:srgbClr val="C1C9CD"/>
              </a:gs>
              <a:gs pos="0">
                <a:srgbClr val="7C96A3"/>
              </a:gs>
              <a:gs pos="100000">
                <a:srgbClr val="C1C9CD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60" y="144256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9382"/>
            <a:ext cx="9144000" cy="54786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240221"/>
          </a:xfrm>
          <a:prstGeom prst="rect">
            <a:avLst/>
          </a:prstGeom>
          <a:gradFill flip="none" rotWithShape="1">
            <a:gsLst>
              <a:gs pos="57500">
                <a:srgbClr val="C1C9CD"/>
              </a:gs>
              <a:gs pos="0">
                <a:srgbClr val="7C96A3"/>
              </a:gs>
              <a:gs pos="100000">
                <a:srgbClr val="C1C9CD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ФГБОУ ВО Астраханский государственный медицинский университет Минздрава России, г.Астрахань, Россия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инфекционных болезней и эпидемиологии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(зав. каф.,- д.м.н., проф.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Галимзянов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Х.М.)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68081" y="1467756"/>
            <a:ext cx="5007836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7559" y="1734207"/>
            <a:ext cx="8282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БЕШЕНСТВО В АСТРАХАНСКОЙ ОБЛАСТИ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НАСТОЯЩЕЕ ВРЕМЯ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1917" y="4593022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Астрахань 2019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Укусы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ослюнения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животными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7708" y="988541"/>
          <a:ext cx="8785653" cy="5659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13032-Last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6542" y="2824245"/>
            <a:ext cx="1210962" cy="1359242"/>
          </a:xfrm>
          <a:prstGeom prst="rect">
            <a:avLst/>
          </a:prstGeom>
        </p:spPr>
      </p:pic>
      <p:pic>
        <p:nvPicPr>
          <p:cNvPr id="7" name="Рисунок 6" descr="1_BomiWkQi5XB5A4KpQziJpw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8259" y="5239461"/>
            <a:ext cx="934020" cy="783020"/>
          </a:xfrm>
          <a:prstGeom prst="rect">
            <a:avLst/>
          </a:prstGeom>
        </p:spPr>
      </p:pic>
      <p:pic>
        <p:nvPicPr>
          <p:cNvPr id="8" name="Рисунок 7" descr="s1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9375" y="4478601"/>
            <a:ext cx="1066800" cy="1066800"/>
          </a:xfrm>
          <a:prstGeom prst="rect">
            <a:avLst/>
          </a:prstGeom>
        </p:spPr>
      </p:pic>
      <p:pic>
        <p:nvPicPr>
          <p:cNvPr id="11" name="Рисунок 10" descr="im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373414" y="1925474"/>
            <a:ext cx="980843" cy="714149"/>
          </a:xfrm>
          <a:prstGeom prst="rect">
            <a:avLst/>
          </a:prstGeom>
        </p:spPr>
      </p:pic>
      <p:pic>
        <p:nvPicPr>
          <p:cNvPr id="1026" name="Picture 2" descr="C:\Users\Салтереева Хава Р\Desktop\9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5008" y="3198946"/>
            <a:ext cx="972122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Локализация укусов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6113" y="1287463"/>
          <a:ext cx="7869237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60" y="144255"/>
            <a:ext cx="7869890" cy="152979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Сроки обращения больных за медицинской помощью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6113" y="1287463"/>
          <a:ext cx="7869237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Диагнозы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догоспитальном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этапе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6113" y="1287463"/>
          <a:ext cx="7869237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60" y="144255"/>
            <a:ext cx="7869890" cy="145946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Продолжительность инкубационного периода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6113" y="1287463"/>
          <a:ext cx="7869237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60" y="144256"/>
            <a:ext cx="7869890" cy="14875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Симптомы продромального периода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6113" y="1287463"/>
          <a:ext cx="7771746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Симптомы разгара больных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8167" y="940620"/>
          <a:ext cx="8975833" cy="5775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1051034"/>
            <a:ext cx="7869890" cy="5125929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Чаще других страдали жители сельской местности.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2.Средневозрастной категории.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3.Чаще заболевание возникало после контакта с собаками.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4.Симптомы начального периода и разгара заболевания были типичны.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5.Летальность в 100% случаев.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foto3-768x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0841" y="3831553"/>
            <a:ext cx="4729655" cy="2826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Профилактика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1287255"/>
            <a:ext cx="7710265" cy="293790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Иммуноглобулин антирабический из сыворотки человека.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Предназначен для профилактики бешенства при наличии укусов и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ослюнения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бешеными животными.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Поскольку вакцина обеспечивает выработку защитных антител спустя 10-14 дней после введения, каждому человеку имеющему вероятность заражение бешенством, в комбинации с антирабической вакциной должен назначаться антирабический иммуноглобулин. Широкий спектр защитных антител позволяет эффективно использовать иммуноглобулин при лечении бешенства.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Препарат вводят однократно в дозе 20 МЕ/КГ массы тела взрослого и ребенка. Побочные реакции возникают редко.</a:t>
            </a:r>
          </a:p>
        </p:txBody>
      </p:sp>
      <p:pic>
        <p:nvPicPr>
          <p:cNvPr id="4" name="Рисунок 3" descr="kpbjktnczpvxbq bw pnviyoqsd qtv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5554" y="4088196"/>
            <a:ext cx="23812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17987" y="4288220"/>
            <a:ext cx="6842234" cy="2354317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Нет болезни мучительнее и ужаснее, как водобоязнь. Когда впервые мне довелось увидеть бешеного человека, я возненавидел всех в мире собачников и собак.</a:t>
            </a: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А.П.Чехов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abies-beshenstv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919" y="370703"/>
            <a:ext cx="8625016" cy="3793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788276" y="295422"/>
            <a:ext cx="73467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Бешенство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острое инфекционное заболевание из группы вирусных зоонозов, развивающееся вследствие укуса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ослюнения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больным животным, характеризуется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энцефаломиелитом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приводящее к летальному исходу, сопровождающееся приступами резкого возбуждения двигательных центров, слюнотечением, судорогами мышц глотки и дыхательных мышц с последующим их параличом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rabi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866" y="2922032"/>
            <a:ext cx="7336220" cy="333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алтереева Хава Р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4768948"/>
            <a:ext cx="4768948" cy="20890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883" y="144256"/>
            <a:ext cx="8126467" cy="9987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Актуальность проблемы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738" y="945931"/>
            <a:ext cx="8273611" cy="265911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Несмотря на небольшое количество больных, за исследуемый период, актуальность изучения данного инфекционного заболевания представляет большое значение, так как бешенство и в настоящее время остается неизлечимым заболеванием. Количество обращений только по Астраханской области за 2018 год составило 4708 случаев (в том числе дикими 63), по сравнению с 2017 годом 4504(соответственно 65). А циркуляция вируса бешенства среди животных наблюдается постоянно, о чем свидетельствует ежегодная регистрация заболеваемости среди них.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2660" y="3321298"/>
            <a:ext cx="4259368" cy="2950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4256"/>
            <a:ext cx="9144000" cy="9987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Количество обращений с укусами по Астраханской области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8162" y="1072055"/>
            <a:ext cx="211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40166" y="5034453"/>
            <a:ext cx="1355835" cy="1219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4708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968357" y="5087007"/>
            <a:ext cx="1355836" cy="1208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63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6905967">
            <a:off x="1198180" y="17657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4264974">
            <a:off x="2060027" y="17657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69573" y="366811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93683" y="2564524"/>
            <a:ext cx="1208689" cy="1072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4504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217683" y="2543503"/>
            <a:ext cx="1177159" cy="1103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65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2469875">
            <a:off x="5770179" y="409903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277585">
            <a:off x="7017856" y="4104068"/>
            <a:ext cx="484632" cy="10554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Depositphotos_27970565_l-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2924" y="1211363"/>
            <a:ext cx="3331779" cy="2220631"/>
          </a:xfrm>
          <a:prstGeom prst="rect">
            <a:avLst/>
          </a:prstGeom>
        </p:spPr>
      </p:pic>
      <p:pic>
        <p:nvPicPr>
          <p:cNvPr id="18" name="Рисунок 17" descr="0047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428" y="3993140"/>
            <a:ext cx="3379076" cy="2280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60" y="144255"/>
            <a:ext cx="7869890" cy="247537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исследования: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Проанализировать клинические и эпидемиологические особенности течения бешенства у больных в Астраханской области.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 и методы: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Было проанализировано 17 историй болезни больных бешенством за период с 1990 по 2011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KauPzhSt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334" y="2433711"/>
            <a:ext cx="7708146" cy="4251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Количество случаев в Астраханской области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6113" y="1287463"/>
          <a:ext cx="7869237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Соотношение больных по месту жительства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Сельские жители                        Городские жители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66119" y="2123090"/>
            <a:ext cx="3126260" cy="309146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человек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70%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60542" y="2246091"/>
            <a:ext cx="2879120" cy="2845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 человек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30%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28" y="144256"/>
            <a:ext cx="8645486" cy="9987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Распределение больных по полу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6114" y="966953"/>
          <a:ext cx="5218658" cy="2575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017986" y="3636578"/>
          <a:ext cx="6568966" cy="290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83724" y="3226675"/>
            <a:ext cx="4897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 больных колеблется от 4 до 86 лет.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Профессия заболевших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248312"/>
              </p:ext>
            </p:extLst>
          </p:nvPr>
        </p:nvGraphicFramePr>
        <p:xfrm>
          <a:off x="646113" y="1287463"/>
          <a:ext cx="7869237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811</TotalTime>
  <Words>429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Презентация PowerPoint</vt:lpstr>
      <vt:lpstr>Актуальность проблемы</vt:lpstr>
      <vt:lpstr>Количество обращений с укусами по Астраханской области</vt:lpstr>
      <vt:lpstr>Цель исследования: Проанализировать клинические и эпидемиологические особенности течения бешенства у больных в Астраханской области.  Материалы и методы:  Было проанализировано 17 историй болезни больных бешенством за период с 1990 по 2011 года</vt:lpstr>
      <vt:lpstr>Количество случаев в Астраханской области</vt:lpstr>
      <vt:lpstr>Соотношение больных по месту жительства</vt:lpstr>
      <vt:lpstr>Распределение больных по полу</vt:lpstr>
      <vt:lpstr>Профессия заболевших</vt:lpstr>
      <vt:lpstr>Укусы и ослюнения животными</vt:lpstr>
      <vt:lpstr>Локализация укусов</vt:lpstr>
      <vt:lpstr>Сроки обращения больных за медицинской помощью</vt:lpstr>
      <vt:lpstr>Диагнозы на догоспитальном этапе</vt:lpstr>
      <vt:lpstr>Продолжительность инкубационного периода</vt:lpstr>
      <vt:lpstr>Симптомы продромального периода</vt:lpstr>
      <vt:lpstr>Симптомы разгара больных</vt:lpstr>
      <vt:lpstr>Выводы:</vt:lpstr>
      <vt:lpstr>Профилактика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HP</cp:lastModifiedBy>
  <cp:revision>159</cp:revision>
  <dcterms:created xsi:type="dcterms:W3CDTF">2016-11-18T14:12:19Z</dcterms:created>
  <dcterms:modified xsi:type="dcterms:W3CDTF">2023-03-12T15:57:08Z</dcterms:modified>
</cp:coreProperties>
</file>