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76" r:id="rId8"/>
    <p:sldId id="261" r:id="rId9"/>
    <p:sldId id="274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5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bs.twimg.com/media/EJM6LNuUEAE1H_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70866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09600" y="381000"/>
            <a:ext cx="7848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/>
              <a:t>Болезнь Вильсона-Коновалова</a:t>
            </a:r>
            <a:endParaRPr lang="ru-RU" sz="3600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00200" y="5029200"/>
            <a:ext cx="72390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Выполнил: клинический ординатор кафедры неврологии </a:t>
            </a:r>
            <a:r>
              <a:rPr lang="ru-RU" sz="3200" dirty="0" err="1" smtClean="0"/>
              <a:t>Асадулаев</a:t>
            </a:r>
            <a:r>
              <a:rPr lang="ru-RU" sz="3200" dirty="0" smtClean="0"/>
              <a:t> Г.А.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447800"/>
            <a:ext cx="838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Острый гепатит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smtClean="0"/>
              <a:t>  Примерно </a:t>
            </a:r>
            <a:r>
              <a:rPr lang="ru-RU" sz="2000" dirty="0" smtClean="0"/>
              <a:t>у 25% пациентов заболевание начинается остро с </a:t>
            </a:r>
            <a:r>
              <a:rPr lang="ru-RU" sz="2000" dirty="0" smtClean="0"/>
              <a:t>развития желтухи, астенического синдрома, </a:t>
            </a:r>
            <a:r>
              <a:rPr lang="ru-RU" sz="2000" dirty="0" err="1" smtClean="0"/>
              <a:t>анорексии</a:t>
            </a:r>
            <a:r>
              <a:rPr lang="ru-RU" sz="2000" dirty="0" smtClean="0"/>
              <a:t>. При биохимическом исследовании определяются </a:t>
            </a:r>
            <a:r>
              <a:rPr lang="ru-RU" sz="2000" dirty="0" smtClean="0"/>
              <a:t>положительные печеночные тесты. </a:t>
            </a:r>
            <a:r>
              <a:rPr lang="ru-RU" sz="2000" dirty="0" smtClean="0"/>
              <a:t>Указанные эпизоды самостоятельно </a:t>
            </a:r>
            <a:r>
              <a:rPr lang="ru-RU" sz="2000" dirty="0" smtClean="0"/>
              <a:t>разрешаются, и наступает временное </a:t>
            </a:r>
            <a:r>
              <a:rPr lang="ru-RU" sz="2000" dirty="0" err="1" smtClean="0"/>
              <a:t>клинико</a:t>
            </a:r>
            <a:r>
              <a:rPr lang="ru-RU" sz="2000" dirty="0" smtClean="0"/>
              <a:t>- биохимическое улучшение</a:t>
            </a:r>
            <a:r>
              <a:rPr lang="ru-RU" sz="2000" dirty="0" smtClean="0"/>
              <a:t>. Из-за острого начала заболевания, а </a:t>
            </a:r>
            <a:r>
              <a:rPr lang="ru-RU" sz="2000" dirty="0" smtClean="0"/>
              <a:t>также самостоятельного разрешения </a:t>
            </a:r>
            <a:r>
              <a:rPr lang="ru-RU" sz="2000" dirty="0" smtClean="0"/>
              <a:t>часто предполагается инфекционная </a:t>
            </a:r>
            <a:r>
              <a:rPr lang="ru-RU" sz="2000" dirty="0" smtClean="0"/>
              <a:t>этиология заболевания. Исследование </a:t>
            </a:r>
            <a:r>
              <a:rPr lang="ru-RU" sz="2000" dirty="0" smtClean="0"/>
              <a:t>на предмет БВК в большинстве случаев </a:t>
            </a:r>
            <a:r>
              <a:rPr lang="ru-RU" sz="2000" dirty="0" smtClean="0"/>
              <a:t>не проводится. После клинического “выздоровления” печеночные тесты остаются </a:t>
            </a:r>
            <a:r>
              <a:rPr lang="ru-RU" sz="2000" dirty="0" smtClean="0"/>
              <a:t>измененными. При биопсии печени отмечаются отек </a:t>
            </a:r>
            <a:r>
              <a:rPr lang="ru-RU" sz="2000" dirty="0" err="1" smtClean="0"/>
              <a:t>гепатоцитов</a:t>
            </a:r>
            <a:r>
              <a:rPr lang="ru-RU" sz="2000" dirty="0" smtClean="0"/>
              <a:t>, единичные </a:t>
            </a:r>
            <a:r>
              <a:rPr lang="ru-RU" sz="2000" dirty="0" smtClean="0"/>
              <a:t>некрозы, умеренная </a:t>
            </a:r>
            <a:r>
              <a:rPr lang="ru-RU" sz="2000" dirty="0" err="1" smtClean="0"/>
              <a:t>лимфоцитарная</a:t>
            </a:r>
            <a:r>
              <a:rPr lang="ru-RU" sz="2000" dirty="0" smtClean="0"/>
              <a:t> инфильтрация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57400" y="457200"/>
            <a:ext cx="4419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Поражение печени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066800"/>
            <a:ext cx="8534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Хронический </a:t>
            </a:r>
            <a:r>
              <a:rPr lang="ru-RU" sz="2000" dirty="0" smtClean="0"/>
              <a:t>гепатит</a:t>
            </a:r>
          </a:p>
          <a:p>
            <a:endParaRPr lang="ru-RU" sz="2000" dirty="0" smtClean="0"/>
          </a:p>
          <a:p>
            <a:r>
              <a:rPr lang="ru-RU" sz="2000" dirty="0" smtClean="0"/>
              <a:t>Хронический гепатит представляет собой наиболее манифестацию </a:t>
            </a:r>
            <a:r>
              <a:rPr lang="ru-RU" sz="2000" dirty="0" smtClean="0"/>
              <a:t>БВК у подростков и молодых пациентов и </a:t>
            </a:r>
            <a:r>
              <a:rPr lang="ru-RU" sz="2000" dirty="0" smtClean="0"/>
              <a:t>характеризуется всеми </a:t>
            </a:r>
            <a:r>
              <a:rPr lang="ru-RU" sz="2000" dirty="0" smtClean="0"/>
              <a:t>клиническими </a:t>
            </a:r>
            <a:r>
              <a:rPr lang="ru-RU" sz="2000" dirty="0" smtClean="0"/>
              <a:t>и биохимическими </a:t>
            </a:r>
            <a:r>
              <a:rPr lang="ru-RU" sz="2000" dirty="0" smtClean="0"/>
              <a:t>признаками данного заболевания. </a:t>
            </a:r>
            <a:r>
              <a:rPr lang="ru-RU" sz="2000" dirty="0" smtClean="0"/>
              <a:t>У половины </a:t>
            </a:r>
            <a:r>
              <a:rPr lang="ru-RU" sz="2000" dirty="0" smtClean="0"/>
              <a:t>больных </a:t>
            </a:r>
            <a:r>
              <a:rPr lang="ru-RU" sz="2000" dirty="0" smtClean="0"/>
              <a:t>с хроническим </a:t>
            </a:r>
            <a:r>
              <a:rPr lang="ru-RU" sz="2000" dirty="0" smtClean="0"/>
              <a:t>гепатитом, обусловленным </a:t>
            </a:r>
            <a:r>
              <a:rPr lang="ru-RU" sz="2000" dirty="0" smtClean="0"/>
              <a:t>болезнью Вильсона-Коновалова, определяются кольца </a:t>
            </a:r>
            <a:r>
              <a:rPr lang="ru-RU" sz="2000" dirty="0" err="1" smtClean="0"/>
              <a:t>Кайзера-Флейшера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При биопсии </a:t>
            </a:r>
            <a:r>
              <a:rPr lang="ru-RU" sz="2000" dirty="0" smtClean="0"/>
              <a:t>печени выявляются: </a:t>
            </a:r>
            <a:r>
              <a:rPr lang="ru-RU" sz="2000" dirty="0" err="1" smtClean="0"/>
              <a:t>балонная</a:t>
            </a:r>
            <a:r>
              <a:rPr lang="ru-RU" sz="2000" dirty="0" smtClean="0"/>
              <a:t> дистрофия и некрозы </a:t>
            </a:r>
            <a:r>
              <a:rPr lang="ru-RU" sz="2000" dirty="0" err="1" smtClean="0"/>
              <a:t>гепатоцитов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воспалительная инфильтрация, фиброз портальных трактов, </a:t>
            </a:r>
            <a:r>
              <a:rPr lang="ru-RU" sz="2000" dirty="0" err="1" smtClean="0"/>
              <a:t>гликогеновая</a:t>
            </a:r>
            <a:endParaRPr lang="ru-RU" sz="2000" dirty="0" smtClean="0"/>
          </a:p>
          <a:p>
            <a:r>
              <a:rPr lang="ru-RU" sz="2000" dirty="0" smtClean="0"/>
              <a:t>вакуолизация ядер </a:t>
            </a:r>
            <a:r>
              <a:rPr lang="ru-RU" sz="2000" dirty="0" err="1" smtClean="0"/>
              <a:t>гепатоцитов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перипортальный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стеатоз</a:t>
            </a:r>
            <a:r>
              <a:rPr lang="ru-RU" sz="2000" dirty="0" smtClean="0"/>
              <a:t>. Особенностью</a:t>
            </a:r>
          </a:p>
          <a:p>
            <a:r>
              <a:rPr lang="ru-RU" sz="2000" dirty="0" smtClean="0"/>
              <a:t>заболевания является диссоциация между умеренным повышением уровня</a:t>
            </a:r>
          </a:p>
          <a:p>
            <a:r>
              <a:rPr lang="ru-RU" sz="2000" dirty="0" err="1" smtClean="0"/>
              <a:t>трансаминаз</a:t>
            </a:r>
            <a:r>
              <a:rPr lang="ru-RU" sz="2000" dirty="0" smtClean="0"/>
              <a:t> и наличием выраженных гепатоцеллюлярных некрозов. Ответ</a:t>
            </a:r>
          </a:p>
          <a:p>
            <a:r>
              <a:rPr lang="ru-RU" sz="2000" dirty="0" smtClean="0"/>
              <a:t>этой группы больных на терапию </a:t>
            </a:r>
            <a:r>
              <a:rPr lang="ru-RU" sz="2000" dirty="0" err="1" smtClean="0"/>
              <a:t>хелатами</a:t>
            </a:r>
            <a:r>
              <a:rPr lang="ru-RU" sz="2000" dirty="0" smtClean="0"/>
              <a:t> обычно хороший.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35846"/>
            <a:ext cx="8229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Цирроз </a:t>
            </a:r>
            <a:r>
              <a:rPr lang="ru-RU" dirty="0" smtClean="0"/>
              <a:t>печени</a:t>
            </a:r>
          </a:p>
          <a:p>
            <a:endParaRPr lang="ru-RU" dirty="0" smtClean="0"/>
          </a:p>
          <a:p>
            <a:r>
              <a:rPr lang="ru-RU" dirty="0" smtClean="0"/>
              <a:t>Цирроз печени (ЦП) при БВК может длительное время </a:t>
            </a:r>
            <a:r>
              <a:rPr lang="ru-RU" dirty="0" smtClean="0"/>
              <a:t>протекать бессимптомно </a:t>
            </a:r>
            <a:r>
              <a:rPr lang="ru-RU" dirty="0" smtClean="0"/>
              <a:t>или </a:t>
            </a:r>
            <a:r>
              <a:rPr lang="ru-RU" dirty="0" err="1" smtClean="0"/>
              <a:t>малосимптомно</a:t>
            </a:r>
            <a:r>
              <a:rPr lang="ru-RU" dirty="0" smtClean="0"/>
              <a:t>. Однако он выявляется у всех больных </a:t>
            </a:r>
            <a:r>
              <a:rPr lang="ru-RU" dirty="0" smtClean="0"/>
              <a:t>с неврологическими</a:t>
            </a:r>
            <a:endParaRPr lang="ru-RU" dirty="0" smtClean="0"/>
          </a:p>
          <a:p>
            <a:r>
              <a:rPr lang="ru-RU" dirty="0" smtClean="0"/>
              <a:t>изменениями, связанными с болезнью Вильсона.</a:t>
            </a:r>
          </a:p>
          <a:p>
            <a:endParaRPr lang="ru-RU" dirty="0" smtClean="0"/>
          </a:p>
          <a:p>
            <a:r>
              <a:rPr lang="ru-RU" dirty="0" smtClean="0"/>
              <a:t>Клинические проявления цирроза печени и его осложнения, а </a:t>
            </a:r>
            <a:r>
              <a:rPr lang="ru-RU" dirty="0" smtClean="0"/>
              <a:t>также результаты </a:t>
            </a:r>
            <a:r>
              <a:rPr lang="ru-RU" dirty="0" smtClean="0"/>
              <a:t>биохимических тестов не отличаются от таковых при </a:t>
            </a:r>
            <a:r>
              <a:rPr lang="ru-RU" dirty="0" smtClean="0"/>
              <a:t>другой этиологии </a:t>
            </a:r>
            <a:r>
              <a:rPr lang="ru-RU" dirty="0" smtClean="0"/>
              <a:t>циррозов. При биопсии печени выявляются ложные дольки </a:t>
            </a:r>
            <a:r>
              <a:rPr lang="ru-RU" dirty="0" smtClean="0"/>
              <a:t>с фиброзными </a:t>
            </a:r>
            <a:r>
              <a:rPr lang="ru-RU" dirty="0" smtClean="0"/>
              <a:t>тяжами вокруг них. Могут также наблюдаться: </a:t>
            </a:r>
            <a:r>
              <a:rPr lang="ru-RU" dirty="0" err="1" smtClean="0"/>
              <a:t>гликогеновая</a:t>
            </a:r>
            <a:r>
              <a:rPr lang="ru-RU" dirty="0" smtClean="0"/>
              <a:t> вакуолизация </a:t>
            </a:r>
            <a:r>
              <a:rPr lang="ru-RU" dirty="0" smtClean="0"/>
              <a:t>ядер </a:t>
            </a:r>
            <a:r>
              <a:rPr lang="ru-RU" dirty="0" err="1" smtClean="0"/>
              <a:t>гепатоцитов</a:t>
            </a:r>
            <a:r>
              <a:rPr lang="ru-RU" dirty="0" smtClean="0"/>
              <a:t>, отложение темного пигмента в </a:t>
            </a:r>
            <a:r>
              <a:rPr lang="ru-RU" dirty="0" smtClean="0"/>
              <a:t>отдельных </a:t>
            </a:r>
            <a:r>
              <a:rPr lang="ru-RU" dirty="0" err="1" smtClean="0"/>
              <a:t>гепатоцитах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6" name="Picture 2" descr="https://www.researchgate.net/profile/Gabor_Smuk2/publication/273437310/figure/download/fig1/AS:665978501353473@1535793056334/Slice-of-the-liver-cirrhotic-liver-parenchyma-with-a-central-hilar-tumor-mass-a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581400"/>
            <a:ext cx="6324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914400"/>
            <a:ext cx="82296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Неврологические </a:t>
            </a:r>
            <a:r>
              <a:rPr lang="ru-RU" sz="2000" dirty="0" smtClean="0"/>
              <a:t>проявления болезни Вильсона-Коновалова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Свойственен широкий спектр неврологических</a:t>
            </a:r>
            <a:r>
              <a:rPr lang="ru-RU" sz="2000" dirty="0" smtClean="0"/>
              <a:t>, поведенческих </a:t>
            </a:r>
            <a:r>
              <a:rPr lang="ru-RU" sz="2000" dirty="0" smtClean="0"/>
              <a:t>и психиатрических </a:t>
            </a:r>
            <a:r>
              <a:rPr lang="ru-RU" sz="2000" dirty="0" smtClean="0"/>
              <a:t>симптомов </a:t>
            </a:r>
            <a:r>
              <a:rPr lang="ru-RU" sz="2000" dirty="0" smtClean="0"/>
              <a:t>различной степени выраженности от малозначительных и развивающихся в течение </a:t>
            </a:r>
            <a:r>
              <a:rPr lang="ru-RU" sz="2000" dirty="0" smtClean="0"/>
              <a:t>многих лет, до стремительно нарастающих и приводящих в </a:t>
            </a:r>
            <a:r>
              <a:rPr lang="ru-RU" sz="2000" dirty="0" smtClean="0"/>
              <a:t>течение нескольких </a:t>
            </a:r>
            <a:r>
              <a:rPr lang="ru-RU" sz="2000" dirty="0" smtClean="0"/>
              <a:t>месяцев к полной инвалидности. Неврологические </a:t>
            </a:r>
            <a:r>
              <a:rPr lang="ru-RU" sz="2000" dirty="0" smtClean="0"/>
              <a:t>проявления болезни </a:t>
            </a:r>
            <a:r>
              <a:rPr lang="ru-RU" sz="2000" dirty="0" smtClean="0"/>
              <a:t>Вильсона-Коновалова манифестируют в возрасте от 10 до 35 </a:t>
            </a:r>
            <a:r>
              <a:rPr lang="ru-RU" sz="2000" dirty="0" smtClean="0"/>
              <a:t>лет, однако </a:t>
            </a:r>
            <a:r>
              <a:rPr lang="ru-RU" sz="2000" dirty="0" smtClean="0"/>
              <a:t>известны случаи манифестации и в 55 лет. Клиника </a:t>
            </a:r>
            <a:r>
              <a:rPr lang="ru-RU" sz="2000" dirty="0" smtClean="0"/>
              <a:t>включает </a:t>
            </a:r>
            <a:r>
              <a:rPr lang="ru-RU" sz="2000" dirty="0" err="1" smtClean="0"/>
              <a:t>дистонии</a:t>
            </a:r>
            <a:r>
              <a:rPr lang="ru-RU" sz="2000" dirty="0" smtClean="0"/>
              <a:t>, атаксию с </a:t>
            </a:r>
            <a:r>
              <a:rPr lang="ru-RU" sz="2000" dirty="0" err="1" smtClean="0"/>
              <a:t>постуральным</a:t>
            </a:r>
            <a:r>
              <a:rPr lang="ru-RU" sz="2000" dirty="0" smtClean="0"/>
              <a:t> и </a:t>
            </a:r>
            <a:r>
              <a:rPr lang="ru-RU" sz="2000" dirty="0" err="1" smtClean="0"/>
              <a:t>интенционным</a:t>
            </a:r>
            <a:r>
              <a:rPr lang="ru-RU" sz="2000" dirty="0" smtClean="0"/>
              <a:t> тремором, </a:t>
            </a:r>
            <a:r>
              <a:rPr lang="ru-RU" sz="2000" dirty="0" smtClean="0"/>
              <a:t>ранний паркинсонизм </a:t>
            </a:r>
            <a:r>
              <a:rPr lang="ru-RU" sz="2000" dirty="0" smtClean="0"/>
              <a:t>с гипокинезией, ригидностью и тремором покоя. </a:t>
            </a:r>
            <a:r>
              <a:rPr lang="ru-RU" sz="2000" dirty="0" smtClean="0"/>
              <a:t>Наиболее частыми </a:t>
            </a:r>
            <a:r>
              <a:rPr lang="ru-RU" sz="2000" dirty="0" smtClean="0"/>
              <a:t>являются такие симптомы, как </a:t>
            </a:r>
            <a:r>
              <a:rPr lang="ru-RU" sz="2000" dirty="0" err="1" smtClean="0"/>
              <a:t>дисдиадохокинезия</a:t>
            </a:r>
            <a:r>
              <a:rPr lang="ru-RU" sz="2000" dirty="0" smtClean="0"/>
              <a:t>, </a:t>
            </a:r>
            <a:r>
              <a:rPr lang="ru-RU" sz="2000" dirty="0" smtClean="0"/>
              <a:t>дизартрия, саливация</a:t>
            </a:r>
            <a:r>
              <a:rPr lang="ru-RU" sz="2000" dirty="0" smtClean="0"/>
              <a:t>, нарушение ходьбы, </a:t>
            </a:r>
            <a:r>
              <a:rPr lang="ru-RU" sz="2000" dirty="0" err="1" smtClean="0"/>
              <a:t>постуральный</a:t>
            </a:r>
            <a:r>
              <a:rPr lang="ru-RU" sz="2000" dirty="0" smtClean="0"/>
              <a:t> тремор.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74345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Гемолиз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Кумбс-негативная</a:t>
            </a:r>
            <a:r>
              <a:rPr lang="ru-RU" sz="2000" dirty="0" smtClean="0"/>
              <a:t> гемолитическая анемия примерно у 15% пациентов</a:t>
            </a:r>
          </a:p>
          <a:p>
            <a:r>
              <a:rPr lang="ru-RU" sz="2000" dirty="0" smtClean="0"/>
              <a:t>может быть единственным начальным симптомом БВК. Эпизоды гемолиза</a:t>
            </a:r>
          </a:p>
          <a:p>
            <a:r>
              <a:rPr lang="ru-RU" sz="2000" dirty="0" smtClean="0"/>
              <a:t>могут быть острыми выраженными, рекуррентными (повторяющимися) или</a:t>
            </a:r>
          </a:p>
          <a:p>
            <a:r>
              <a:rPr lang="ru-RU" sz="2000" dirty="0" smtClean="0"/>
              <a:t>хроническими. Выраженный гемолиз обычно связан с тяжелым </a:t>
            </a:r>
            <a:r>
              <a:rPr lang="ru-RU" sz="2000" dirty="0" smtClean="0"/>
              <a:t>поражением печени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Распад </a:t>
            </a:r>
            <a:r>
              <a:rPr lang="ru-RU" sz="2000" dirty="0" err="1" smtClean="0"/>
              <a:t>гепатоцитов</a:t>
            </a:r>
            <a:r>
              <a:rPr lang="ru-RU" sz="2000" dirty="0" smtClean="0"/>
              <a:t> приводит к высвобождению большого количества депонированной </a:t>
            </a:r>
            <a:r>
              <a:rPr lang="ru-RU" sz="2000" dirty="0" smtClean="0"/>
              <a:t>меди, которая усиливает гемолиз. </a:t>
            </a:r>
            <a:r>
              <a:rPr lang="ru-RU" sz="2000" dirty="0" smtClean="0"/>
              <a:t>Легкие эпизоды </a:t>
            </a:r>
            <a:r>
              <a:rPr lang="ru-RU" sz="2000" dirty="0" smtClean="0"/>
              <a:t>гемолиза могут наблюдаться при отсутствии явных </a:t>
            </a:r>
            <a:r>
              <a:rPr lang="ru-RU" sz="2000" dirty="0" smtClean="0"/>
              <a:t>признаков поражения </a:t>
            </a:r>
            <a:r>
              <a:rPr lang="ru-RU" sz="2000" dirty="0" smtClean="0"/>
              <a:t>печени.</a:t>
            </a:r>
            <a:endParaRPr lang="ru-RU" sz="2000" dirty="0"/>
          </a:p>
        </p:txBody>
      </p:sp>
      <p:pic>
        <p:nvPicPr>
          <p:cNvPr id="7170" name="Picture 2" descr="https://med-lk.ru/wp-content/uploads/2019/11/73ce662ea6b65a33959b52ebb9dd0e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962400"/>
            <a:ext cx="6477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6868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Поражение почек</a:t>
            </a:r>
          </a:p>
          <a:p>
            <a:endParaRPr lang="ru-RU" sz="2000" dirty="0" smtClean="0"/>
          </a:p>
          <a:p>
            <a:r>
              <a:rPr lang="ru-RU" sz="2000" dirty="0" smtClean="0"/>
              <a:t>С БВК ассоциированы различные нарушения функции почек. Снижается величина </a:t>
            </a:r>
            <a:r>
              <a:rPr lang="ru-RU" sz="2000" dirty="0" err="1" smtClean="0"/>
              <a:t>гломерулярной</a:t>
            </a:r>
            <a:r>
              <a:rPr lang="ru-RU" sz="2000" dirty="0" smtClean="0"/>
              <a:t> </a:t>
            </a:r>
            <a:r>
              <a:rPr lang="ru-RU" sz="2000" dirty="0" smtClean="0"/>
              <a:t>фильтрации. В результате </a:t>
            </a:r>
            <a:r>
              <a:rPr lang="ru-RU" sz="2000" dirty="0" smtClean="0"/>
              <a:t>токсического действия </a:t>
            </a:r>
            <a:r>
              <a:rPr lang="ru-RU" sz="2000" dirty="0" smtClean="0"/>
              <a:t>меди на </a:t>
            </a:r>
            <a:r>
              <a:rPr lang="ru-RU" sz="2000" dirty="0" smtClean="0"/>
              <a:t>клетки канальцев </a:t>
            </a:r>
            <a:r>
              <a:rPr lang="ru-RU" sz="2000" dirty="0" smtClean="0"/>
              <a:t>развиваются дисфункции </a:t>
            </a:r>
            <a:r>
              <a:rPr lang="ru-RU" sz="2000" dirty="0" smtClean="0"/>
              <a:t>проксимальных и/или дистальных канальцев. Они проявляются </a:t>
            </a:r>
            <a:r>
              <a:rPr lang="ru-RU" sz="2000" dirty="0" err="1" smtClean="0"/>
              <a:t>аминоацидурией</a:t>
            </a:r>
            <a:r>
              <a:rPr lang="ru-RU" sz="2000" dirty="0" smtClean="0"/>
              <a:t>, </a:t>
            </a:r>
            <a:r>
              <a:rPr lang="ru-RU" sz="2000" dirty="0" err="1" smtClean="0"/>
              <a:t>гиперфосфатурией</a:t>
            </a:r>
            <a:r>
              <a:rPr lang="ru-RU" sz="2000" dirty="0" smtClean="0"/>
              <a:t>, </a:t>
            </a:r>
            <a:r>
              <a:rPr lang="ru-RU" sz="2000" dirty="0" err="1" smtClean="0"/>
              <a:t>гиперкальциурией</a:t>
            </a:r>
            <a:r>
              <a:rPr lang="ru-RU" sz="2000" dirty="0" smtClean="0"/>
              <a:t>, </a:t>
            </a:r>
            <a:r>
              <a:rPr lang="ru-RU" sz="2000" dirty="0" err="1" smtClean="0"/>
              <a:t>глюкозурией</a:t>
            </a:r>
            <a:r>
              <a:rPr lang="ru-RU" sz="2000" dirty="0" smtClean="0"/>
              <a:t>, </a:t>
            </a:r>
            <a:r>
              <a:rPr lang="ru-RU" sz="2000" dirty="0" err="1" smtClean="0"/>
              <a:t>урикозурией</a:t>
            </a:r>
            <a:r>
              <a:rPr lang="ru-RU" sz="2000" dirty="0" smtClean="0"/>
              <a:t>, </a:t>
            </a:r>
            <a:r>
              <a:rPr lang="ru-RU" sz="2000" dirty="0" smtClean="0"/>
              <a:t>потерей калия, дефицитом бикарбоната, почечным </a:t>
            </a:r>
            <a:r>
              <a:rPr lang="ru-RU" sz="2000" dirty="0" err="1" smtClean="0"/>
              <a:t>тубулярным</a:t>
            </a:r>
            <a:r>
              <a:rPr lang="ru-RU" sz="2000" dirty="0" smtClean="0"/>
              <a:t> ацидозом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Дистальный </a:t>
            </a:r>
            <a:r>
              <a:rPr lang="ru-RU" sz="2000" dirty="0" err="1" smtClean="0"/>
              <a:t>тубулярный</a:t>
            </a:r>
            <a:r>
              <a:rPr lang="ru-RU" sz="2000" dirty="0" smtClean="0"/>
              <a:t> ацидоз является фактором, предрасполагающим </a:t>
            </a:r>
            <a:r>
              <a:rPr lang="ru-RU" sz="2000" dirty="0" smtClean="0"/>
              <a:t>к развитию </a:t>
            </a:r>
            <a:r>
              <a:rPr lang="ru-RU" sz="2000" dirty="0" smtClean="0"/>
              <a:t>нефролитиаза, который встречается у 16% пациентов с </a:t>
            </a:r>
            <a:r>
              <a:rPr lang="ru-RU" sz="2000" dirty="0" smtClean="0"/>
              <a:t>болезнью Вильсона</a:t>
            </a:r>
            <a:r>
              <a:rPr lang="ru-RU" sz="2000" dirty="0" smtClean="0"/>
              <a:t>. Нефролитиаз, в свою очередь, обуславливает высокую </a:t>
            </a:r>
            <a:r>
              <a:rPr lang="ru-RU" sz="2000" dirty="0" smtClean="0"/>
              <a:t>частоту </a:t>
            </a:r>
            <a:r>
              <a:rPr lang="ru-RU" sz="2000" dirty="0" err="1" smtClean="0"/>
              <a:t>микрогематурии</a:t>
            </a:r>
            <a:r>
              <a:rPr lang="ru-RU" sz="2000" dirty="0" smtClean="0"/>
              <a:t>. </a:t>
            </a:r>
            <a:r>
              <a:rPr lang="ru-RU" sz="2000" dirty="0" smtClean="0"/>
              <a:t>Терапия </a:t>
            </a:r>
            <a:r>
              <a:rPr lang="ru-RU" sz="2000" dirty="0" err="1" smtClean="0"/>
              <a:t>хелатами</a:t>
            </a:r>
            <a:r>
              <a:rPr lang="ru-RU" sz="2000" dirty="0" smtClean="0"/>
              <a:t> </a:t>
            </a:r>
            <a:r>
              <a:rPr lang="ru-RU" sz="2000" dirty="0" smtClean="0"/>
              <a:t>у большинства пациентов приводит </a:t>
            </a:r>
            <a:r>
              <a:rPr lang="ru-RU" sz="2000" dirty="0" smtClean="0"/>
              <a:t>к улучшению </a:t>
            </a:r>
            <a:r>
              <a:rPr lang="ru-RU" sz="2000" dirty="0" smtClean="0"/>
              <a:t>функции почек, но может способствовать протеинурии.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1430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Наиболее </a:t>
            </a:r>
            <a:r>
              <a:rPr lang="ru-RU" dirty="0" smtClean="0"/>
              <a:t>известным диагностическим симптомом ГЛД (болезни</a:t>
            </a:r>
          </a:p>
          <a:p>
            <a:r>
              <a:rPr lang="ru-RU" dirty="0" smtClean="0"/>
              <a:t>Вильсона-Коновалова) являются кольца </a:t>
            </a:r>
            <a:r>
              <a:rPr lang="ru-RU" dirty="0" err="1" smtClean="0"/>
              <a:t>Кайзера-Флейшера</a:t>
            </a:r>
            <a:r>
              <a:rPr lang="ru-RU" dirty="0" smtClean="0"/>
              <a:t> на радужной</a:t>
            </a:r>
          </a:p>
          <a:p>
            <a:r>
              <a:rPr lang="ru-RU" dirty="0" smtClean="0"/>
              <a:t>оболочке глаза. Они наблюдаются у 95% пациентов с церебральной и</a:t>
            </a:r>
          </a:p>
          <a:p>
            <a:r>
              <a:rPr lang="ru-RU" dirty="0" smtClean="0"/>
              <a:t>примерно у половины пациентов с абдоминальной формой заболевания. У</a:t>
            </a:r>
          </a:p>
          <a:p>
            <a:r>
              <a:rPr lang="ru-RU" dirty="0" smtClean="0"/>
              <a:t>детей элементы колец могут выглядеть в виде пигментных вкраплений или</a:t>
            </a:r>
          </a:p>
          <a:p>
            <a:r>
              <a:rPr lang="ru-RU" dirty="0" smtClean="0"/>
              <a:t>дуг вокруг радужки.</a:t>
            </a:r>
          </a:p>
          <a:p>
            <a:r>
              <a:rPr lang="ru-RU" dirty="0" smtClean="0"/>
              <a:t>Основными тестами, использующимися для диагностики заболевания,</a:t>
            </a:r>
          </a:p>
          <a:p>
            <a:r>
              <a:rPr lang="ru-RU" dirty="0" smtClean="0"/>
              <a:t>являются показатели обмена меди: </a:t>
            </a:r>
            <a:r>
              <a:rPr lang="ru-RU" dirty="0" err="1" smtClean="0"/>
              <a:t>церулоплазмин</a:t>
            </a:r>
            <a:r>
              <a:rPr lang="ru-RU" dirty="0" smtClean="0"/>
              <a:t> сыворотки, общая и</a:t>
            </a:r>
          </a:p>
          <a:p>
            <a:r>
              <a:rPr lang="ru-RU" dirty="0" smtClean="0"/>
              <a:t>свободная медь сыворотки, суточная экскреция меди с мочой, содержание</a:t>
            </a:r>
          </a:p>
          <a:p>
            <a:r>
              <a:rPr lang="ru-RU" dirty="0" smtClean="0"/>
              <a:t>меди в ткани </a:t>
            </a:r>
            <a:r>
              <a:rPr lang="ru-RU" dirty="0" smtClean="0"/>
              <a:t>печени.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3400" y="304800"/>
            <a:ext cx="3810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Диагностика</a:t>
            </a: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cf.ppt-online.org/files1/slide/w/wK47ceZV9moHIiu1WbJ8TOGUACxXYqRE2BPFn5dy36/slid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71691"/>
            <a:ext cx="9372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</a:t>
            </a:r>
            <a:r>
              <a:rPr lang="ru-RU" sz="2000" dirty="0" smtClean="0"/>
              <a:t>Основными методами лечения БВК является применение </a:t>
            </a:r>
            <a:r>
              <a:rPr lang="ru-RU" sz="2000" dirty="0" err="1" smtClean="0"/>
              <a:t>медьэлиминирующих</a:t>
            </a:r>
            <a:r>
              <a:rPr lang="ru-RU" sz="2000" dirty="0" smtClean="0"/>
              <a:t> </a:t>
            </a:r>
            <a:r>
              <a:rPr lang="ru-RU" sz="2000" dirty="0" smtClean="0"/>
              <a:t>препаратов</a:t>
            </a:r>
            <a:r>
              <a:rPr lang="ru-RU" sz="2000" dirty="0" smtClean="0"/>
              <a:t>, соблюдение строгой диеты со </a:t>
            </a:r>
            <a:r>
              <a:rPr lang="ru-RU" sz="2000" dirty="0" smtClean="0"/>
              <a:t>сниженным количеством меди в рационе и, при необходимости, проведение трансплантации печени. Целью терапии в бессимптомной стадии развития заболевания является </a:t>
            </a:r>
            <a:r>
              <a:rPr lang="ru-RU" sz="2000" dirty="0" smtClean="0"/>
              <a:t>предотвращение появления признаков заболевания и </a:t>
            </a:r>
            <a:r>
              <a:rPr lang="ru-RU" sz="2000" dirty="0" smtClean="0"/>
              <a:t>нормализация измененных </a:t>
            </a:r>
            <a:r>
              <a:rPr lang="ru-RU" sz="2000" dirty="0" smtClean="0"/>
              <a:t>лабораторных показателей; в стадии клинических проявлений </a:t>
            </a:r>
            <a:r>
              <a:rPr lang="ru-RU" sz="2000" dirty="0" smtClean="0"/>
              <a:t>–стабилизация </a:t>
            </a:r>
            <a:r>
              <a:rPr lang="ru-RU" sz="2000" dirty="0" smtClean="0"/>
              <a:t>и частичная регрессия основных симптомов заболевания </a:t>
            </a:r>
            <a:r>
              <a:rPr lang="ru-RU" sz="2000" dirty="0" smtClean="0"/>
              <a:t>и нормализация </a:t>
            </a:r>
            <a:r>
              <a:rPr lang="ru-RU" sz="2000" dirty="0" smtClean="0"/>
              <a:t>лабораторных </a:t>
            </a:r>
            <a:r>
              <a:rPr lang="ru-RU" sz="2000" dirty="0" smtClean="0"/>
              <a:t>показателей. </a:t>
            </a:r>
          </a:p>
          <a:p>
            <a:r>
              <a:rPr lang="ru-RU" sz="2000" dirty="0" smtClean="0"/>
              <a:t>  Весь </a:t>
            </a:r>
            <a:r>
              <a:rPr lang="ru-RU" sz="2000" dirty="0" smtClean="0"/>
              <a:t>период лечения можно разбить на 2 фазы: начальную фазу и </a:t>
            </a:r>
            <a:r>
              <a:rPr lang="ru-RU" sz="2000" dirty="0" smtClean="0"/>
              <a:t>фазу поддерживающей </a:t>
            </a:r>
            <a:r>
              <a:rPr lang="ru-RU" sz="2000" dirty="0" smtClean="0"/>
              <a:t>терапии. </a:t>
            </a:r>
            <a:endParaRPr lang="ru-RU" sz="2000" dirty="0" smtClean="0"/>
          </a:p>
          <a:p>
            <a:r>
              <a:rPr lang="ru-RU" sz="2000" dirty="0" smtClean="0"/>
              <a:t>   Критерием </a:t>
            </a:r>
            <a:r>
              <a:rPr lang="ru-RU" sz="2000" dirty="0" smtClean="0"/>
              <a:t>перехода на </a:t>
            </a:r>
            <a:r>
              <a:rPr lang="ru-RU" sz="2000" dirty="0" smtClean="0"/>
              <a:t>поддерживающую терапию </a:t>
            </a:r>
            <a:r>
              <a:rPr lang="ru-RU" sz="2000" dirty="0" smtClean="0"/>
              <a:t>является нормализация показателей обмена меди при </a:t>
            </a:r>
            <a:r>
              <a:rPr lang="ru-RU" sz="2000" dirty="0" smtClean="0"/>
              <a:t>2-х последовательных </a:t>
            </a:r>
            <a:r>
              <a:rPr lang="ru-RU" sz="2000" dirty="0" smtClean="0"/>
              <a:t>исследованиях, выполненных с интервалом в 3 мес</a:t>
            </a:r>
            <a:r>
              <a:rPr lang="ru-RU" sz="2000" dirty="0" smtClean="0"/>
              <a:t>.: снижение </a:t>
            </a:r>
            <a:r>
              <a:rPr lang="ru-RU" sz="2000" dirty="0" smtClean="0"/>
              <a:t>уровня свободной меди (&lt; 1,6 </a:t>
            </a:r>
            <a:r>
              <a:rPr lang="ru-RU" sz="2000" dirty="0" err="1" smtClean="0"/>
              <a:t>мкмоль</a:t>
            </a:r>
            <a:r>
              <a:rPr lang="ru-RU" sz="2000" dirty="0" smtClean="0"/>
              <a:t>/л) </a:t>
            </a:r>
            <a:r>
              <a:rPr lang="ru-RU" sz="2000" dirty="0" smtClean="0"/>
              <a:t>и отрицательная </a:t>
            </a:r>
            <a:r>
              <a:rPr lang="ru-RU" sz="2000" dirty="0" smtClean="0"/>
              <a:t>проба </a:t>
            </a:r>
            <a:r>
              <a:rPr lang="ru-RU" sz="2000" dirty="0" smtClean="0"/>
              <a:t>с </a:t>
            </a:r>
            <a:r>
              <a:rPr lang="ru-RU" sz="2000" dirty="0" err="1" smtClean="0"/>
              <a:t>d-пеницилламином</a:t>
            </a:r>
            <a:r>
              <a:rPr lang="ru-RU" sz="2000" dirty="0" smtClean="0"/>
              <a:t> </a:t>
            </a:r>
            <a:r>
              <a:rPr lang="ru-RU" sz="2000" dirty="0" smtClean="0"/>
              <a:t>(повышение экскреции меди с мочой на фоне </a:t>
            </a:r>
            <a:r>
              <a:rPr lang="ru-RU" sz="2000" dirty="0" smtClean="0"/>
              <a:t>приема тестовой </a:t>
            </a:r>
            <a:r>
              <a:rPr lang="ru-RU" sz="2000" dirty="0" smtClean="0"/>
              <a:t>дозы (500 мг ~ 7 мг/кг массы тела) </a:t>
            </a:r>
            <a:r>
              <a:rPr lang="ru-RU" sz="2000" dirty="0" err="1" smtClean="0"/>
              <a:t>d-пеницилламина</a:t>
            </a:r>
            <a:r>
              <a:rPr lang="ru-RU" sz="2000" dirty="0" smtClean="0"/>
              <a:t> &lt; 500 </a:t>
            </a:r>
            <a:r>
              <a:rPr lang="ru-RU" sz="2000" dirty="0" smtClean="0"/>
              <a:t>мкг/</a:t>
            </a:r>
            <a:r>
              <a:rPr lang="ru-RU" sz="2000" dirty="0" err="1" smtClean="0"/>
              <a:t>сут.х</a:t>
            </a:r>
            <a:r>
              <a:rPr lang="ru-RU" sz="2000" dirty="0" smtClean="0"/>
              <a:t> </a:t>
            </a:r>
            <a:r>
              <a:rPr lang="ru-RU" sz="2000" dirty="0" smtClean="0"/>
              <a:t>1,73м2 или &lt; 8 </a:t>
            </a:r>
            <a:r>
              <a:rPr lang="ru-RU" sz="2000" dirty="0" err="1" smtClean="0"/>
              <a:t>мкМ</a:t>
            </a:r>
            <a:r>
              <a:rPr lang="ru-RU" sz="2000" dirty="0" smtClean="0"/>
              <a:t>/</a:t>
            </a:r>
            <a:r>
              <a:rPr lang="ru-RU" sz="2000" dirty="0" err="1" smtClean="0"/>
              <a:t>сут</a:t>
            </a:r>
            <a:r>
              <a:rPr lang="ru-RU" sz="2000" dirty="0" smtClean="0"/>
              <a:t>. </a:t>
            </a:r>
            <a:r>
              <a:rPr lang="ru-RU" sz="2000" dirty="0" err="1" smtClean="0"/>
              <a:t>х</a:t>
            </a:r>
            <a:r>
              <a:rPr lang="ru-RU" sz="2000" dirty="0" smtClean="0"/>
              <a:t> 1,73м2). Нормализация </a:t>
            </a:r>
            <a:r>
              <a:rPr lang="ru-RU" sz="2000" dirty="0" smtClean="0"/>
              <a:t>показателей обмена меди свидетельствует </a:t>
            </a:r>
            <a:r>
              <a:rPr lang="ru-RU" sz="2000" dirty="0" smtClean="0"/>
              <a:t>об истощении запасов меди в организме (</a:t>
            </a:r>
            <a:r>
              <a:rPr lang="ru-RU" sz="2000" dirty="0" smtClean="0"/>
              <a:t>за исключением ЦНС</a:t>
            </a:r>
            <a:r>
              <a:rPr lang="ru-RU" sz="2000" dirty="0" smtClean="0"/>
              <a:t>). Обычно сопровождается нормализацией </a:t>
            </a:r>
            <a:r>
              <a:rPr lang="ru-RU" sz="2000" dirty="0" smtClean="0"/>
              <a:t>активности </a:t>
            </a:r>
            <a:r>
              <a:rPr lang="ru-RU" sz="2000" dirty="0" err="1" smtClean="0"/>
              <a:t>трансаминаз</a:t>
            </a:r>
            <a:r>
              <a:rPr lang="ru-RU" sz="2000" dirty="0" smtClean="0"/>
              <a:t> (</a:t>
            </a:r>
            <a:r>
              <a:rPr lang="ru-RU" sz="2000" dirty="0" err="1" smtClean="0"/>
              <a:t>АлАТ</a:t>
            </a:r>
            <a:r>
              <a:rPr lang="ru-RU" sz="2000" dirty="0" smtClean="0"/>
              <a:t>, </a:t>
            </a:r>
            <a:r>
              <a:rPr lang="ru-RU" sz="2000" dirty="0" err="1" smtClean="0"/>
              <a:t>АсАТ</a:t>
            </a:r>
            <a:r>
              <a:rPr lang="ru-RU" sz="2000" dirty="0" smtClean="0"/>
              <a:t>), что является признаком восстановления целостности </a:t>
            </a:r>
            <a:r>
              <a:rPr lang="ru-RU" sz="2000" dirty="0" smtClean="0"/>
              <a:t>клеток печени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66800" y="152400"/>
            <a:ext cx="3810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Лечение</a:t>
            </a:r>
            <a:endParaRPr lang="ru-RU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57200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Хелатная</a:t>
            </a:r>
            <a:r>
              <a:rPr lang="ru-RU" dirty="0" smtClean="0"/>
              <a:t> </a:t>
            </a:r>
            <a:r>
              <a:rPr lang="ru-RU" dirty="0" smtClean="0"/>
              <a:t>терапия</a:t>
            </a:r>
          </a:p>
          <a:p>
            <a:endParaRPr lang="ru-RU" dirty="0" smtClean="0"/>
          </a:p>
          <a:p>
            <a:r>
              <a:rPr lang="ru-RU" dirty="0" smtClean="0"/>
              <a:t>Основным элементом терапии БВК является </a:t>
            </a:r>
            <a:r>
              <a:rPr lang="ru-RU" dirty="0" err="1" smtClean="0"/>
              <a:t>хелатная</a:t>
            </a:r>
            <a:r>
              <a:rPr lang="ru-RU" dirty="0" smtClean="0"/>
              <a:t> терапия. </a:t>
            </a:r>
            <a:r>
              <a:rPr lang="ru-RU" dirty="0" smtClean="0"/>
              <a:t>На данный </a:t>
            </a:r>
            <a:r>
              <a:rPr lang="ru-RU" dirty="0" smtClean="0"/>
              <a:t>момент в мире для лечения ГЛД (болезни </a:t>
            </a:r>
            <a:r>
              <a:rPr lang="ru-RU" dirty="0" smtClean="0"/>
              <a:t>Вильсона-Коновалова) используются следующие комплексообразующие препараты: </a:t>
            </a:r>
            <a:r>
              <a:rPr lang="ru-RU" dirty="0" err="1" smtClean="0"/>
              <a:t>d-пеницилламин</a:t>
            </a:r>
            <a:r>
              <a:rPr lang="ru-RU" dirty="0" smtClean="0"/>
              <a:t>, </a:t>
            </a:r>
            <a:r>
              <a:rPr lang="ru-RU" dirty="0" err="1" smtClean="0"/>
              <a:t>триентин</a:t>
            </a:r>
            <a:r>
              <a:rPr lang="ru-RU" dirty="0" smtClean="0"/>
              <a:t>, </a:t>
            </a:r>
            <a:r>
              <a:rPr lang="ru-RU" dirty="0" err="1" smtClean="0"/>
              <a:t>тетратиомолибдат</a:t>
            </a:r>
            <a:r>
              <a:rPr lang="ru-RU" dirty="0" smtClean="0"/>
              <a:t> и </a:t>
            </a:r>
            <a:r>
              <a:rPr lang="ru-RU" dirty="0" err="1" smtClean="0"/>
              <a:t>унитиол</a:t>
            </a:r>
            <a:r>
              <a:rPr lang="ru-RU" dirty="0" smtClean="0"/>
              <a:t>. Из </a:t>
            </a:r>
            <a:r>
              <a:rPr lang="ru-RU" dirty="0" err="1" smtClean="0"/>
              <a:t>таблетированных</a:t>
            </a:r>
            <a:r>
              <a:rPr lang="ru-RU" dirty="0" smtClean="0"/>
              <a:t> лекарственных </a:t>
            </a:r>
            <a:r>
              <a:rPr lang="ru-RU" dirty="0" smtClean="0"/>
              <a:t>средств в РФ </a:t>
            </a:r>
            <a:r>
              <a:rPr lang="ru-RU" dirty="0" smtClean="0"/>
              <a:t>зарегистрированы препараты </a:t>
            </a:r>
            <a:r>
              <a:rPr lang="ru-RU" dirty="0" err="1" smtClean="0"/>
              <a:t>d-пеницилламина</a:t>
            </a:r>
            <a:r>
              <a:rPr lang="ru-RU" dirty="0" smtClean="0"/>
              <a:t>, готовится </a:t>
            </a:r>
            <a:r>
              <a:rPr lang="ru-RU" dirty="0" smtClean="0"/>
              <a:t>регистрация </a:t>
            </a:r>
            <a:r>
              <a:rPr lang="ru-RU" dirty="0" err="1" smtClean="0"/>
              <a:t>триентина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8" name="Picture 6" descr="https://ihrmagazine.com/wp-content/uploads/2019/08/vials-ampules-and-syringe-P9BTQB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048000"/>
            <a:ext cx="6477000" cy="347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4.bp.blogspot.com/-PEBzlxT4VLQ/Wdbe7kZmGYI/AAAAAAAAQKs/CcPU4_1Krz8ADpWAI5E_-blX7X6e8qX8gCLcBGAs/s160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desk.ru/_ph/219/2/311777473.jpg?15990067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0668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</a:t>
            </a:r>
            <a:r>
              <a:rPr lang="ru-RU" sz="2400" dirty="0" smtClean="0"/>
              <a:t>Болезнь </a:t>
            </a:r>
            <a:r>
              <a:rPr lang="ru-RU" sz="2400" dirty="0" smtClean="0"/>
              <a:t>Вильсона – Коновалова (</a:t>
            </a:r>
            <a:r>
              <a:rPr lang="ru-RU" sz="2400" dirty="0" smtClean="0"/>
              <a:t>синонимы</a:t>
            </a:r>
            <a:r>
              <a:rPr lang="en-US" sz="2400" dirty="0" smtClean="0"/>
              <a:t> </a:t>
            </a:r>
            <a:r>
              <a:rPr lang="ru-RU" sz="2400" dirty="0" smtClean="0"/>
              <a:t>гепатолентикулярная</a:t>
            </a:r>
            <a:r>
              <a:rPr lang="en-US" sz="2400" dirty="0" smtClean="0"/>
              <a:t> </a:t>
            </a:r>
            <a:r>
              <a:rPr lang="ru-RU" sz="2400" dirty="0" smtClean="0"/>
              <a:t>дегенерация</a:t>
            </a:r>
            <a:r>
              <a:rPr lang="ru-RU" sz="2400" dirty="0" smtClean="0"/>
              <a:t>, гепатоцеребральная дистрофия) – тяжелое </a:t>
            </a:r>
            <a:r>
              <a:rPr lang="ru-RU" sz="2400" dirty="0" smtClean="0"/>
              <a:t>прогрессирующее</a:t>
            </a:r>
            <a:r>
              <a:rPr lang="en-US" sz="2400" dirty="0" smtClean="0"/>
              <a:t> </a:t>
            </a:r>
            <a:r>
              <a:rPr lang="ru-RU" sz="2400" dirty="0" smtClean="0"/>
              <a:t>наследственное </a:t>
            </a:r>
            <a:r>
              <a:rPr lang="ru-RU" sz="2400" dirty="0" smtClean="0"/>
              <a:t>заболевание, передающееся по </a:t>
            </a:r>
            <a:r>
              <a:rPr lang="ru-RU" sz="2400" dirty="0" smtClean="0"/>
              <a:t>аутосомно-рецессивному</a:t>
            </a:r>
            <a:r>
              <a:rPr lang="en-US" sz="2400" dirty="0" smtClean="0"/>
              <a:t> </a:t>
            </a:r>
            <a:r>
              <a:rPr lang="ru-RU" sz="2400" dirty="0" smtClean="0"/>
              <a:t>типу</a:t>
            </a:r>
            <a:r>
              <a:rPr lang="ru-RU" sz="2400" dirty="0" smtClean="0"/>
              <a:t>, в основе которого лежит нарушение экскреции меди из </a:t>
            </a:r>
            <a:r>
              <a:rPr lang="ru-RU" sz="2400" dirty="0" smtClean="0"/>
              <a:t>организма,</a:t>
            </a:r>
            <a:r>
              <a:rPr lang="en-US" sz="2400" dirty="0" smtClean="0"/>
              <a:t> </a:t>
            </a:r>
            <a:r>
              <a:rPr lang="ru-RU" sz="2400" dirty="0" smtClean="0"/>
              <a:t>приводящее </a:t>
            </a:r>
            <a:r>
              <a:rPr lang="ru-RU" sz="2400" dirty="0" smtClean="0"/>
              <a:t>к избыточному накоплению этого микроэлемента в тканях </a:t>
            </a:r>
            <a:r>
              <a:rPr lang="ru-RU" sz="2400" dirty="0" smtClean="0"/>
              <a:t>и</a:t>
            </a:r>
            <a:r>
              <a:rPr lang="en-US" sz="2400" dirty="0" smtClean="0"/>
              <a:t> </a:t>
            </a:r>
            <a:r>
              <a:rPr lang="ru-RU" sz="2400" dirty="0" smtClean="0"/>
              <a:t>сочетанному </a:t>
            </a:r>
            <a:r>
              <a:rPr lang="ru-RU" sz="2400" dirty="0" smtClean="0"/>
              <a:t>поражению паренхиматозных органов (прежде всего печени) </a:t>
            </a:r>
            <a:r>
              <a:rPr lang="ru-RU" sz="2400" dirty="0" smtClean="0"/>
              <a:t>и</a:t>
            </a:r>
            <a:r>
              <a:rPr lang="en-US" sz="2400" dirty="0" smtClean="0"/>
              <a:t> </a:t>
            </a:r>
            <a:r>
              <a:rPr lang="ru-RU" sz="2400" dirty="0" smtClean="0"/>
              <a:t>головного </a:t>
            </a:r>
            <a:r>
              <a:rPr lang="ru-RU" sz="2400" dirty="0" smtClean="0"/>
              <a:t>мозга (преимущественно подкорковых ядер).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3400" y="228600"/>
            <a:ext cx="4114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Введение: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304800"/>
            <a:ext cx="8458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000" dirty="0" smtClean="0"/>
              <a:t>Первые </a:t>
            </a:r>
            <a:r>
              <a:rPr lang="ru-RU" sz="2000" dirty="0" smtClean="0"/>
              <a:t>клинические симптомы заболевания чаще всего проявляются в</a:t>
            </a:r>
          </a:p>
          <a:p>
            <a:r>
              <a:rPr lang="ru-RU" sz="2000" dirty="0" smtClean="0"/>
              <a:t>возрасте от 5 до 45 лет. Однако описано развитие заболевания у ребенка 2,5</a:t>
            </a:r>
          </a:p>
          <a:p>
            <a:r>
              <a:rPr lang="ru-RU" sz="2000" dirty="0" smtClean="0"/>
              <a:t>лет, а также диагностирована неврологическая форма у больного старше 60</a:t>
            </a:r>
          </a:p>
          <a:p>
            <a:r>
              <a:rPr lang="ru-RU" sz="2000" dirty="0" smtClean="0"/>
              <a:t>лет.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smtClean="0"/>
              <a:t>  Наиболее </a:t>
            </a:r>
            <a:r>
              <a:rPr lang="ru-RU" sz="2000" dirty="0" smtClean="0"/>
              <a:t>ранние клинические проявления заболевания у индивидов </a:t>
            </a:r>
            <a:r>
              <a:rPr lang="ru-RU" sz="2000" dirty="0" smtClean="0"/>
              <a:t>с патологическими мутациями могут быть индуцированы воздействием неблагоприятных факторов внешней среды, таких как</a:t>
            </a:r>
            <a:r>
              <a:rPr lang="en-US" sz="2000" dirty="0" smtClean="0"/>
              <a:t> </a:t>
            </a:r>
            <a:r>
              <a:rPr lang="ru-RU" sz="2000" dirty="0" err="1" smtClean="0"/>
              <a:t>нфекции</a:t>
            </a:r>
            <a:r>
              <a:rPr lang="en-US" sz="2000" dirty="0" smtClean="0"/>
              <a:t> </a:t>
            </a:r>
            <a:r>
              <a:rPr lang="ru-RU" sz="2000" dirty="0" smtClean="0"/>
              <a:t>(преимущественно </a:t>
            </a:r>
            <a:r>
              <a:rPr lang="ru-RU" sz="2000" dirty="0" err="1" smtClean="0"/>
              <a:t>гепатотропные</a:t>
            </a:r>
            <a:r>
              <a:rPr lang="ru-RU" sz="2000" dirty="0" smtClean="0"/>
              <a:t>), черепно-мозговая травма, токсические</a:t>
            </a:r>
          </a:p>
          <a:p>
            <a:r>
              <a:rPr lang="ru-RU" sz="2000" dirty="0" smtClean="0"/>
              <a:t>воздействия, в том числе </a:t>
            </a:r>
            <a:r>
              <a:rPr lang="ru-RU" sz="2000" dirty="0" err="1" smtClean="0"/>
              <a:t>антропотехногенной</a:t>
            </a:r>
            <a:r>
              <a:rPr lang="ru-RU" sz="2000" dirty="0" smtClean="0"/>
              <a:t> природы или при проживании</a:t>
            </a:r>
          </a:p>
          <a:p>
            <a:r>
              <a:rPr lang="ru-RU" sz="2000" dirty="0" smtClean="0"/>
              <a:t>в местностях, с повышенным содержанием меди в окружающей </a:t>
            </a:r>
            <a:r>
              <a:rPr lang="ru-RU" sz="2000" dirty="0" smtClean="0"/>
              <a:t>среде. </a:t>
            </a:r>
            <a:r>
              <a:rPr lang="ru-RU" sz="2000" dirty="0" smtClean="0"/>
              <a:t>Заболевание носит </a:t>
            </a:r>
            <a:r>
              <a:rPr lang="ru-RU" sz="2000" dirty="0" smtClean="0"/>
              <a:t>прогрессирующий характер</a:t>
            </a:r>
            <a:r>
              <a:rPr lang="ru-RU" sz="2000" dirty="0" smtClean="0"/>
              <a:t>, сопровождается снижением качества и продолжительности жизни.</a:t>
            </a:r>
            <a:endParaRPr lang="ru-RU" sz="2000" dirty="0"/>
          </a:p>
        </p:txBody>
      </p:sp>
      <p:pic>
        <p:nvPicPr>
          <p:cNvPr id="27650" name="Picture 2" descr="https://mypresentation.ru/documents_5/e6b122b4dad5658a2ef642650f836d0d/img21.jpg"/>
          <p:cNvPicPr>
            <a:picLocks noChangeAspect="1" noChangeArrowheads="1"/>
          </p:cNvPicPr>
          <p:nvPr/>
        </p:nvPicPr>
        <p:blipFill>
          <a:blip r:embed="rId2"/>
          <a:srcRect l="7000" t="9333" r="14000" b="4000"/>
          <a:stretch>
            <a:fillRect/>
          </a:stretch>
        </p:blipFill>
        <p:spPr bwMode="auto">
          <a:xfrm>
            <a:off x="4191000" y="4267200"/>
            <a:ext cx="4953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676400"/>
            <a:ext cx="8534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Причиной </a:t>
            </a:r>
            <a:r>
              <a:rPr lang="ru-RU" sz="2000" dirty="0" smtClean="0"/>
              <a:t>возникновения БВК являются мутации гена ATP7B, </a:t>
            </a:r>
            <a:r>
              <a:rPr lang="ru-RU" sz="2000" dirty="0" smtClean="0"/>
              <a:t>который локализован на13 хромосоме в локусе 13q14.3 и кодирует </a:t>
            </a:r>
            <a:r>
              <a:rPr lang="ru-RU" sz="2000" dirty="0" err="1" smtClean="0"/>
              <a:t>медь-транспортирующую</a:t>
            </a:r>
            <a:r>
              <a:rPr lang="ru-RU" sz="2000" dirty="0" smtClean="0"/>
              <a:t> </a:t>
            </a:r>
            <a:r>
              <a:rPr lang="ru-RU" sz="2000" dirty="0" err="1" smtClean="0"/>
              <a:t>АТФ-азу</a:t>
            </a:r>
            <a:r>
              <a:rPr lang="ru-RU" sz="2000" dirty="0" smtClean="0"/>
              <a:t> </a:t>
            </a:r>
            <a:r>
              <a:rPr lang="ru-RU" sz="2000" dirty="0" err="1" smtClean="0"/>
              <a:t>Р-типа</a:t>
            </a:r>
            <a:r>
              <a:rPr lang="ru-RU" sz="2000" dirty="0" smtClean="0"/>
              <a:t> – ATP7B. К настоящему </a:t>
            </a:r>
            <a:r>
              <a:rPr lang="ru-RU" sz="2000" dirty="0" smtClean="0"/>
              <a:t>времени идентифицировано </a:t>
            </a:r>
            <a:r>
              <a:rPr lang="ru-RU" sz="2000" dirty="0" smtClean="0"/>
              <a:t>более 600 различных мутаций. Для 380 из них </a:t>
            </a:r>
            <a:r>
              <a:rPr lang="ru-RU" sz="2000" dirty="0" smtClean="0"/>
              <a:t>доказана роль </a:t>
            </a:r>
            <a:r>
              <a:rPr lang="ru-RU" sz="2000" dirty="0" smtClean="0"/>
              <a:t>в патогенезе заболевания. Чаще всего встречаются </a:t>
            </a:r>
            <a:r>
              <a:rPr lang="ru-RU" sz="2000" dirty="0" err="1" smtClean="0"/>
              <a:t>миссенс</a:t>
            </a:r>
            <a:r>
              <a:rPr lang="ru-RU" sz="2000" dirty="0" smtClean="0"/>
              <a:t> мутации.</a:t>
            </a:r>
          </a:p>
          <a:p>
            <a:r>
              <a:rPr lang="ru-RU" sz="2000" dirty="0" smtClean="0"/>
              <a:t>Также имеют место </a:t>
            </a:r>
            <a:r>
              <a:rPr lang="ru-RU" sz="2000" dirty="0" err="1" smtClean="0"/>
              <a:t>делеции</a:t>
            </a:r>
            <a:r>
              <a:rPr lang="ru-RU" sz="2000" dirty="0" smtClean="0"/>
              <a:t>, </a:t>
            </a:r>
            <a:r>
              <a:rPr lang="ru-RU" sz="2000" dirty="0" err="1" smtClean="0"/>
              <a:t>инсерции</a:t>
            </a:r>
            <a:r>
              <a:rPr lang="ru-RU" sz="2000" dirty="0" smtClean="0"/>
              <a:t>, нонсенс, </a:t>
            </a:r>
            <a:r>
              <a:rPr lang="ru-RU" sz="2000" dirty="0" err="1" smtClean="0"/>
              <a:t>фреймшифт</a:t>
            </a:r>
            <a:r>
              <a:rPr lang="ru-RU" sz="2000" dirty="0" smtClean="0"/>
              <a:t> мутации и</a:t>
            </a:r>
          </a:p>
          <a:p>
            <a:r>
              <a:rPr lang="ru-RU" sz="2000" dirty="0" smtClean="0"/>
              <a:t>мутаций сайтов </a:t>
            </a:r>
            <a:r>
              <a:rPr lang="ru-RU" sz="2000" dirty="0" err="1" smtClean="0"/>
              <a:t>сплайсинга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smtClean="0"/>
              <a:t>  Наиболее </a:t>
            </a:r>
            <a:r>
              <a:rPr lang="ru-RU" sz="2000" dirty="0" smtClean="0"/>
              <a:t>частой мутацией, приводящей к</a:t>
            </a:r>
          </a:p>
          <a:p>
            <a:r>
              <a:rPr lang="ru-RU" sz="2000" dirty="0" smtClean="0"/>
              <a:t>возникновению БВК в европейских популяциях, является </a:t>
            </a:r>
            <a:r>
              <a:rPr lang="ru-RU" sz="2000" dirty="0" err="1" smtClean="0"/>
              <a:t>точковая</a:t>
            </a:r>
            <a:r>
              <a:rPr lang="ru-RU" sz="2000" dirty="0" smtClean="0"/>
              <a:t> мутация</a:t>
            </a:r>
          </a:p>
          <a:p>
            <a:r>
              <a:rPr lang="ru-RU" sz="2000" dirty="0" smtClean="0"/>
              <a:t>с.3207С&gt;А в </a:t>
            </a:r>
            <a:r>
              <a:rPr lang="ru-RU" sz="2000" dirty="0" err="1" smtClean="0"/>
              <a:t>экзоне</a:t>
            </a:r>
            <a:r>
              <a:rPr lang="ru-RU" sz="2000" dirty="0" smtClean="0"/>
              <a:t> 14, приводящая к замене аминокислоты гистидина в</a:t>
            </a:r>
          </a:p>
          <a:p>
            <a:r>
              <a:rPr lang="ru-RU" sz="2000" dirty="0" smtClean="0"/>
              <a:t>положении 1069 на </a:t>
            </a:r>
            <a:r>
              <a:rPr lang="ru-RU" sz="2000" dirty="0" err="1" smtClean="0"/>
              <a:t>глутаминовую</a:t>
            </a:r>
            <a:r>
              <a:rPr lang="ru-RU" sz="2000" dirty="0" smtClean="0"/>
              <a:t> кислоту (His1069Gln). Доля мутации</a:t>
            </a:r>
          </a:p>
          <a:p>
            <a:r>
              <a:rPr lang="ru-RU" sz="2000" dirty="0" smtClean="0"/>
              <a:t>с.3207С&gt;А в российской выборке больных по данным лаборатории </a:t>
            </a:r>
            <a:r>
              <a:rPr lang="ru-RU" sz="2000" dirty="0" smtClean="0"/>
              <a:t>ДНК-диагностики МГНЦ РАМН составляет 31%. Клинические симптомы заболевания наиболее выражены у </a:t>
            </a:r>
            <a:r>
              <a:rPr lang="ru-RU" sz="2000" dirty="0" err="1" smtClean="0"/>
              <a:t>пациентов-гомозигот</a:t>
            </a:r>
            <a:r>
              <a:rPr lang="ru-RU" sz="2000" dirty="0" smtClean="0"/>
              <a:t>, имеющих 2 идентичные </a:t>
            </a:r>
            <a:r>
              <a:rPr lang="ru-RU" sz="2000" dirty="0" smtClean="0"/>
              <a:t>мутации.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4800" y="533400"/>
            <a:ext cx="3810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Этиология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29540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Основными </a:t>
            </a:r>
            <a:r>
              <a:rPr lang="ru-RU" sz="2000" dirty="0" smtClean="0"/>
              <a:t>формами БВК являются абдоминальная и церебральная.</a:t>
            </a:r>
          </a:p>
          <a:p>
            <a:r>
              <a:rPr lang="ru-RU" sz="2000" dirty="0" smtClean="0"/>
              <a:t>   Абдоминальная </a:t>
            </a:r>
            <a:r>
              <a:rPr lang="ru-RU" sz="2000" dirty="0" smtClean="0"/>
              <a:t>форма может проявляться </a:t>
            </a:r>
            <a:r>
              <a:rPr lang="ru-RU" sz="2000" dirty="0" err="1" smtClean="0"/>
              <a:t>гепатопатией</a:t>
            </a:r>
            <a:r>
              <a:rPr lang="ru-RU" sz="2000" dirty="0" smtClean="0"/>
              <a:t>, </a:t>
            </a:r>
            <a:r>
              <a:rPr lang="ru-RU" sz="2000" dirty="0" err="1" smtClean="0"/>
              <a:t>вильсоновским</a:t>
            </a:r>
            <a:r>
              <a:rPr lang="ru-RU" sz="2000" dirty="0" smtClean="0"/>
              <a:t> гепатитом и циррозом печени, </a:t>
            </a:r>
            <a:r>
              <a:rPr lang="ru-RU" sz="2000" dirty="0" err="1" smtClean="0"/>
              <a:t>фульминантной</a:t>
            </a:r>
            <a:r>
              <a:rPr lang="ru-RU" sz="2000" dirty="0" smtClean="0"/>
              <a:t> печеночной несостоятельностью</a:t>
            </a:r>
            <a:r>
              <a:rPr lang="ru-RU" sz="2000" dirty="0" smtClean="0"/>
              <a:t>. </a:t>
            </a:r>
            <a:r>
              <a:rPr lang="ru-RU" sz="2000" dirty="0" smtClean="0"/>
              <a:t>Вариантами церебральной </a:t>
            </a:r>
            <a:r>
              <a:rPr lang="ru-RU" sz="2000" dirty="0" smtClean="0"/>
              <a:t>формы являются: </a:t>
            </a:r>
            <a:r>
              <a:rPr lang="ru-RU" sz="2000" dirty="0" err="1" smtClean="0"/>
              <a:t>ригидно</a:t>
            </a:r>
            <a:r>
              <a:rPr lang="ru-RU" sz="2000" dirty="0" smtClean="0"/>
              <a:t>- </a:t>
            </a:r>
            <a:r>
              <a:rPr lang="ru-RU" sz="2000" dirty="0" err="1" smtClean="0"/>
              <a:t>аритмо-гиперкинетическая</a:t>
            </a:r>
            <a:r>
              <a:rPr lang="ru-RU" sz="2000" dirty="0" smtClean="0"/>
              <a:t>, дрожательно-ригидная, дрожательная и </a:t>
            </a:r>
            <a:r>
              <a:rPr lang="ru-RU" sz="2000" dirty="0" err="1" smtClean="0"/>
              <a:t>экстрапирамидно-корковая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У некоторых пациентов заболевание манифестирует </a:t>
            </a:r>
            <a:r>
              <a:rPr lang="ru-RU" sz="2000" dirty="0" smtClean="0"/>
              <a:t>гемолитической анемией (с кризами и без), нефропатией </a:t>
            </a:r>
            <a:r>
              <a:rPr lang="ru-RU" sz="2000" dirty="0" smtClean="0"/>
              <a:t>по типу </a:t>
            </a:r>
            <a:r>
              <a:rPr lang="ru-RU" sz="2000" dirty="0" err="1" smtClean="0"/>
              <a:t>тубулярного</a:t>
            </a:r>
            <a:r>
              <a:rPr lang="ru-RU" sz="2000" dirty="0" smtClean="0"/>
              <a:t> </a:t>
            </a:r>
            <a:r>
              <a:rPr lang="ru-RU" sz="2000" dirty="0" smtClean="0"/>
              <a:t>нефрита. Течение </a:t>
            </a:r>
            <a:r>
              <a:rPr lang="ru-RU" sz="2000" dirty="0" smtClean="0"/>
              <a:t>заболевания </a:t>
            </a:r>
            <a:r>
              <a:rPr lang="ru-RU" sz="2000" dirty="0" smtClean="0"/>
              <a:t>можно разделить </a:t>
            </a:r>
            <a:r>
              <a:rPr lang="ru-RU" sz="2000" dirty="0" smtClean="0"/>
              <a:t>на 2 стадии: латентную </a:t>
            </a:r>
            <a:r>
              <a:rPr lang="ru-RU" sz="2000" dirty="0" smtClean="0"/>
              <a:t>и стадию </a:t>
            </a:r>
            <a:r>
              <a:rPr lang="ru-RU" sz="2000" dirty="0" smtClean="0"/>
              <a:t>клинических проявлений. При латентной стадии </a:t>
            </a:r>
            <a:r>
              <a:rPr lang="ru-RU" sz="2000" dirty="0" smtClean="0"/>
              <a:t>клинические симптомы </a:t>
            </a:r>
            <a:r>
              <a:rPr lang="ru-RU" sz="2000" dirty="0" smtClean="0"/>
              <a:t>отсутствуют и признаки заболевания (признаки накопления меди </a:t>
            </a:r>
            <a:r>
              <a:rPr lang="ru-RU" sz="2000" dirty="0" smtClean="0"/>
              <a:t>в организме</a:t>
            </a:r>
            <a:r>
              <a:rPr lang="ru-RU" sz="2000" dirty="0" smtClean="0"/>
              <a:t>) выявляются только при лабораторном обследовании. </a:t>
            </a:r>
            <a:r>
              <a:rPr lang="ru-RU" sz="2000" dirty="0" smtClean="0"/>
              <a:t>При эффективном лечении дополнительно </a:t>
            </a:r>
            <a:r>
              <a:rPr lang="ru-RU" sz="2000" dirty="0" smtClean="0"/>
              <a:t>выделяют стадию </a:t>
            </a:r>
            <a:r>
              <a:rPr lang="ru-RU" sz="2000" dirty="0" smtClean="0"/>
              <a:t>отрицательного баланса </a:t>
            </a:r>
            <a:r>
              <a:rPr lang="ru-RU" sz="2000" dirty="0" smtClean="0"/>
              <a:t>меди. В этом случае в результате достижения и </a:t>
            </a:r>
            <a:r>
              <a:rPr lang="ru-RU" sz="2000" dirty="0" smtClean="0"/>
              <a:t>длительного поддержания отрицательного баланса меди наблюдается регресс клинических </a:t>
            </a:r>
            <a:r>
              <a:rPr lang="ru-RU" sz="2000" dirty="0" smtClean="0"/>
              <a:t>и лабораторных проявлений заболевания.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4000" y="533400"/>
            <a:ext cx="3886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Классификация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tudfile.net/html/17544/660/html_cyAmLs1Wme.EmWz/htmlconvd-IHkP7W51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1430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Основными </a:t>
            </a:r>
            <a:r>
              <a:rPr lang="ru-RU" dirty="0" smtClean="0"/>
              <a:t>органами-мишенями, которые поражаются при </a:t>
            </a:r>
            <a:r>
              <a:rPr lang="ru-RU" dirty="0" smtClean="0"/>
              <a:t>БВК, являются печень, головной мозг и почки, заболевание, являясь </a:t>
            </a:r>
            <a:r>
              <a:rPr lang="ru-RU" dirty="0" err="1" smtClean="0"/>
              <a:t>мультисистемным</a:t>
            </a:r>
            <a:r>
              <a:rPr lang="ru-RU" dirty="0" smtClean="0"/>
              <a:t>, затрагивает многие органы и </a:t>
            </a:r>
            <a:r>
              <a:rPr lang="ru-RU" dirty="0" smtClean="0"/>
              <a:t>системы. Нарушение </a:t>
            </a:r>
            <a:r>
              <a:rPr lang="ru-RU" dirty="0" smtClean="0"/>
              <a:t>выведения меди из организма приводит к постепенному </a:t>
            </a:r>
            <a:r>
              <a:rPr lang="ru-RU" dirty="0" smtClean="0"/>
              <a:t>ее накоплению </a:t>
            </a:r>
            <a:r>
              <a:rPr lang="ru-RU" dirty="0" smtClean="0"/>
              <a:t>в органах и системах в определенной последовательности.</a:t>
            </a:r>
          </a:p>
          <a:p>
            <a:r>
              <a:rPr lang="ru-RU" dirty="0" smtClean="0"/>
              <a:t>После рождения ребенка с дефектным геном </a:t>
            </a:r>
            <a:r>
              <a:rPr lang="ru-RU" dirty="0" err="1" smtClean="0"/>
              <a:t>АТФ-азы</a:t>
            </a:r>
            <a:r>
              <a:rPr lang="ru-RU" dirty="0" smtClean="0"/>
              <a:t> 7В Медь первоначально </a:t>
            </a:r>
            <a:r>
              <a:rPr lang="ru-RU" dirty="0" smtClean="0"/>
              <a:t>начинает накапливаться в печени. Поэтому у детей </a:t>
            </a:r>
            <a:r>
              <a:rPr lang="ru-RU" dirty="0" smtClean="0"/>
              <a:t>болезнь обычно манифестирует одним из вариантов поражения печени(абдоминальная </a:t>
            </a:r>
            <a:r>
              <a:rPr lang="ru-RU" dirty="0" smtClean="0"/>
              <a:t>форма), которое клинически проявляется в возрасте </a:t>
            </a:r>
            <a:r>
              <a:rPr lang="ru-RU" dirty="0" smtClean="0"/>
              <a:t>старше 4-5 </a:t>
            </a:r>
            <a:r>
              <a:rPr lang="ru-RU" dirty="0" smtClean="0"/>
              <a:t>лет, хотя практически с рождения периодически отмечается </a:t>
            </a:r>
            <a:r>
              <a:rPr lang="ru-RU" dirty="0" smtClean="0"/>
              <a:t>умеренно повышенный </a:t>
            </a:r>
            <a:r>
              <a:rPr lang="ru-RU" dirty="0" smtClean="0"/>
              <a:t>уровень </a:t>
            </a:r>
            <a:r>
              <a:rPr lang="ru-RU" dirty="0" err="1" smtClean="0"/>
              <a:t>трансаминаз</a:t>
            </a:r>
            <a:r>
              <a:rPr lang="ru-RU" dirty="0" smtClean="0"/>
              <a:t>. </a:t>
            </a:r>
            <a:r>
              <a:rPr lang="ru-RU" dirty="0" smtClean="0"/>
              <a:t>После </a:t>
            </a:r>
            <a:r>
              <a:rPr lang="ru-RU" dirty="0" smtClean="0"/>
              <a:t>того как </a:t>
            </a:r>
            <a:r>
              <a:rPr lang="ru-RU" dirty="0" smtClean="0"/>
              <a:t>печень насыщается </a:t>
            </a:r>
            <a:r>
              <a:rPr lang="ru-RU" dirty="0" smtClean="0"/>
              <a:t>медью, что в ряде случаев происходит бессимптомно, </a:t>
            </a:r>
            <a:r>
              <a:rPr lang="ru-RU" dirty="0" smtClean="0"/>
              <a:t>медь перераспределяется </a:t>
            </a:r>
            <a:r>
              <a:rPr lang="ru-RU" dirty="0" smtClean="0"/>
              <a:t>системно, накапливаясь прежде всего в ЦНС, что ведет </a:t>
            </a:r>
            <a:r>
              <a:rPr lang="ru-RU" dirty="0" smtClean="0"/>
              <a:t>к нейропсихическим </a:t>
            </a:r>
            <a:r>
              <a:rPr lang="ru-RU" dirty="0" smtClean="0"/>
              <a:t>симптомам, которые чаще всего развиваются во 2-м и </a:t>
            </a:r>
            <a:r>
              <a:rPr lang="ru-RU" dirty="0" smtClean="0"/>
              <a:t>3-м десятилетиях жизни. Неврологическая и психическая манифестации наблюдаются (соответственно</a:t>
            </a:r>
            <a:r>
              <a:rPr lang="ru-RU" dirty="0" smtClean="0"/>
              <a:t>) у 35 и 10% больных. У 15% </a:t>
            </a:r>
            <a:r>
              <a:rPr lang="ru-RU" dirty="0" smtClean="0"/>
              <a:t>больных заболевание проявляется гематологическими </a:t>
            </a:r>
            <a:r>
              <a:rPr lang="ru-RU" dirty="0" smtClean="0"/>
              <a:t>синдромами, прежде </a:t>
            </a:r>
            <a:r>
              <a:rPr lang="ru-RU" dirty="0" smtClean="0"/>
              <a:t>всего гемолитической </a:t>
            </a:r>
            <a:r>
              <a:rPr lang="ru-RU" dirty="0" smtClean="0"/>
              <a:t>анемией. В роговице накопление меди происходит </a:t>
            </a:r>
            <a:r>
              <a:rPr lang="ru-RU" dirty="0" smtClean="0"/>
              <a:t>после насыщения ею печени практически одновременно с появлением нейропсихической </a:t>
            </a:r>
            <a:r>
              <a:rPr lang="ru-RU" dirty="0" smtClean="0"/>
              <a:t>симптоматики. </a:t>
            </a:r>
            <a:r>
              <a:rPr lang="ru-RU" dirty="0" smtClean="0"/>
              <a:t>Другими органами и системами, которые </a:t>
            </a:r>
            <a:r>
              <a:rPr lang="ru-RU" dirty="0" smtClean="0"/>
              <a:t>поражаются при БВ в результате накопления меди, являются почки, кожа,</a:t>
            </a:r>
          </a:p>
          <a:p>
            <a:r>
              <a:rPr lang="ru-RU" dirty="0" smtClean="0"/>
              <a:t>сердце, костно-суставная и эндокринная системы, ЖКТ.</a:t>
            </a:r>
          </a:p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66800" y="304800"/>
            <a:ext cx="4038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Клиническая картина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athletic-store.ru/wp-content/uploads/2019/05/qfmvy4q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Words>1486</Words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SALTEREEVA KHAVA</dc:creator>
  <cp:lastModifiedBy>Салтереева Хава Р</cp:lastModifiedBy>
  <cp:revision>12</cp:revision>
  <dcterms:created xsi:type="dcterms:W3CDTF">2020-09-19T12:18:52Z</dcterms:created>
  <dcterms:modified xsi:type="dcterms:W3CDTF">2020-09-19T14:19:55Z</dcterms:modified>
</cp:coreProperties>
</file>