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66" r:id="rId13"/>
    <p:sldId id="268" r:id="rId14"/>
    <p:sldId id="269" r:id="rId15"/>
    <p:sldId id="270" r:id="rId16"/>
    <p:sldId id="271" r:id="rId17"/>
    <p:sldId id="276" r:id="rId18"/>
    <p:sldId id="277" r:id="rId19"/>
    <p:sldId id="272" r:id="rId20"/>
    <p:sldId id="273" r:id="rId21"/>
    <p:sldId id="274" r:id="rId22"/>
    <p:sldId id="275" r:id="rId23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1267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2/17/2016</a:t>
            </a:fld>
            <a:endParaRPr lang="en-US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2" name="Прямоугольник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Прямоугольник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Прямоугольник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Прямоугольник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56" name="Прямоугольник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Прямоугольник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Прямоугольник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Прямоугольник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2/17/2016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2/17/2016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2/17/2016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олилиния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Полилиния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Полилиния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Полилиния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Полилиния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Полилиния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Полилиния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Полилиния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Полилиния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Полилиния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Полилиния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Полилиния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Полилиния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Полилиния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2/17/2016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Прямоугольник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Прямоугольник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2/17/2016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Прямоугольник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2/17/2016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6" name="Прямоугольник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Прямоугольник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Прямоугольник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Прямоугольник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Прямоугольник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2/17/2016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2/17/2016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2/17/2016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Группа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Прямая соединительная линия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Прямая соединительная линия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Прямая соединительная линия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grpSp>
        <p:nvGrpSpPr>
          <p:cNvPr id="14" name="Группа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Прямая соединительная линия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Прямая соединительная линия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Прямая соединительная линия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Группа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Прямая соединительная линия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Прямая соединительная линия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Прямая соединительная линия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2/17/2016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Прямоугольник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7EAF463A-BC7C-46EE-9F1E-7F377CCA4891}" type="datetimeFigureOut">
              <a:rPr lang="en-US" smtClean="0"/>
              <a:pPr/>
              <a:t>2/17/2016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Салтереева Хава Р\Desktop\IMG-20160217-WA000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1000" y="0"/>
            <a:ext cx="8763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3400" y="609600"/>
            <a:ext cx="7772400" cy="1975104"/>
          </a:xfrm>
        </p:spPr>
        <p:txBody>
          <a:bodyPr/>
          <a:lstStyle/>
          <a:p>
            <a:r>
              <a:rPr lang="ru-RU" sz="6000" i="1" dirty="0" smtClean="0">
                <a:solidFill>
                  <a:schemeClr val="bg1"/>
                </a:solidFill>
                <a:latin typeface="Arial Black" pitchFamily="34" charset="0"/>
              </a:rPr>
              <a:t>Вегетативная </a:t>
            </a:r>
            <a:r>
              <a:rPr lang="ru-RU" sz="6000" i="1" dirty="0" err="1" smtClean="0">
                <a:solidFill>
                  <a:schemeClr val="bg1"/>
                </a:solidFill>
                <a:latin typeface="Arial Black" pitchFamily="34" charset="0"/>
              </a:rPr>
              <a:t>дистония</a:t>
            </a:r>
            <a:r>
              <a:rPr lang="ru-RU" sz="6000" i="1" dirty="0" smtClean="0">
                <a:solidFill>
                  <a:schemeClr val="bg1"/>
                </a:solidFill>
                <a:latin typeface="Arial Black" pitchFamily="34" charset="0"/>
              </a:rPr>
              <a:t> у детей</a:t>
            </a:r>
            <a:endParaRPr lang="ru-RU" sz="6000" i="1" dirty="0">
              <a:solidFill>
                <a:schemeClr val="bg1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304800"/>
            <a:ext cx="7772400" cy="838200"/>
          </a:xfrm>
        </p:spPr>
        <p:txBody>
          <a:bodyPr/>
          <a:lstStyle/>
          <a:p>
            <a:r>
              <a:rPr lang="ru-RU" dirty="0" err="1" smtClean="0"/>
              <a:t>Вагоинсулярный</a:t>
            </a:r>
            <a:r>
              <a:rPr lang="ru-RU" dirty="0" smtClean="0"/>
              <a:t> криз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14400" y="1371600"/>
            <a:ext cx="7772400" cy="5257800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>
                <a:latin typeface="Arial" pitchFamily="34" charset="0"/>
                <a:cs typeface="Arial" pitchFamily="34" charset="0"/>
              </a:rPr>
              <a:t>Острое чувство голода</a:t>
            </a:r>
          </a:p>
          <a:p>
            <a:r>
              <a:rPr lang="ru-RU" dirty="0" err="1" smtClean="0">
                <a:latin typeface="Arial" pitchFamily="34" charset="0"/>
                <a:cs typeface="Arial" pitchFamily="34" charset="0"/>
              </a:rPr>
              <a:t>Слабостьобильный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пот</a:t>
            </a:r>
          </a:p>
          <a:p>
            <a:r>
              <a:rPr lang="ru-RU" dirty="0" smtClean="0">
                <a:latin typeface="Arial" pitchFamily="34" charset="0"/>
                <a:cs typeface="Arial" pitchFamily="34" charset="0"/>
              </a:rPr>
              <a:t>Снижение температуры тела</a:t>
            </a:r>
          </a:p>
          <a:p>
            <a:r>
              <a:rPr lang="ru-RU" dirty="0" smtClean="0">
                <a:latin typeface="Arial" pitchFamily="34" charset="0"/>
                <a:cs typeface="Arial" pitchFamily="34" charset="0"/>
              </a:rPr>
              <a:t>Брадикардия, реже тахикардия</a:t>
            </a:r>
          </a:p>
          <a:p>
            <a:r>
              <a:rPr lang="ru-RU" dirty="0" smtClean="0">
                <a:latin typeface="Arial" pitchFamily="34" charset="0"/>
                <a:cs typeface="Arial" pitchFamily="34" charset="0"/>
              </a:rPr>
              <a:t>Слабый пульс</a:t>
            </a:r>
          </a:p>
          <a:p>
            <a:r>
              <a:rPr lang="ru-RU" dirty="0" smtClean="0">
                <a:latin typeface="Arial" pitchFamily="34" charset="0"/>
                <a:cs typeface="Arial" pitchFamily="34" charset="0"/>
              </a:rPr>
              <a:t>Сниженное артериальное давление</a:t>
            </a:r>
          </a:p>
          <a:p>
            <a:r>
              <a:rPr lang="ru-RU" i="1" dirty="0" smtClean="0">
                <a:latin typeface="Arial" pitchFamily="34" charset="0"/>
                <a:cs typeface="Arial" pitchFamily="34" charset="0"/>
              </a:rPr>
              <a:t>Возможен обморок</a:t>
            </a:r>
          </a:p>
          <a:p>
            <a:r>
              <a:rPr lang="ru-RU" dirty="0" smtClean="0">
                <a:latin typeface="Arial" pitchFamily="34" charset="0"/>
                <a:cs typeface="Arial" pitchFamily="34" charset="0"/>
              </a:rPr>
              <a:t>Боли в животе с тошнотой и рвотой</a:t>
            </a:r>
          </a:p>
          <a:p>
            <a:r>
              <a:rPr lang="ru-RU" dirty="0" err="1" smtClean="0">
                <a:latin typeface="Arial" pitchFamily="34" charset="0"/>
                <a:cs typeface="Arial" pitchFamily="34" charset="0"/>
              </a:rPr>
              <a:t>Мигреноподобная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головная боль</a:t>
            </a:r>
          </a:p>
          <a:p>
            <a:r>
              <a:rPr lang="ru-RU" dirty="0" smtClean="0">
                <a:latin typeface="Arial" pitchFamily="34" charset="0"/>
                <a:cs typeface="Arial" pitchFamily="34" charset="0"/>
              </a:rPr>
              <a:t>Иногда – затруднение дыхания, напоминающий приступ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бронхиальтной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астмы.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400" b="1" i="1" dirty="0" smtClean="0"/>
              <a:t>Методы диагностики</a:t>
            </a:r>
            <a:endParaRPr lang="ru-RU" sz="4400" b="1" i="1" dirty="0"/>
          </a:p>
        </p:txBody>
      </p:sp>
      <p:pic>
        <p:nvPicPr>
          <p:cNvPr id="4098" name="Picture 2" descr="C:\Users\Салтереева Хава Р\Desktop\IMG-20160217-WA0025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057400" y="1524000"/>
            <a:ext cx="4876800" cy="5105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Методы обследования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ЭКГ в покое и после физической нагрузки</a:t>
            </a:r>
          </a:p>
          <a:p>
            <a:r>
              <a:rPr lang="ru-RU" dirty="0" smtClean="0"/>
              <a:t>Лекарственные пробы с хлоридом калия, атропином и др)</a:t>
            </a:r>
          </a:p>
          <a:p>
            <a:r>
              <a:rPr lang="ru-RU" dirty="0" smtClean="0"/>
              <a:t>ФКГ</a:t>
            </a:r>
          </a:p>
          <a:p>
            <a:r>
              <a:rPr lang="ru-RU" dirty="0" smtClean="0"/>
              <a:t>УЗИ сердца</a:t>
            </a:r>
          </a:p>
          <a:p>
            <a:r>
              <a:rPr lang="ru-RU" dirty="0" smtClean="0"/>
              <a:t>Суточное </a:t>
            </a:r>
            <a:r>
              <a:rPr lang="ru-RU" dirty="0" err="1" smtClean="0"/>
              <a:t>мониторирование</a:t>
            </a:r>
            <a:r>
              <a:rPr lang="ru-RU" dirty="0" smtClean="0"/>
              <a:t> АД</a:t>
            </a:r>
          </a:p>
          <a:p>
            <a:r>
              <a:rPr lang="ru-RU" dirty="0" err="1" smtClean="0"/>
              <a:t>Холтеровское</a:t>
            </a:r>
            <a:r>
              <a:rPr lang="ru-RU" dirty="0" smtClean="0"/>
              <a:t> </a:t>
            </a:r>
            <a:r>
              <a:rPr lang="ru-RU" dirty="0" err="1" smtClean="0"/>
              <a:t>мониторирование</a:t>
            </a:r>
            <a:endParaRPr lang="ru-RU" dirty="0" smtClean="0"/>
          </a:p>
          <a:p>
            <a:r>
              <a:rPr lang="ru-RU" dirty="0" err="1" smtClean="0"/>
              <a:t>Реовазография</a:t>
            </a:r>
            <a:r>
              <a:rPr lang="ru-RU" dirty="0" smtClean="0"/>
              <a:t> </a:t>
            </a:r>
          </a:p>
          <a:p>
            <a:r>
              <a:rPr lang="ru-RU" dirty="0" err="1" smtClean="0"/>
              <a:t>ЭхоЭГ</a:t>
            </a:r>
            <a:endParaRPr lang="ru-RU" dirty="0" smtClean="0"/>
          </a:p>
          <a:p>
            <a:r>
              <a:rPr lang="ru-RU" dirty="0" smtClean="0"/>
              <a:t>ЭЭГ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Осмотр специалистов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Окулист</a:t>
            </a:r>
          </a:p>
          <a:p>
            <a:r>
              <a:rPr lang="ru-RU" dirty="0" err="1" smtClean="0"/>
              <a:t>Оторинолоринголог</a:t>
            </a:r>
            <a:endParaRPr lang="ru-RU" dirty="0" smtClean="0"/>
          </a:p>
          <a:p>
            <a:r>
              <a:rPr lang="ru-RU" dirty="0" smtClean="0"/>
              <a:t>Невропатолог</a:t>
            </a:r>
          </a:p>
          <a:p>
            <a:r>
              <a:rPr lang="ru-RU" dirty="0" smtClean="0"/>
              <a:t>эндокринолог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Суточное </a:t>
            </a:r>
            <a:r>
              <a:rPr lang="ru-RU" dirty="0" err="1" smtClean="0"/>
              <a:t>мониторирование</a:t>
            </a:r>
            <a:r>
              <a:rPr lang="ru-RU" dirty="0" smtClean="0"/>
              <a:t> АД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09600" y="1447800"/>
            <a:ext cx="8077200" cy="4907760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itchFamily="2" charset="2"/>
              <a:buChar char="Ø"/>
            </a:pPr>
            <a:r>
              <a:rPr lang="ru-RU" b="1" dirty="0" smtClean="0">
                <a:latin typeface="Arial" pitchFamily="34" charset="0"/>
                <a:cs typeface="Arial" pitchFamily="34" charset="0"/>
              </a:rPr>
              <a:t>СМАД позволяет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pPr marL="582930" indent="-514350">
              <a:buNone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1. получить информацию об уровне и колебаниях АД в течение суток;</a:t>
            </a:r>
          </a:p>
          <a:p>
            <a:pPr marL="582930" indent="-514350">
              <a:buNone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2. установить влияние бодрствования и сна на АД;</a:t>
            </a:r>
          </a:p>
          <a:p>
            <a:pPr marL="582930" indent="-514350">
              <a:buNone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3. выявить влияние на уровень АД физических и эмоциональных нагрузок;</a:t>
            </a:r>
          </a:p>
          <a:p>
            <a:pPr marL="582930" indent="-514350">
              <a:buNone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4.  определить индивидуальные суточные ритмы АД и ЧСС</a:t>
            </a:r>
          </a:p>
          <a:p>
            <a:pPr marL="582930" indent="-514350">
              <a:buNone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5.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н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а основании полученных данных провести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дифдиагностику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между ВД, АГ и гипотонией.</a:t>
            </a:r>
          </a:p>
          <a:p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IMG-20160217-WA0018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09600" y="381000"/>
            <a:ext cx="8229600" cy="6248400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810000"/>
            <a:ext cx="8077200" cy="1371600"/>
          </a:xfrm>
        </p:spPr>
        <p:txBody>
          <a:bodyPr/>
          <a:lstStyle/>
          <a:p>
            <a:r>
              <a:rPr lang="ru-RU" sz="7000" b="1" i="1" dirty="0" smtClean="0">
                <a:solidFill>
                  <a:schemeClr val="bg1"/>
                </a:solidFill>
              </a:rPr>
              <a:t>Принципы лечения </a:t>
            </a:r>
            <a:endParaRPr lang="ru-RU" sz="7000" b="1" i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Немедикаментозная</a:t>
            </a:r>
            <a:r>
              <a:rPr lang="ru-RU" dirty="0" smtClean="0"/>
              <a:t> терапия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Правильная организация труда и отдыха</a:t>
            </a:r>
          </a:p>
          <a:p>
            <a:r>
              <a:rPr lang="ru-RU" dirty="0" smtClean="0"/>
              <a:t>Соблюдение распорядка дня </a:t>
            </a:r>
          </a:p>
          <a:p>
            <a:r>
              <a:rPr lang="ru-RU" dirty="0" smtClean="0"/>
              <a:t>Занятия физической культурой</a:t>
            </a:r>
          </a:p>
          <a:p>
            <a:r>
              <a:rPr lang="ru-RU" dirty="0" smtClean="0"/>
              <a:t>Рациональное питание</a:t>
            </a:r>
          </a:p>
          <a:p>
            <a:r>
              <a:rPr lang="ru-RU" dirty="0" smtClean="0"/>
              <a:t>Психотерапия</a:t>
            </a:r>
          </a:p>
          <a:p>
            <a:r>
              <a:rPr lang="ru-RU" dirty="0" smtClean="0"/>
              <a:t>Водолечение и бальнеотерапия</a:t>
            </a:r>
          </a:p>
          <a:p>
            <a:r>
              <a:rPr lang="ru-RU" dirty="0" smtClean="0"/>
              <a:t>Физиотерапия</a:t>
            </a:r>
          </a:p>
          <a:p>
            <a:r>
              <a:rPr lang="ru-RU" dirty="0" smtClean="0"/>
              <a:t>Массаж</a:t>
            </a:r>
          </a:p>
          <a:p>
            <a:r>
              <a:rPr lang="ru-RU" dirty="0" err="1" smtClean="0"/>
              <a:t>Иглорефлюксотерапия</a:t>
            </a:r>
            <a:r>
              <a:rPr lang="ru-RU" dirty="0" smtClean="0"/>
              <a:t>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IMG-20160217-WA0020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09600" y="457200"/>
            <a:ext cx="8153400" cy="60198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Рекомендуемый вид спорта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Оздоровительное плавание</a:t>
            </a:r>
          </a:p>
          <a:p>
            <a:r>
              <a:rPr lang="ru-RU" dirty="0" smtClean="0"/>
              <a:t>Велосипед</a:t>
            </a:r>
          </a:p>
          <a:p>
            <a:r>
              <a:rPr lang="ru-RU" dirty="0" smtClean="0"/>
              <a:t>Спортивная </a:t>
            </a:r>
            <a:r>
              <a:rPr lang="ru-RU" dirty="0" smtClean="0"/>
              <a:t>х</a:t>
            </a:r>
            <a:r>
              <a:rPr lang="ru-RU" dirty="0" smtClean="0"/>
              <a:t>одьба</a:t>
            </a:r>
          </a:p>
          <a:p>
            <a:r>
              <a:rPr lang="ru-RU" dirty="0" smtClean="0"/>
              <a:t>Виды «медленного» бега</a:t>
            </a:r>
          </a:p>
          <a:p>
            <a:r>
              <a:rPr lang="ru-RU" dirty="0" smtClean="0"/>
              <a:t>Командно – игровые виды спорта (волейбол, баскетбол и др)</a:t>
            </a:r>
          </a:p>
          <a:p>
            <a:r>
              <a:rPr lang="ru-RU" dirty="0" smtClean="0"/>
              <a:t>Коньки</a:t>
            </a:r>
          </a:p>
          <a:p>
            <a:r>
              <a:rPr lang="ru-RU" dirty="0" smtClean="0"/>
              <a:t>Лыжи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Медикаментозная терапия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Препараты растительного происхождения: валерианы настойка или в </a:t>
            </a:r>
            <a:r>
              <a:rPr lang="ru-RU" dirty="0" err="1" smtClean="0"/>
              <a:t>таблетизированной</a:t>
            </a:r>
            <a:r>
              <a:rPr lang="ru-RU" dirty="0" smtClean="0"/>
              <a:t> форме (</a:t>
            </a:r>
            <a:r>
              <a:rPr lang="ru-RU" dirty="0" err="1" smtClean="0"/>
              <a:t>персен</a:t>
            </a:r>
            <a:r>
              <a:rPr lang="ru-RU" dirty="0" smtClean="0"/>
              <a:t>), пустырник, астрагал, пион, калина, зверобой, укроп донник, душица, мята, мелисса, шалфей, шафран.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Что такое ВСД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14400" y="1371600"/>
            <a:ext cx="7772400" cy="4983960"/>
          </a:xfrm>
        </p:spPr>
        <p:txBody>
          <a:bodyPr/>
          <a:lstStyle/>
          <a:p>
            <a:r>
              <a:rPr lang="ru-RU" dirty="0" err="1" smtClean="0">
                <a:latin typeface="Arial" pitchFamily="34" charset="0"/>
                <a:cs typeface="Arial" pitchFamily="34" charset="0"/>
              </a:rPr>
              <a:t>полиэтиологический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синдром, согласно МКБ-10, может классифицироваться как проявление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соматоморфной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вегетативной дисфункции сердца и ССС, объединяющий прежние диагнозы: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кардионевроз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, нейроциркуляторная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дистония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нейроциркуляторная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астения,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психовегетативный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синдром, вегетоневроз,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вегетоз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вегетопатия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.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09600" y="381000"/>
            <a:ext cx="8077200" cy="5974560"/>
          </a:xfrm>
        </p:spPr>
        <p:txBody>
          <a:bodyPr/>
          <a:lstStyle/>
          <a:p>
            <a:r>
              <a:rPr lang="ru-RU" b="1" i="1" dirty="0" smtClean="0">
                <a:latin typeface="Arial" pitchFamily="34" charset="0"/>
                <a:cs typeface="Arial" pitchFamily="34" charset="0"/>
              </a:rPr>
              <a:t>Седативные средства, регулирующие процессы торможения и возбуждения в ЦНС</a:t>
            </a:r>
          </a:p>
          <a:p>
            <a:pPr>
              <a:buFont typeface="Wingdings" pitchFamily="2" charset="2"/>
              <a:buChar char="Ø"/>
            </a:pPr>
            <a:r>
              <a:rPr lang="ru-RU" b="1" i="1" dirty="0" smtClean="0">
                <a:latin typeface="Arial" pitchFamily="34" charset="0"/>
                <a:cs typeface="Arial" pitchFamily="34" charset="0"/>
              </a:rPr>
              <a:t>Транквилизаторы: 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седуксен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тазепам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, элениум,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клоназепам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амизил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триоксазин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мепроман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мепробамат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buFont typeface="Wingdings" pitchFamily="2" charset="2"/>
              <a:buChar char="Ø"/>
            </a:pPr>
            <a:r>
              <a:rPr lang="ru-RU" b="1" i="1" dirty="0" smtClean="0">
                <a:latin typeface="Arial" pitchFamily="34" charset="0"/>
                <a:cs typeface="Arial" pitchFamily="34" charset="0"/>
              </a:rPr>
              <a:t>Нейролептики: 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френолон</a:t>
            </a:r>
            <a:r>
              <a:rPr lang="ru-RU" b="1" i="1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сонапакс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терален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. </a:t>
            </a:r>
            <a:endParaRPr lang="ru-RU" b="1" i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14400" y="457200"/>
            <a:ext cx="7772400" cy="5898360"/>
          </a:xfrm>
        </p:spPr>
        <p:txBody>
          <a:bodyPr/>
          <a:lstStyle/>
          <a:p>
            <a:r>
              <a:rPr lang="ru-RU" b="1" i="1" dirty="0" err="1" smtClean="0"/>
              <a:t>Ноотропные</a:t>
            </a:r>
            <a:r>
              <a:rPr lang="ru-RU" b="1" i="1" dirty="0" smtClean="0"/>
              <a:t> препараты, применяемые в комплексном лечении вегетативных нарушений у детей: </a:t>
            </a:r>
          </a:p>
          <a:p>
            <a:pPr marL="582930" indent="-514350">
              <a:buAutoNum type="arabicPeriod"/>
            </a:pPr>
            <a:r>
              <a:rPr lang="ru-RU" b="1" i="1" dirty="0" err="1" smtClean="0"/>
              <a:t>Пирацетам</a:t>
            </a:r>
            <a:r>
              <a:rPr lang="ru-RU" b="1" i="1" dirty="0" smtClean="0"/>
              <a:t> (</a:t>
            </a:r>
            <a:r>
              <a:rPr lang="ru-RU" b="1" i="1" dirty="0" err="1" smtClean="0"/>
              <a:t>ноотропил</a:t>
            </a:r>
            <a:r>
              <a:rPr lang="ru-RU" b="1" i="1" dirty="0" smtClean="0"/>
              <a:t>)</a:t>
            </a:r>
          </a:p>
          <a:p>
            <a:pPr marL="582930" indent="-514350">
              <a:buAutoNum type="arabicPeriod"/>
            </a:pPr>
            <a:r>
              <a:rPr lang="ru-RU" b="1" i="1" dirty="0" err="1" smtClean="0"/>
              <a:t>Пиридитол</a:t>
            </a:r>
            <a:endParaRPr lang="ru-RU" b="1" i="1" dirty="0" smtClean="0"/>
          </a:p>
          <a:p>
            <a:pPr marL="582930" indent="-514350">
              <a:buAutoNum type="arabicPeriod"/>
            </a:pPr>
            <a:r>
              <a:rPr lang="ru-RU" b="1" i="1" dirty="0" err="1" smtClean="0"/>
              <a:t>Ацеферен</a:t>
            </a:r>
            <a:endParaRPr lang="ru-RU" b="1" i="1" dirty="0" smtClean="0"/>
          </a:p>
          <a:p>
            <a:pPr marL="582930" indent="-514350">
              <a:buAutoNum type="arabicPeriod"/>
            </a:pPr>
            <a:r>
              <a:rPr lang="ru-RU" b="1" i="1" dirty="0" err="1" smtClean="0"/>
              <a:t>Пентогам</a:t>
            </a:r>
            <a:endParaRPr lang="ru-RU" b="1" i="1" dirty="0" smtClean="0"/>
          </a:p>
          <a:p>
            <a:pPr marL="582930" indent="-514350">
              <a:buAutoNum type="arabicPeriod"/>
            </a:pPr>
            <a:r>
              <a:rPr lang="ru-RU" b="1" i="1" dirty="0" err="1" smtClean="0"/>
              <a:t>Глутаминовая</a:t>
            </a:r>
            <a:r>
              <a:rPr lang="ru-RU" b="1" i="1" dirty="0" smtClean="0"/>
              <a:t> кислота</a:t>
            </a:r>
          </a:p>
          <a:p>
            <a:pPr marL="582930" indent="-514350">
              <a:buAutoNum type="arabicPeriod"/>
            </a:pPr>
            <a:r>
              <a:rPr lang="ru-RU" b="1" i="1" dirty="0" smtClean="0"/>
              <a:t>Глицин</a:t>
            </a:r>
          </a:p>
          <a:p>
            <a:pPr marL="582930" indent="-514350">
              <a:buNone/>
            </a:pPr>
            <a:endParaRPr lang="ru-RU" b="1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Салтереева Хава Р\Desktop\IMG-20160217-WA0019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762000" y="381000"/>
            <a:ext cx="8001000" cy="62484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62000" y="685800"/>
            <a:ext cx="7924800" cy="914400"/>
          </a:xfrm>
        </p:spPr>
        <p:txBody>
          <a:bodyPr/>
          <a:lstStyle/>
          <a:p>
            <a:r>
              <a:rPr lang="ru-RU" sz="4800" b="1" i="1" dirty="0" smtClean="0">
                <a:solidFill>
                  <a:schemeClr val="bg1"/>
                </a:solidFill>
              </a:rPr>
              <a:t>Благодарю за внимание!!!</a:t>
            </a:r>
            <a:endParaRPr lang="ru-RU" sz="4800" b="1" i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Основные причины ВСД у детей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14400" y="1524000"/>
            <a:ext cx="7772400" cy="5105400"/>
          </a:xfrm>
        </p:spPr>
        <p:txBody>
          <a:bodyPr>
            <a:normAutofit fontScale="92500" lnSpcReduction="10000"/>
          </a:bodyPr>
          <a:lstStyle/>
          <a:p>
            <a:r>
              <a:rPr lang="ru-RU" b="1" dirty="0" smtClean="0">
                <a:latin typeface="Arial" pitchFamily="34" charset="0"/>
                <a:cs typeface="Arial" pitchFamily="34" charset="0"/>
              </a:rPr>
              <a:t>Органические поражения нервной системы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(особенно гипоталамической и стволовой области головного мозга)</a:t>
            </a:r>
          </a:p>
          <a:p>
            <a:r>
              <a:rPr lang="ru-RU" b="1" dirty="0" smtClean="0">
                <a:latin typeface="Arial" pitchFamily="34" charset="0"/>
                <a:cs typeface="Arial" pitchFamily="34" charset="0"/>
              </a:rPr>
              <a:t>Невроз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(астенический невроз и невроз навязчивых состояний, которые чаще проявляются у детей)</a:t>
            </a:r>
          </a:p>
          <a:p>
            <a:r>
              <a:rPr lang="ru-RU" b="1" dirty="0" smtClean="0">
                <a:latin typeface="Arial" pitchFamily="34" charset="0"/>
                <a:cs typeface="Arial" pitchFamily="34" charset="0"/>
              </a:rPr>
              <a:t>Конституциональные особенности нервной системы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(нервно-артрический тип  конституции)</a:t>
            </a:r>
          </a:p>
          <a:p>
            <a:r>
              <a:rPr lang="ru-RU" b="1" dirty="0" smtClean="0">
                <a:latin typeface="Arial" pitchFamily="34" charset="0"/>
                <a:cs typeface="Arial" pitchFamily="34" charset="0"/>
              </a:rPr>
              <a:t>Сочетание указанных видов патологии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(нарушенная вегетативная регуляция различных систем и органов)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Клиническая картина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14400" y="1371600"/>
            <a:ext cx="7772400" cy="4983960"/>
          </a:xfrm>
        </p:spPr>
        <p:txBody>
          <a:bodyPr>
            <a:normAutofit lnSpcReduction="10000"/>
          </a:bodyPr>
          <a:lstStyle/>
          <a:p>
            <a:r>
              <a:rPr lang="ru-RU" b="1" dirty="0" smtClean="0">
                <a:latin typeface="Arial" pitchFamily="34" charset="0"/>
                <a:cs typeface="Arial" pitchFamily="34" charset="0"/>
              </a:rPr>
              <a:t>Кожные покровы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акроцианоз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, усиление сосудистого рисунка, красный дермографизм – местное изменение окраски кожи при ее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механическои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раздражении,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гипергидроз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ладоней, стоп – влажность, зябкость стопы и ладоней).</a:t>
            </a:r>
          </a:p>
          <a:p>
            <a:r>
              <a:rPr lang="ru-RU" b="1" dirty="0" smtClean="0">
                <a:latin typeface="Arial" pitchFamily="34" charset="0"/>
                <a:cs typeface="Arial" pitchFamily="34" charset="0"/>
              </a:rPr>
              <a:t>Кардиальные изменения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(боли, неприятные ощущения в области сердца, сердцебиение, сосудистые шумы) 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3400" y="381000"/>
            <a:ext cx="8305800" cy="6248400"/>
          </a:xfrm>
        </p:spPr>
        <p:txBody>
          <a:bodyPr>
            <a:normAutofit fontScale="92500" lnSpcReduction="20000"/>
          </a:bodyPr>
          <a:lstStyle/>
          <a:p>
            <a:r>
              <a:rPr lang="ru-RU" b="1" dirty="0" smtClean="0">
                <a:latin typeface="Arial" pitchFamily="34" charset="0"/>
                <a:cs typeface="Arial" pitchFamily="34" charset="0"/>
              </a:rPr>
              <a:t>Дыхательная система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(при неадекватной физической нагрузке дыхание характеризуется глубокими, шумными вздохами, ощущением «нехватки воздуха», при засыпании свистящий вдох). Подобные симптомы наблюдаются при эмоциональном напряжении. </a:t>
            </a:r>
          </a:p>
          <a:p>
            <a:r>
              <a:rPr lang="ru-RU" b="1" dirty="0" smtClean="0">
                <a:latin typeface="Arial" pitchFamily="34" charset="0"/>
                <a:cs typeface="Arial" pitchFamily="34" charset="0"/>
              </a:rPr>
              <a:t>Абдоминальный синдром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характерен для детей с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ваготонией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. Болевой синдром длится несколько минут, напоминают «кишечную колику». Приступы возникают и заканчиваются спонтанно. В раннем возрасте – срыгивания и колика, позже – необоснованная рвота с приступообразными болями, тошнотой, отказом от завтрака. В основе болевого синдрома лежат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дискинезии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ЖКТ.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09600" y="381000"/>
            <a:ext cx="8077200" cy="6248400"/>
          </a:xfrm>
        </p:spPr>
        <p:txBody>
          <a:bodyPr/>
          <a:lstStyle/>
          <a:p>
            <a:r>
              <a:rPr lang="ru-RU" dirty="0" err="1" smtClean="0"/>
              <a:t>Обменно</a:t>
            </a:r>
            <a:r>
              <a:rPr lang="ru-RU" dirty="0" smtClean="0"/>
              <a:t> – эндокринные нарушения сопровождаются повышенной массой тела для детей. Характерны </a:t>
            </a:r>
            <a:r>
              <a:rPr lang="ru-RU" dirty="0" err="1" smtClean="0"/>
              <a:t>стрии</a:t>
            </a:r>
            <a:r>
              <a:rPr lang="ru-RU" dirty="0" smtClean="0"/>
              <a:t>, угревая сыпь. У детей с </a:t>
            </a:r>
            <a:r>
              <a:rPr lang="ru-RU" dirty="0" err="1" smtClean="0"/>
              <a:t>симпатикотонией</a:t>
            </a:r>
            <a:r>
              <a:rPr lang="ru-RU" dirty="0" smtClean="0"/>
              <a:t> при повышенном аппетите масса тела снижена. Кожные покровы чистые. </a:t>
            </a:r>
          </a:p>
          <a:p>
            <a:r>
              <a:rPr lang="ru-RU" dirty="0" smtClean="0"/>
              <a:t>Синдром </a:t>
            </a:r>
            <a:r>
              <a:rPr lang="ru-RU" dirty="0" err="1" smtClean="0"/>
              <a:t>вестибулопатии</a:t>
            </a:r>
            <a:r>
              <a:rPr lang="ru-RU" dirty="0" smtClean="0"/>
              <a:t> проявляется головокружениями при виде движущий предметов, плохая переносимость транспорта и душных помещений. Физическая работоспособность и переносимость физических нагрузок снижена.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62000" y="381000"/>
            <a:ext cx="7924800" cy="5974560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Терморегуляция (при </a:t>
            </a:r>
            <a:r>
              <a:rPr lang="ru-RU" dirty="0" err="1" smtClean="0"/>
              <a:t>симпатикотонии</a:t>
            </a:r>
            <a:r>
              <a:rPr lang="ru-RU" dirty="0" smtClean="0"/>
              <a:t> </a:t>
            </a:r>
            <a:r>
              <a:rPr lang="ru-RU" dirty="0" err="1" smtClean="0"/>
              <a:t>фебрильная</a:t>
            </a:r>
            <a:r>
              <a:rPr lang="ru-RU" dirty="0" smtClean="0"/>
              <a:t> температура тела 39 – 40. При этом  отсутствует озноб. Температура снижается во время сна) </a:t>
            </a:r>
          </a:p>
          <a:p>
            <a:r>
              <a:rPr lang="ru-RU" dirty="0" smtClean="0"/>
              <a:t>Критериями тяжести вегетативной </a:t>
            </a:r>
            <a:r>
              <a:rPr lang="ru-RU" dirty="0" err="1" smtClean="0"/>
              <a:t>дистонии</a:t>
            </a:r>
            <a:r>
              <a:rPr lang="ru-RU" dirty="0" smtClean="0"/>
              <a:t> являются: </a:t>
            </a:r>
          </a:p>
          <a:p>
            <a:pPr marL="582930" indent="-514350">
              <a:buAutoNum type="arabicPeriod"/>
            </a:pPr>
            <a:r>
              <a:rPr lang="ru-RU" dirty="0" smtClean="0"/>
              <a:t>Манифестация признаков вегетативной </a:t>
            </a:r>
            <a:r>
              <a:rPr lang="ru-RU" dirty="0" err="1" smtClean="0"/>
              <a:t>дистонии</a:t>
            </a:r>
            <a:r>
              <a:rPr lang="ru-RU" dirty="0" smtClean="0"/>
              <a:t> в раннем возрасте;</a:t>
            </a:r>
          </a:p>
          <a:p>
            <a:pPr marL="582930" indent="-514350">
              <a:buAutoNum type="arabicPeriod"/>
            </a:pPr>
            <a:r>
              <a:rPr lang="ru-RU" dirty="0" smtClean="0"/>
              <a:t>Выраженность головной боли в утренние часы;</a:t>
            </a:r>
          </a:p>
          <a:p>
            <a:pPr marL="582930" indent="-514350">
              <a:buAutoNum type="arabicPeriod"/>
            </a:pPr>
            <a:r>
              <a:rPr lang="ru-RU" dirty="0" smtClean="0"/>
              <a:t>Наличие обмороков;</a:t>
            </a:r>
          </a:p>
          <a:p>
            <a:pPr marL="582930" indent="-514350">
              <a:buAutoNum type="arabicPeriod"/>
            </a:pPr>
            <a:r>
              <a:rPr lang="ru-RU" dirty="0" smtClean="0"/>
              <a:t>Наличие вегетативных кризов (пароксизмов).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85800" y="381000"/>
            <a:ext cx="8001000" cy="5974560"/>
          </a:xfrm>
        </p:spPr>
        <p:txBody>
          <a:bodyPr/>
          <a:lstStyle/>
          <a:p>
            <a:r>
              <a:rPr lang="ru-RU" dirty="0" smtClean="0"/>
              <a:t>По данным </a:t>
            </a:r>
            <a:r>
              <a:rPr lang="ru-RU" dirty="0" err="1" smtClean="0"/>
              <a:t>Вейна</a:t>
            </a:r>
            <a:r>
              <a:rPr lang="ru-RU" dirty="0" smtClean="0"/>
              <a:t> А.М. для вегетативных кризов типичны: 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Приступообразный характер;</a:t>
            </a:r>
          </a:p>
          <a:p>
            <a:pPr>
              <a:buFont typeface="Wingdings" pitchFamily="2" charset="2"/>
              <a:buChar char="Ø"/>
            </a:pPr>
            <a:r>
              <a:rPr lang="ru-RU" dirty="0" err="1" smtClean="0"/>
              <a:t>Полисистемные</a:t>
            </a:r>
            <a:r>
              <a:rPr lang="ru-RU" dirty="0" smtClean="0"/>
              <a:t> вегетативные </a:t>
            </a:r>
            <a:r>
              <a:rPr lang="ru-RU" dirty="0" err="1" smtClean="0"/>
              <a:t>растройства</a:t>
            </a:r>
            <a:r>
              <a:rPr lang="ru-RU" dirty="0" smtClean="0"/>
              <a:t>;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Наличие эмоционально – аффективных проявлений. </a:t>
            </a:r>
          </a:p>
          <a:p>
            <a:pPr>
              <a:buFont typeface="Wingdings" pitchFamily="2" charset="2"/>
              <a:buChar char="§"/>
            </a:pPr>
            <a:r>
              <a:rPr lang="ru-RU" b="1" i="1" dirty="0" smtClean="0"/>
              <a:t>Выделяют следующие вегетативные кризы:</a:t>
            </a:r>
          </a:p>
          <a:p>
            <a:pPr marL="582930" indent="-514350">
              <a:buAutoNum type="arabicPeriod"/>
            </a:pPr>
            <a:r>
              <a:rPr lang="ru-RU" b="1" i="1" dirty="0" err="1" smtClean="0"/>
              <a:t>симпатикоадреналовые</a:t>
            </a:r>
            <a:r>
              <a:rPr lang="ru-RU" b="1" i="1" dirty="0" smtClean="0"/>
              <a:t>;</a:t>
            </a:r>
          </a:p>
          <a:p>
            <a:pPr marL="582930" indent="-514350">
              <a:buAutoNum type="arabicPeriod"/>
            </a:pPr>
            <a:r>
              <a:rPr lang="ru-RU" b="1" i="1" dirty="0" err="1" smtClean="0"/>
              <a:t>в</a:t>
            </a:r>
            <a:r>
              <a:rPr lang="ru-RU" b="1" i="1" dirty="0" err="1" smtClean="0"/>
              <a:t>агоинсулярные</a:t>
            </a:r>
            <a:r>
              <a:rPr lang="ru-RU" b="1" i="1" dirty="0" smtClean="0"/>
              <a:t>;</a:t>
            </a:r>
          </a:p>
          <a:p>
            <a:pPr marL="582930" indent="-514350">
              <a:buAutoNum type="arabicPeriod"/>
            </a:pPr>
            <a:r>
              <a:rPr lang="ru-RU" b="1" i="1" dirty="0" smtClean="0"/>
              <a:t>Смешанные пароксизмы.</a:t>
            </a:r>
          </a:p>
          <a:p>
            <a:pPr marL="582930" indent="-514350">
              <a:buAutoNum type="arabicPeriod"/>
            </a:pPr>
            <a:endParaRPr lang="ru-RU" b="1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Симпатикоадреналовый</a:t>
            </a:r>
            <a:r>
              <a:rPr lang="ru-RU" dirty="0" smtClean="0"/>
              <a:t> криз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Чувство тревоги, страха</a:t>
            </a:r>
          </a:p>
          <a:p>
            <a:r>
              <a:rPr lang="ru-RU" dirty="0" smtClean="0"/>
              <a:t>Головная боль</a:t>
            </a:r>
          </a:p>
          <a:p>
            <a:r>
              <a:rPr lang="ru-RU" dirty="0" smtClean="0"/>
              <a:t>Тахикардия</a:t>
            </a:r>
          </a:p>
          <a:p>
            <a:r>
              <a:rPr lang="ru-RU" dirty="0" smtClean="0"/>
              <a:t>Повышенное артериальное давление</a:t>
            </a:r>
          </a:p>
          <a:p>
            <a:r>
              <a:rPr lang="ru-RU" dirty="0" smtClean="0"/>
              <a:t>Сухость во рту</a:t>
            </a:r>
          </a:p>
          <a:p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Метро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Метро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Метро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143</TotalTime>
  <Words>690</Words>
  <PresentationFormat>Экран (4:3)</PresentationFormat>
  <Paragraphs>101</Paragraphs>
  <Slides>22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3" baseType="lpstr">
      <vt:lpstr>Метро</vt:lpstr>
      <vt:lpstr>Вегетативная дистония у детей</vt:lpstr>
      <vt:lpstr>Что такое ВСД </vt:lpstr>
      <vt:lpstr>Основные причины ВСД у детей</vt:lpstr>
      <vt:lpstr>Клиническая картина </vt:lpstr>
      <vt:lpstr>Слайд 5</vt:lpstr>
      <vt:lpstr>Слайд 6</vt:lpstr>
      <vt:lpstr>Слайд 7</vt:lpstr>
      <vt:lpstr>Слайд 8</vt:lpstr>
      <vt:lpstr>Симпатикоадреналовый криз</vt:lpstr>
      <vt:lpstr>Вагоинсулярный криз </vt:lpstr>
      <vt:lpstr>Методы диагностики</vt:lpstr>
      <vt:lpstr>Методы обследования</vt:lpstr>
      <vt:lpstr>Осмотр специалистов</vt:lpstr>
      <vt:lpstr>Суточное мониторирование АД </vt:lpstr>
      <vt:lpstr>Принципы лечения </vt:lpstr>
      <vt:lpstr>Немедикаментозная терапия</vt:lpstr>
      <vt:lpstr>Слайд 17</vt:lpstr>
      <vt:lpstr>Рекомендуемый вид спорта</vt:lpstr>
      <vt:lpstr>Медикаментозная терапия </vt:lpstr>
      <vt:lpstr>Слайд 20</vt:lpstr>
      <vt:lpstr>Слайд 21</vt:lpstr>
      <vt:lpstr>Благодарю за внимание!!!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SALTEREEVA KHAVA</dc:creator>
  <cp:lastModifiedBy>Салтереева Хава Р</cp:lastModifiedBy>
  <cp:revision>16</cp:revision>
  <dcterms:created xsi:type="dcterms:W3CDTF">2016-02-17T10:50:45Z</dcterms:created>
  <dcterms:modified xsi:type="dcterms:W3CDTF">2016-02-17T15:54:54Z</dcterms:modified>
</cp:coreProperties>
</file>