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7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Востребованность</a:t>
            </a:r>
            <a:r>
              <a:rPr lang="ru-RU" baseline="0"/>
              <a:t> в медицинских услугах на 2019-2020 гг. (%)</a:t>
            </a:r>
            <a:endParaRPr lang="ru-RU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Стоматология</c:v>
                </c:pt>
                <c:pt idx="1">
                  <c:v>Лабораторные исследования</c:v>
                </c:pt>
                <c:pt idx="2">
                  <c:v>Хирургия</c:v>
                </c:pt>
                <c:pt idx="3">
                  <c:v>Гинекология</c:v>
                </c:pt>
                <c:pt idx="4">
                  <c:v>Терапия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0.30000000000000021</c:v>
                </c:pt>
                <c:pt idx="1">
                  <c:v>0.15000000000000011</c:v>
                </c:pt>
                <c:pt idx="2">
                  <c:v>0.11000000000000001</c:v>
                </c:pt>
                <c:pt idx="3">
                  <c:v>9.0000000000000038E-2</c:v>
                </c:pt>
                <c:pt idx="4">
                  <c:v>7.0000000000000034E-2</c:v>
                </c:pt>
                <c:pt idx="5">
                  <c:v>0.30000000000000021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13120"/>
        <c:axId val="60214656"/>
      </c:barChart>
      <c:catAx>
        <c:axId val="60213120"/>
        <c:scaling>
          <c:orientation val="minMax"/>
        </c:scaling>
        <c:delete val="0"/>
        <c:axPos val="b"/>
        <c:majorTickMark val="out"/>
        <c:minorTickMark val="none"/>
        <c:tickLblPos val="nextTo"/>
        <c:crossAx val="60214656"/>
        <c:crosses val="autoZero"/>
        <c:auto val="1"/>
        <c:lblAlgn val="ctr"/>
        <c:lblOffset val="100"/>
        <c:noMultiLvlLbl val="0"/>
      </c:catAx>
      <c:valAx>
        <c:axId val="60214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21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</a:t>
            </a:r>
            <a:r>
              <a:rPr lang="ru-RU" baseline="0"/>
              <a:t> лабораторных исследований в РФ (млн)</a:t>
            </a:r>
            <a:endParaRPr lang="ru-RU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гематологические</c:v>
                </c:pt>
                <c:pt idx="1">
                  <c:v>цитологические</c:v>
                </c:pt>
                <c:pt idx="2">
                  <c:v>биохимические</c:v>
                </c:pt>
                <c:pt idx="3">
                  <c:v>коагулологические</c:v>
                </c:pt>
                <c:pt idx="4">
                  <c:v>иммунологические</c:v>
                </c:pt>
                <c:pt idx="5">
                  <c:v>инфекционная иммунология</c:v>
                </c:pt>
                <c:pt idx="6">
                  <c:v>микробиологические</c:v>
                </c:pt>
                <c:pt idx="7">
                  <c:v>молекулярно-геетические</c:v>
                </c:pt>
                <c:pt idx="8">
                  <c:v>химико-токсикологические</c:v>
                </c:pt>
                <c:pt idx="9">
                  <c:v>химико-микроскопические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1344.8</c:v>
                </c:pt>
                <c:pt idx="1">
                  <c:v>42.9</c:v>
                </c:pt>
                <c:pt idx="2">
                  <c:v>1006.4</c:v>
                </c:pt>
                <c:pt idx="3">
                  <c:v>145.19999999999999</c:v>
                </c:pt>
                <c:pt idx="4">
                  <c:v>155.30000000000001</c:v>
                </c:pt>
                <c:pt idx="5">
                  <c:v>224.6</c:v>
                </c:pt>
                <c:pt idx="6">
                  <c:v>131.30000000000001</c:v>
                </c:pt>
                <c:pt idx="7">
                  <c:v>15.9</c:v>
                </c:pt>
                <c:pt idx="8">
                  <c:v>11.7</c:v>
                </c:pt>
                <c:pt idx="9" formatCode="#,##0">
                  <c:v>1415.3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83936"/>
        <c:axId val="60585472"/>
      </c:barChart>
      <c:catAx>
        <c:axId val="6058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585472"/>
        <c:crosses val="autoZero"/>
        <c:auto val="1"/>
        <c:lblAlgn val="ctr"/>
        <c:lblOffset val="100"/>
        <c:noMultiLvlLbl val="0"/>
      </c:catAx>
      <c:valAx>
        <c:axId val="6058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583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Процентное</a:t>
            </a:r>
            <a:r>
              <a:rPr lang="ru-RU" baseline="0"/>
              <a:t> соотношение видов лабораторных исследований в РФ (%)</a:t>
            </a:r>
            <a:endParaRPr lang="ru-RU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химико-токсикологические</c:v>
                </c:pt>
                <c:pt idx="1">
                  <c:v>молекулярно-генетические</c:v>
                </c:pt>
                <c:pt idx="2">
                  <c:v>цитологические</c:v>
                </c:pt>
                <c:pt idx="3">
                  <c:v>микробиологические</c:v>
                </c:pt>
                <c:pt idx="4">
                  <c:v>коагулологические</c:v>
                </c:pt>
                <c:pt idx="5">
                  <c:v>иммунологические</c:v>
                </c:pt>
                <c:pt idx="6">
                  <c:v>инфекционно-иммунологические</c:v>
                </c:pt>
                <c:pt idx="7">
                  <c:v>биохимические</c:v>
                </c:pt>
                <c:pt idx="8">
                  <c:v>гематологические</c:v>
                </c:pt>
                <c:pt idx="9">
                  <c:v>химико-микроскопические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0.30000000000000021</c:v>
                </c:pt>
                <c:pt idx="1">
                  <c:v>0.4</c:v>
                </c:pt>
                <c:pt idx="2">
                  <c:v>1</c:v>
                </c:pt>
                <c:pt idx="3">
                  <c:v>2.9</c:v>
                </c:pt>
                <c:pt idx="4">
                  <c:v>3.2</c:v>
                </c:pt>
                <c:pt idx="5">
                  <c:v>3.5</c:v>
                </c:pt>
                <c:pt idx="6">
                  <c:v>5</c:v>
                </c:pt>
                <c:pt idx="7">
                  <c:v>22.4</c:v>
                </c:pt>
                <c:pt idx="8">
                  <c:v>29.9</c:v>
                </c:pt>
                <c:pt idx="9">
                  <c:v>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1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1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65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75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3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1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3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0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7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9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3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7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5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0D7D-DDAA-435D-A335-ECB7EC9807F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6F090D-D7E3-4C62-B147-DBABCDAE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3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472" y="328689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гематологических 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molo4nica.in.ua/wp-content/uploads/2018/12/obsledovanie-na-sifilis-kakoe-i-kogda-provodits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698" y="1209820"/>
            <a:ext cx="8572500" cy="4065565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7885" y="769257"/>
            <a:ext cx="100874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Бактериологический метод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обнаружение в крови патогенных микроорганизмов практически всегда свидетельствует об их этиологической значимости, то находки условно-патогенных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сапрофитических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видов могут быть следствием контаминации крови в процессе взятия или случайного загрязнения посевов при дальнейшей работе с ними.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www.sott.net/image/s23/473901/full/lab_pe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2486" y="3319975"/>
            <a:ext cx="4217648" cy="326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096" y="716504"/>
            <a:ext cx="10175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системы гемостаза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выявить нарушения в системе свертывания крови.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сосудисто-тромбоцитарного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гемостаза включает основные и дополнительные тесты.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b.ru/misc/i/gallery/42515/1683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4012" y="2899971"/>
            <a:ext cx="6667500" cy="37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25600" y="667658"/>
            <a:ext cx="99713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крови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онкомаркеры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Онкомаркерами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принято называть особые вещества, находящиеся в крови или моче людей, которые поражены раковым заболеванием.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Онкомаркеры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представляют собой белковые вещества, которые вырабатывают клетки злокачественных опухолей.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http://dtobmk.ru/pluginfile.php/417/course/overviewfiles/70942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8584" y="3094893"/>
            <a:ext cx="6105525" cy="3489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72529" y="450166"/>
          <a:ext cx="9481624" cy="579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95423" y="759655"/>
          <a:ext cx="11577710" cy="580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969477" y="576775"/>
          <a:ext cx="9664505" cy="595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3772" y="1523999"/>
            <a:ext cx="1043577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бщегематологические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исследования занимают второе место после химико-микроскопических, которые незначительно больше них.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третьем месте находятся биохимические исследования, которые по своей специфичности помогают в диагностике заболеваний не только крови, но и практически всех других органов и систем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Третье место по своей распространенности занимают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коагулологические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исследования, которые помогают оценить свертывающую способность крови.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Иммунологические исследования занимают четвертое место. Другие исследования в сумме занимают менее 8% от всех исследований.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59986" y="604911"/>
            <a:ext cx="918620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Итак, диагностика любой болезни начинается с анализа, показывающего общую картину заболевания с последующим более подробным изучением анамнеза. Качественный состав кровяных телец определяется путем лабораторных исследований. Отдельные параметры могут потребовать повторного тестирования. Результаты анализа крови и правильная их расшифровка являются гарантией безошибочной диагностики.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24warez.ru/uploads/posts/220318/44221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249" y="4093698"/>
            <a:ext cx="11215052" cy="25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45002" y="5411450"/>
            <a:ext cx="117469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</a:t>
            </a:r>
            <a:r>
              <a:rPr kumimoji="0" lang="ru-RU" sz="8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внимание!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s://fb.ru/misc/i/gallery/102987/3257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61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9488" y="524256"/>
            <a:ext cx="9505124" cy="538696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 состоит в том, что гематологические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являются основными и обязательными в диагностике и лабораторном мониторинге заболеваний. Оценку гематологических показателей используют для предварительной дифференциальной диагностики вирусной или бактериальной природы заболевания. Для проведения исследований в настоящее время все чаще применяют гематологические анализаторы, что позволяет ускорить и стандартизировать получение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66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14382"/>
            <a:ext cx="8911687" cy="899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872" y="1255776"/>
            <a:ext cx="9480740" cy="524256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лабораторных исследований крови в медицине.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методы диагностики заболеваний, по результатам исследования крови.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исследовании лабораторных методов диагностики заболеваний по анализу крови.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методы диагностики по лабораторным анализам крови;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виды лабораторных анализов крови;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проанализировать современные подходы к проведению диагностических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9458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zen_doc/2352663/pub_5ec83d9f7c82386f5b78756a_5ec83fdf0676e475b220b6a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9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f.ppt-online.org/files1/slide/l/l1an7pz9esbwhrofdkyQTx4KNcOZAV6vmgMSFH/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5582" y="712149"/>
            <a:ext cx="88063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Основные виды гематологических исследований: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Общеклиничсекий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анализ крови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Биохимический анализ крови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Иммунологический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Бактериологический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 гемостаза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крови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онкомаркеры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ww.aerztezeitung.de/Bilder/Labortests-fuer-die-personalisierte-Medizin-Fuer-Aerzte-167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2154" y="2926080"/>
            <a:ext cx="5509846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54628" y="333827"/>
            <a:ext cx="87230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клинического анализа крови определяются: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количество красных кровяных телец (эритроцитов), находящегося в них гемоглобина со всеми его фракциями;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гематокритный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показатель (отношение форменных элементов к объему);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подсчет лейкоцитов (белых кровяных клеток, играющих защитную роль), лейкоцитарной формулы, по изменению которой можно заподозрить множество заболеваний и патологических состояний;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количество эозинофилов, позволяющее делать выводы об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аллергизации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организма и наличия некоторых специфических инфекций.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число тромбоцитов - увеличение или уменьшение которых указывает на состояние свертывающей системы.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907" y="298828"/>
            <a:ext cx="10161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Биохимический анализ крови - это один из наиболее информативным методов исследования крови. Данная методика дает возможность объективно оценить функциональную активность органов и систем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3383" y="1448972"/>
            <a:ext cx="109728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определить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Белки: Общий белок, Альбумин, Глобулины, Фибриноген, Миоглобин,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Трансферрин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Ферритин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ОЖСС, СРБ,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Ревматоидный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фактор, АСЛО,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Остеокальцин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Жиры:  Холестерин общий, ЛПНП, ЛПОНП, ЛПВП,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Триглицериды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Коэффициент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атерогенности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Углеводы: Глюкоза,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Фруктозамин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Серомукоиды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Ферменты: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КФК, ЛДГ, ГГТ, Липаза, Фосфатаза щелочная, Фосфатаза кислая,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Холинэстераза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Пигменты: Билирубин общий, Билирубин прямой (связанный), Билирубин непрямой (свободный).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Азотистые соединения: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Мочевина, Мочевая кислота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Электролиты: Кальций, Натрий, Калий, Магний, Фосфор, Железо, Хлор.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69776" y="358168"/>
            <a:ext cx="984068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Иммунологические методы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гематологии широкое распространение получило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иммунофенотипирование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один из иммунологических методов дифференциации клеток периферической крови, костного мозга, лимфатических узлов и других органов и тканей. Метод основан на реакции «антиген–антитело», в результате которой по наличию определенного набора клеточных маркеров – кластеров дифференцировки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cluster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differentiation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antigens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CD) на поверхности или внутри клетки определяют вид и функциональное состояние клетки.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avatars.mds.yandex.net/get-zen_doc/1593239/pub_5c6a917ab7060900afb97ac8_5c6a946f4a187700aeb481a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2492" y="4213328"/>
            <a:ext cx="5223045" cy="264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687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Виды гематологических исследований</vt:lpstr>
      <vt:lpstr>Презентация PowerPoint</vt:lpstr>
      <vt:lpstr>Цель и 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10</cp:revision>
  <dcterms:created xsi:type="dcterms:W3CDTF">2020-12-19T10:08:57Z</dcterms:created>
  <dcterms:modified xsi:type="dcterms:W3CDTF">2023-03-13T13:55:18Z</dcterms:modified>
</cp:coreProperties>
</file>