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8" r:id="rId2"/>
    <p:sldId id="256" r:id="rId3"/>
    <p:sldId id="257" r:id="rId4"/>
    <p:sldId id="281" r:id="rId5"/>
    <p:sldId id="259" r:id="rId6"/>
    <p:sldId id="263" r:id="rId7"/>
    <p:sldId id="261" r:id="rId8"/>
    <p:sldId id="264" r:id="rId9"/>
    <p:sldId id="265" r:id="rId10"/>
    <p:sldId id="266" r:id="rId11"/>
    <p:sldId id="267" r:id="rId12"/>
    <p:sldId id="269" r:id="rId13"/>
    <p:sldId id="270" r:id="rId14"/>
    <p:sldId id="274" r:id="rId15"/>
    <p:sldId id="272" r:id="rId16"/>
    <p:sldId id="277" r:id="rId17"/>
    <p:sldId id="278" r:id="rId18"/>
    <p:sldId id="280" r:id="rId19"/>
    <p:sldId id="282" r:id="rId20"/>
    <p:sldId id="279" r:id="rId21"/>
    <p:sldId id="284" r:id="rId22"/>
    <p:sldId id="285" r:id="rId23"/>
    <p:sldId id="286" r:id="rId24"/>
    <p:sldId id="287" r:id="rId25"/>
    <p:sldId id="288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F9C11-3E3F-471C-9506-5CCBD6A24456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27AECA-FD42-400D-8902-9D6928993C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039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6730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024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01A1C9F-D9A3-4CCE-B2A0-777C2079C978}" type="slidenum">
              <a:rPr lang="ru-RU" altLang="ru-RU"/>
              <a:pPr eaLnBrk="1" hangingPunct="1"/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22054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7146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044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FD0AD9C-CA92-45A4-8DFF-8196C543DD33}" type="slidenum">
              <a:rPr lang="ru-RU" altLang="ru-RU"/>
              <a:pPr eaLnBrk="1" hangingPunct="1"/>
              <a:t>10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8118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3073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60647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653984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1820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C7219-947F-4C8D-AE7A-42FD00048C8B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0EA1-3CA0-4CB2-8EDD-845C419AF5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283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C7219-947F-4C8D-AE7A-42FD00048C8B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0EA1-3CA0-4CB2-8EDD-845C419AF5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148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C7219-947F-4C8D-AE7A-42FD00048C8B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0EA1-3CA0-4CB2-8EDD-845C419AF5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504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C7219-947F-4C8D-AE7A-42FD00048C8B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0EA1-3CA0-4CB2-8EDD-845C419AF5E3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484505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C7219-947F-4C8D-AE7A-42FD00048C8B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0EA1-3CA0-4CB2-8EDD-845C419AF5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811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C7219-947F-4C8D-AE7A-42FD00048C8B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0EA1-3CA0-4CB2-8EDD-845C419AF5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4046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C7219-947F-4C8D-AE7A-42FD00048C8B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0EA1-3CA0-4CB2-8EDD-845C419AF5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522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C7219-947F-4C8D-AE7A-42FD00048C8B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0EA1-3CA0-4CB2-8EDD-845C419AF5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2177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C7219-947F-4C8D-AE7A-42FD00048C8B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0EA1-3CA0-4CB2-8EDD-845C419AF5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0637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1C06EF-7F4E-48E8-BC83-94B33A39220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72519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C7219-947F-4C8D-AE7A-42FD00048C8B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0EA1-3CA0-4CB2-8EDD-845C419AF5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586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C7219-947F-4C8D-AE7A-42FD00048C8B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0EA1-3CA0-4CB2-8EDD-845C419AF5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912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C7219-947F-4C8D-AE7A-42FD00048C8B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0EA1-3CA0-4CB2-8EDD-845C419AF5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526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C7219-947F-4C8D-AE7A-42FD00048C8B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0EA1-3CA0-4CB2-8EDD-845C419AF5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820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C7219-947F-4C8D-AE7A-42FD00048C8B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0EA1-3CA0-4CB2-8EDD-845C419AF5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491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C7219-947F-4C8D-AE7A-42FD00048C8B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0EA1-3CA0-4CB2-8EDD-845C419AF5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735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C7219-947F-4C8D-AE7A-42FD00048C8B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0EA1-3CA0-4CB2-8EDD-845C419AF5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288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C7219-947F-4C8D-AE7A-42FD00048C8B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0EA1-3CA0-4CB2-8EDD-845C419AF5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1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626C7219-947F-4C8D-AE7A-42FD00048C8B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80EA1-3CA0-4CB2-8EDD-845C419AF5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4634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ycobacteriu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u.wikipedia.org/wiki/16S_%D1%80%D0%A0%D0%9D%D0%9A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n-clinmicrob.com/content/4/1/18/figure/F5" TargetMode="External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1319" y="1997076"/>
            <a:ext cx="8825658" cy="1951054"/>
          </a:xfrm>
        </p:spPr>
        <p:txBody>
          <a:bodyPr/>
          <a:lstStyle/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Возбудитель туберкулеза и его особенности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82926" y="5832203"/>
            <a:ext cx="3666427" cy="861420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Кафедра фтизиатрии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Подготовила: студентка 505 группы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лечебного </a:t>
            </a:r>
            <a:r>
              <a:rPr lang="ru-RU" dirty="0" smtClean="0">
                <a:solidFill>
                  <a:schemeClr val="tx1"/>
                </a:solidFill>
              </a:rPr>
              <a:t>факультета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6866" name="Picture 2" descr="Астраханский Государственный Медицинский Университ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18" y="334676"/>
            <a:ext cx="1376963" cy="184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96836" y="565915"/>
            <a:ext cx="9337964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" marR="508000" algn="ctr">
              <a:spcBef>
                <a:spcPts val="900"/>
              </a:spcBef>
              <a:spcAft>
                <a:spcPts val="0"/>
              </a:spcAft>
            </a:pPr>
            <a:r>
              <a:rPr lang="ru-RU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ФЕДЕРАЛЬНОЕ ГОСУДАРСТВЕННОЕ БЮДЖЕТНОЕ ОБРАЗОВАТЕЛЬНОЕ УЧРЕЖДЕНИЕ ВЫСШЕГО ОБРАЗОВАНИЯ</a:t>
            </a:r>
            <a:endParaRPr lang="ru-RU" sz="1200" dirty="0" smtClean="0">
              <a:effectLst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Arial Unicode MS"/>
              <a:cs typeface="Arial Unicode MS"/>
            </a:endParaRPr>
          </a:p>
          <a:p>
            <a:pPr marL="25400" marR="508000" algn="ctr">
              <a:spcBef>
                <a:spcPts val="900"/>
              </a:spcBef>
              <a:spcAft>
                <a:spcPts val="0"/>
              </a:spcAft>
            </a:pPr>
            <a:r>
              <a:rPr lang="ru-RU" b="1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 «АСТРАХАНСКИЙ ГОСУДАРСТВЕННЫЙ МЕДИЦИНСКИЙ  УНИВЕРСИТЕТ»</a:t>
            </a:r>
            <a:endParaRPr lang="ru-RU" sz="1200" dirty="0" smtClean="0">
              <a:effectLst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Arial Unicode MS"/>
              <a:cs typeface="Arial Unicode MS"/>
            </a:endParaRPr>
          </a:p>
          <a:p>
            <a:pPr marL="25400" marR="508000" algn="ctr">
              <a:spcBef>
                <a:spcPts val="900"/>
              </a:spcBef>
              <a:spcAft>
                <a:spcPts val="0"/>
              </a:spcAft>
            </a:pPr>
            <a:r>
              <a:rPr lang="ru-RU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МИНИСТЕРСТВО ЗДРАВООХРАНЕНИЯ РОССИЙСКОЙ ФЕДЕРАЦИИ</a:t>
            </a:r>
            <a:endParaRPr lang="ru-RU" sz="1200" dirty="0">
              <a:effectLst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Arial Unicode MS"/>
              <a:cs typeface="Arial Unicode MS"/>
            </a:endParaRPr>
          </a:p>
        </p:txBody>
      </p:sp>
      <p:pic>
        <p:nvPicPr>
          <p:cNvPr id="36868" name="Picture 4" descr="https://pa1.narvii.com/6651/c0ff978d613d20c0a8a6f61404617a5d6800ddfa_hq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" y="3897215"/>
            <a:ext cx="5619750" cy="296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97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7" descr="http://i305.photobucket.com/albums/nn202/margalit93/mix/dn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316" y="0"/>
            <a:ext cx="3768435" cy="277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6529388" cy="868362"/>
          </a:xfrm>
        </p:spPr>
        <p:txBody>
          <a:bodyPr/>
          <a:lstStyle/>
          <a:p>
            <a:r>
              <a:rPr lang="ru-RU" alt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Геном микобактерий</a:t>
            </a:r>
          </a:p>
        </p:txBody>
      </p:sp>
      <p:sp>
        <p:nvSpPr>
          <p:cNvPr id="14339" name="Объект 2"/>
          <p:cNvSpPr>
            <a:spLocks noGrp="1"/>
          </p:cNvSpPr>
          <p:nvPr>
            <p:ph idx="1"/>
          </p:nvPr>
        </p:nvSpPr>
        <p:spPr>
          <a:xfrm>
            <a:off x="166254" y="1143000"/>
            <a:ext cx="10494817" cy="5604164"/>
          </a:xfrm>
        </p:spPr>
        <p:txBody>
          <a:bodyPr>
            <a:normAutofit lnSpcReduction="10000"/>
          </a:bodyPr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alt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Представители рода микобактерий имеют по сравнению с другими прокариотами большие геномы - 3,1-4,5x10</a:t>
            </a:r>
            <a:r>
              <a:rPr lang="ru-RU" altLang="ru-RU" sz="19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alt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Да. Однако геномы патогенных видов меньше, чем у других микобактерий (у М. </a:t>
            </a:r>
            <a:r>
              <a:rPr lang="ru-RU" alt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tuberculosis</a:t>
            </a:r>
            <a:r>
              <a:rPr lang="ru-RU" alt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- 2,5x10</a:t>
            </a:r>
            <a:r>
              <a:rPr lang="ru-RU" altLang="ru-RU" sz="19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alt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Да). У классического возбудителя туберкулёза человека, М. </a:t>
            </a:r>
            <a:r>
              <a:rPr lang="ru-RU" alt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tuberculosis</a:t>
            </a:r>
            <a:r>
              <a:rPr lang="ru-RU" alt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больше генов, чем у М. </a:t>
            </a:r>
            <a:r>
              <a:rPr lang="ru-RU" alt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africanum</a:t>
            </a:r>
            <a:r>
              <a:rPr lang="ru-RU" alt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М. </a:t>
            </a:r>
            <a:r>
              <a:rPr lang="ru-RU" alt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bovis</a:t>
            </a:r>
            <a:r>
              <a:rPr lang="ru-RU" alt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утратили часть генетического материала в ходе эволюции.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alt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Геном МТБС имеет гомологию свыше 90%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alt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Геном МБТ содержит более 4 млн нуклеотидов и 4 000 генов, кодирующих белки, а также 60, кодирующих функциональные компоненты РНК: уникальный </a:t>
            </a:r>
            <a:r>
              <a:rPr lang="ru-RU" alt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рибосомальный</a:t>
            </a:r>
            <a:r>
              <a:rPr lang="ru-RU" alt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РНК-оперон, 10Sa РНК, участвующий в деградации белков с нетипичной матричной РНК; 45 транспортных РНК (</a:t>
            </a:r>
            <a:r>
              <a:rPr lang="ru-RU" alt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тРНК</a:t>
            </a:r>
            <a:r>
              <a:rPr lang="ru-RU" alt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более 90 липопротеинов.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alt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20% генома занимают гены метаболизма жирных кислот клеточной стенки, в том числе </a:t>
            </a:r>
            <a:r>
              <a:rPr lang="ru-RU" alt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миколовых</a:t>
            </a:r>
            <a:r>
              <a:rPr lang="ru-RU" alt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кислот. Вариабельность этих участков генома обеспечивает различия антигенов и способность ингибировать иммунный ответ. 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alt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геноме микобактерии туберкулёза широко представлены гены, контролирующие факторы вирулентности.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alt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Сравнительные исследования геномов выявили интересный полиморфизм среди видов комплекса </a:t>
            </a:r>
            <a:r>
              <a:rPr lang="ru-RU" alt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М.tuberculosis</a:t>
            </a:r>
            <a:r>
              <a:rPr lang="ru-RU" alt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включая БЦЖ.</a:t>
            </a:r>
          </a:p>
          <a:p>
            <a:endParaRPr lang="ru-RU" altLang="ru-RU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06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701529" y="55418"/>
            <a:ext cx="9404723" cy="1400530"/>
          </a:xfrm>
        </p:spPr>
        <p:txBody>
          <a:bodyPr/>
          <a:lstStyle/>
          <a:p>
            <a:r>
              <a:rPr lang="ru-RU" alt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Геном микобактерий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5058" y="889137"/>
            <a:ext cx="6156470" cy="5858027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Особенность генома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М.tuberculosis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complex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большое число повторяющихся последовательностей ДНК. </a:t>
            </a:r>
          </a:p>
          <a:p>
            <a:pPr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У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M.tuberculosis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отличие от большинства бактериальных патогенов в геноме имеется только по одной копии генов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рибосомальной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16S РНК и 23S РНК. </a:t>
            </a:r>
          </a:p>
          <a:p>
            <a:pPr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геноме H37Rv найдены два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профага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phiRv1 и phiRv2. Они, вероятно, ассоциированы с факторами патогенности, поскольку именно эти участки генома отличаются от аналогичных участков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авирулентных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штаммов М.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tuberculosis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H37Ra и М.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BCG,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помощью баз данных установлены функции примерно 70% генов . Естественно, что внимание исследова­телей сейчас сосредоточено на оставшихся 30% генов микобактерий, не имеющих аналогов в других бактериях.</a:t>
            </a:r>
          </a:p>
          <a:p>
            <a:pPr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Мобильные элементы генома могут служить полезными генетическими инструментами для изучения микобактерий и, в частности, для изучения механизмов вирулентности патогенных штаммов. </a:t>
            </a:r>
          </a:p>
          <a:p>
            <a:pPr marL="0" indent="0">
              <a:buNone/>
              <a:defRPr/>
            </a:pPr>
            <a:endParaRPr lang="ru-RU" dirty="0"/>
          </a:p>
        </p:txBody>
      </p:sp>
      <p:pic>
        <p:nvPicPr>
          <p:cNvPr id="15364" name="Picture 2" descr="http://www.iayork.com/Images/9-30-07/tuberculosis_geno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778" y="46087"/>
            <a:ext cx="3055566" cy="21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126130" y="2243605"/>
            <a:ext cx="44971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Антигены микобактерий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94123" y="3079486"/>
            <a:ext cx="559787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Группоспецифический антиген -  белковый</a:t>
            </a:r>
          </a:p>
          <a:p>
            <a:r>
              <a:rPr lang="ru-RU" alt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Видоспецифический</a:t>
            </a: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антиген – полисахаридный</a:t>
            </a:r>
          </a:p>
          <a:p>
            <a:r>
              <a:rPr lang="ru-RU" alt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антиген</a:t>
            </a: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на который развивается иммунный ответ – </a:t>
            </a:r>
            <a:r>
              <a:rPr lang="ru-RU" altLang="ru-RU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туберкулин</a:t>
            </a: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гликопротеид</a:t>
            </a:r>
          </a:p>
        </p:txBody>
      </p:sp>
    </p:spTree>
    <p:extLst>
      <p:ext uri="{BB962C8B-B14F-4D97-AF65-F5344CB8AC3E}">
        <p14:creationId xmlns:p14="http://schemas.microsoft.com/office/powerpoint/2010/main" val="46912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97" y="226868"/>
            <a:ext cx="6481763" cy="6381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7797080" y="961160"/>
            <a:ext cx="4034702" cy="3733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500"/>
              </a:spcBef>
            </a:pPr>
            <a:r>
              <a:rPr lang="ru-RU" altLang="ru-RU" sz="2800" dirty="0" err="1">
                <a:solidFill>
                  <a:schemeClr val="tx1"/>
                </a:solidFill>
              </a:rPr>
              <a:t>Микроколония</a:t>
            </a:r>
            <a:r>
              <a:rPr lang="ru-RU" altLang="ru-RU" sz="2800" dirty="0">
                <a:solidFill>
                  <a:schemeClr val="tx1"/>
                </a:solidFill>
              </a:rPr>
              <a:t> </a:t>
            </a:r>
          </a:p>
          <a:p>
            <a:pPr>
              <a:spcBef>
                <a:spcPts val="1500"/>
              </a:spcBef>
            </a:pPr>
            <a:r>
              <a:rPr lang="en-US" altLang="ru-RU" sz="2800" dirty="0">
                <a:solidFill>
                  <a:schemeClr val="tx1"/>
                </a:solidFill>
              </a:rPr>
              <a:t>M. tuberculosis, </a:t>
            </a:r>
            <a:r>
              <a:rPr lang="ru-RU" altLang="ru-RU" sz="2800" dirty="0">
                <a:solidFill>
                  <a:schemeClr val="tx1"/>
                </a:solidFill>
              </a:rPr>
              <a:t>выращенная по методу Прайса. Видны тяжи, </a:t>
            </a:r>
            <a:r>
              <a:rPr lang="en-US" altLang="ru-RU" sz="2800" dirty="0">
                <a:solidFill>
                  <a:schemeClr val="tx1"/>
                </a:solidFill>
              </a:rPr>
              <a:t>“</a:t>
            </a:r>
            <a:r>
              <a:rPr lang="ru-RU" altLang="ru-RU" sz="2800" dirty="0">
                <a:solidFill>
                  <a:schemeClr val="tx1"/>
                </a:solidFill>
              </a:rPr>
              <a:t>косы</a:t>
            </a:r>
            <a:r>
              <a:rPr lang="en-US" altLang="ru-RU" sz="2800" dirty="0">
                <a:solidFill>
                  <a:schemeClr val="tx1"/>
                </a:solidFill>
              </a:rPr>
              <a:t>”</a:t>
            </a:r>
            <a:r>
              <a:rPr lang="ru-RU" altLang="ru-RU" sz="2800" dirty="0">
                <a:solidFill>
                  <a:schemeClr val="tx1"/>
                </a:solidFill>
              </a:rPr>
              <a:t> из   клеток,  имеющих корд-фактор. Окраска по </a:t>
            </a:r>
            <a:r>
              <a:rPr lang="ru-RU" altLang="ru-RU" sz="2800" dirty="0" err="1">
                <a:solidFill>
                  <a:schemeClr val="tx1"/>
                </a:solidFill>
              </a:rPr>
              <a:t>Циль-Нильсену</a:t>
            </a:r>
            <a:r>
              <a:rPr lang="ru-RU" alt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12181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2057400" y="1"/>
            <a:ext cx="8229600" cy="715963"/>
          </a:xfrm>
        </p:spPr>
        <p:txBody>
          <a:bodyPr/>
          <a:lstStyle/>
          <a:p>
            <a:r>
              <a:rPr lang="ru-RU" alt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Факторы патогенности</a:t>
            </a:r>
          </a:p>
        </p:txBody>
      </p:sp>
      <p:sp>
        <p:nvSpPr>
          <p:cNvPr id="19459" name="Содержимое 2"/>
          <p:cNvSpPr>
            <a:spLocks noGrp="1"/>
          </p:cNvSpPr>
          <p:nvPr>
            <p:ph idx="1"/>
          </p:nvPr>
        </p:nvSpPr>
        <p:spPr>
          <a:xfrm>
            <a:off x="332508" y="715963"/>
            <a:ext cx="11236037" cy="5823381"/>
          </a:xfrm>
        </p:spPr>
        <p:txBody>
          <a:bodyPr>
            <a:normAutofit fontScale="92500" lnSpcReduction="10000"/>
          </a:bodyPr>
          <a:lstStyle/>
          <a:p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Фтиоцеролдимикоцерозат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(PDIM) или сульфолипид1 (SL1) и структурно родственные фенольные гликолипиды (</a:t>
            </a: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PGL)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клеточной стенки особенно важны на начальной стадии инфицирования: маскируют распознавание </a:t>
            </a: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PAMPs TLR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-рецепторами и предотвращают развитие бактерицидного и иммунного </a:t>
            </a: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ответа</a:t>
            </a:r>
          </a:p>
          <a:p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у микобактерий описан дополнительный тип секреции - 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 VII (T7SS),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известный также под названием ESX-системы</a:t>
            </a:r>
          </a:p>
          <a:p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секретируемых белков отсутствуют сигнальные последовательности, характерные для белков, транспортируемых через системы секреции типов I – VI.</a:t>
            </a:r>
          </a:p>
          <a:p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Такие белки отличаются наличием повторяющихся сочетаний либо остатков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пролина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глютаминовой кислоты, из-за чего в английской аббревиатуре их называют РЕ-белки (Е – обозначение глютаминовой кислоты в однобуквенной системе)¸ либо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пролина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пролина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 глютаминовой кислоты (соответственно эти белки называются РРЕ). </a:t>
            </a:r>
          </a:p>
          <a:p>
            <a:endParaRPr lang="ru-RU" altLang="ru-RU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525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81200" y="228600"/>
            <a:ext cx="8229600" cy="685800"/>
          </a:xfrm>
        </p:spPr>
        <p:txBody>
          <a:bodyPr/>
          <a:lstStyle/>
          <a:p>
            <a:r>
              <a:rPr lang="ru-RU" alt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Факторы </a:t>
            </a:r>
            <a:r>
              <a:rPr lang="ru-RU" alt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патогенности</a:t>
            </a:r>
          </a:p>
        </p:txBody>
      </p:sp>
      <p:sp>
        <p:nvSpPr>
          <p:cNvPr id="58371" name="Содержимое 2"/>
          <p:cNvSpPr>
            <a:spLocks noGrp="1"/>
          </p:cNvSpPr>
          <p:nvPr>
            <p:ph idx="4294967295"/>
          </p:nvPr>
        </p:nvSpPr>
        <p:spPr>
          <a:xfrm>
            <a:off x="356753" y="1219200"/>
            <a:ext cx="11478493" cy="562494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 адгезии - корд – фактор = сложный эфир </a:t>
            </a:r>
            <a:r>
              <a:rPr lang="ru-RU" alt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трегаллозы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двух остатков </a:t>
            </a:r>
            <a:r>
              <a:rPr lang="ru-RU" alt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миколовой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кислоты -оказывает токсическое действие на ткани, поражая мембраны митохондрий и блокируя в них процессы окислительного </a:t>
            </a:r>
            <a:r>
              <a:rPr lang="ru-RU" alt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фосфорилирования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подавляет миграцию лимфоцитов и обладает </a:t>
            </a:r>
            <a:r>
              <a:rPr lang="ru-RU" alt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антифагоцитарной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активностью</a:t>
            </a:r>
          </a:p>
          <a:p>
            <a:pPr>
              <a:lnSpc>
                <a:spcPct val="90000"/>
              </a:lnSpc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Метаболизм липидов является ключевым для M. </a:t>
            </a:r>
            <a:r>
              <a:rPr lang="ru-RU" alt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tuberculosis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прямо или косвенно </a:t>
            </a:r>
            <a:r>
              <a:rPr lang="ru-RU" alt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подтвер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ждается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рядом факторов: присутствием </a:t>
            </a:r>
            <a:r>
              <a:rPr lang="ru-RU" alt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значи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тельного числа генов ферментов метаболизма ли-</a:t>
            </a:r>
            <a:r>
              <a:rPr lang="ru-RU" alt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пидов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структуре генома; незаменимостью ряда генов на основании данных </a:t>
            </a:r>
            <a:r>
              <a:rPr lang="ru-RU" alt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транспозонного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alt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тагенеза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ослаблением или утратой вирулентности</a:t>
            </a:r>
          </a:p>
          <a:p>
            <a:pPr>
              <a:lnSpc>
                <a:spcPct val="90000"/>
              </a:lnSpc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Выживание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персистенция </a:t>
            </a:r>
            <a:r>
              <a:rPr lang="en-US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tuberculosis</a:t>
            </a:r>
            <a:r>
              <a:rPr lang="en-US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зависит от образования липидных тел и «вспененных» макрофагов – ключевое событие для высвобождения вирулентных палочек</a:t>
            </a:r>
            <a:r>
              <a:rPr lang="en-US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Инфицированные</a:t>
            </a:r>
            <a:r>
              <a:rPr lang="ru-RU" alt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Tuberculosis</a:t>
            </a:r>
            <a:r>
              <a:rPr lang="ru-RU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фагосомы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захватывают капельки клеточных липидов, и в итоге</a:t>
            </a:r>
            <a:r>
              <a:rPr lang="ru-RU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бактерия полностью ими окружена</a:t>
            </a:r>
          </a:p>
          <a:p>
            <a:pPr>
              <a:lnSpc>
                <a:spcPct val="90000"/>
              </a:lnSpc>
              <a:buClr>
                <a:srgbClr val="C00000"/>
              </a:buClr>
              <a:buFont typeface="Wingdings" panose="05000000000000000000" pitchFamily="2" charset="2"/>
              <a:buChar char="q"/>
            </a:pPr>
            <a:endParaRPr lang="ru-RU" altLang="ru-RU" sz="2400" dirty="0" smtClean="0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buClr>
                <a:srgbClr val="C00000"/>
              </a:buClr>
              <a:buFont typeface="Wingdings" panose="05000000000000000000" pitchFamily="2" charset="2"/>
              <a:buChar char="q"/>
            </a:pPr>
            <a:endParaRPr lang="ru-RU" altLang="ru-RU" sz="2900" dirty="0">
              <a:latin typeface="Calibri" panose="020F0502020204030204" pitchFamily="34" charset="0"/>
            </a:endParaRPr>
          </a:p>
          <a:p>
            <a:pPr eaLnBrk="1" hangingPunct="1">
              <a:buClr>
                <a:srgbClr val="C00000"/>
              </a:buClr>
              <a:buFontTx/>
              <a:buNone/>
            </a:pP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304644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7" name="Group 1"/>
          <p:cNvGrpSpPr>
            <a:grpSpLocks/>
          </p:cNvGrpSpPr>
          <p:nvPr/>
        </p:nvGrpSpPr>
        <p:grpSpPr bwMode="auto">
          <a:xfrm>
            <a:off x="1676401" y="838201"/>
            <a:ext cx="8837613" cy="5865813"/>
            <a:chOff x="96" y="528"/>
            <a:chExt cx="5567" cy="3695"/>
          </a:xfrm>
        </p:grpSpPr>
        <p:grpSp>
          <p:nvGrpSpPr>
            <p:cNvPr id="9218" name="Group 2"/>
            <p:cNvGrpSpPr>
              <a:grpSpLocks/>
            </p:cNvGrpSpPr>
            <p:nvPr/>
          </p:nvGrpSpPr>
          <p:grpSpPr bwMode="auto">
            <a:xfrm>
              <a:off x="99" y="530"/>
              <a:ext cx="5560" cy="3691"/>
              <a:chOff x="99" y="530"/>
              <a:chExt cx="5560" cy="3691"/>
            </a:xfrm>
          </p:grpSpPr>
          <p:grpSp>
            <p:nvGrpSpPr>
              <p:cNvPr id="9219" name="Group 3"/>
              <p:cNvGrpSpPr>
                <a:grpSpLocks/>
              </p:cNvGrpSpPr>
              <p:nvPr/>
            </p:nvGrpSpPr>
            <p:grpSpPr bwMode="auto">
              <a:xfrm>
                <a:off x="99" y="530"/>
                <a:ext cx="1191" cy="525"/>
                <a:chOff x="99" y="530"/>
                <a:chExt cx="1191" cy="525"/>
              </a:xfrm>
            </p:grpSpPr>
            <p:sp>
              <p:nvSpPr>
                <p:cNvPr id="9220" name="Rectangle 4"/>
                <p:cNvSpPr>
                  <a:spLocks noChangeArrowheads="1"/>
                </p:cNvSpPr>
                <p:nvPr/>
              </p:nvSpPr>
              <p:spPr bwMode="auto">
                <a:xfrm>
                  <a:off x="124" y="530"/>
                  <a:ext cx="1141" cy="5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/>
                <a:lstStyle>
                  <a:lvl1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1pPr>
                  <a:lvl2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2pPr>
                  <a:lvl3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3pPr>
                  <a:lvl4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4pPr>
                  <a:lvl5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5pPr>
                  <a:lvl6pPr marL="25146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6pPr>
                  <a:lvl7pPr marL="29718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7pPr>
                  <a:lvl8pPr marL="34290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8pPr>
                  <a:lvl9pPr marL="38862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9pPr>
                </a:lstStyle>
                <a:p>
                  <a:pPr algn="ctr">
                    <a:buClrTx/>
                    <a:buFontTx/>
                    <a:buNone/>
                  </a:pPr>
                  <a:r>
                    <a:rPr lang="ru-RU" altLang="ru-RU" sz="1800">
                      <a:solidFill>
                        <a:srgbClr val="FFFFFF"/>
                      </a:solidFill>
                      <a:cs typeface="Times New Roman" panose="02020603050405020304" pitchFamily="18" charset="0"/>
                    </a:rPr>
                    <a:t>Характеристика</a:t>
                  </a:r>
                </a:p>
                <a:p>
                  <a:pPr algn="ctr">
                    <a:buClrTx/>
                    <a:buFontTx/>
                    <a:buNone/>
                  </a:pPr>
                  <a:r>
                    <a:rPr lang="ru-RU" altLang="ru-RU" sz="1800">
                      <a:solidFill>
                        <a:srgbClr val="FFFFFF"/>
                      </a:solidFill>
                      <a:cs typeface="Times New Roman" panose="02020603050405020304" pitchFamily="18" charset="0"/>
                    </a:rPr>
                    <a:t>микобактерий</a:t>
                  </a:r>
                </a:p>
                <a:p>
                  <a:pPr algn="ctr">
                    <a:buClrTx/>
                    <a:buFontTx/>
                    <a:buNone/>
                  </a:pPr>
                  <a:r>
                    <a:rPr lang="ru-RU" altLang="ru-RU" sz="1100">
                      <a:cs typeface="Times New Roman" panose="02020603050405020304" pitchFamily="18" charset="0"/>
                    </a:rPr>
                    <a:t> </a:t>
                  </a:r>
                </a:p>
                <a:p>
                  <a:pPr algn="ctr">
                    <a:buClrTx/>
                    <a:buFontTx/>
                    <a:buNone/>
                  </a:pPr>
                  <a:endParaRPr lang="ru-RU" altLang="ru-RU" sz="110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221" name="Rectangle 5"/>
                <p:cNvSpPr>
                  <a:spLocks noChangeArrowheads="1"/>
                </p:cNvSpPr>
                <p:nvPr/>
              </p:nvSpPr>
              <p:spPr bwMode="auto">
                <a:xfrm>
                  <a:off x="99" y="530"/>
                  <a:ext cx="1191" cy="525"/>
                </a:xfrm>
                <a:prstGeom prst="rect">
                  <a:avLst/>
                </a:prstGeom>
                <a:noFill/>
                <a:ln w="9525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9222" name="Group 6"/>
              <p:cNvGrpSpPr>
                <a:grpSpLocks/>
              </p:cNvGrpSpPr>
              <p:nvPr/>
            </p:nvGrpSpPr>
            <p:grpSpPr bwMode="auto">
              <a:xfrm>
                <a:off x="1291" y="530"/>
                <a:ext cx="1041" cy="525"/>
                <a:chOff x="1291" y="530"/>
                <a:chExt cx="1041" cy="525"/>
              </a:xfrm>
            </p:grpSpPr>
            <p:sp>
              <p:nvSpPr>
                <p:cNvPr id="9223" name="Rectangle 7"/>
                <p:cNvSpPr>
                  <a:spLocks noChangeArrowheads="1"/>
                </p:cNvSpPr>
                <p:nvPr/>
              </p:nvSpPr>
              <p:spPr bwMode="auto">
                <a:xfrm>
                  <a:off x="1317" y="530"/>
                  <a:ext cx="990" cy="5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/>
                <a:lstStyle>
                  <a:lvl1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1pPr>
                  <a:lvl2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2pPr>
                  <a:lvl3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3pPr>
                  <a:lvl4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4pPr>
                  <a:lvl5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5pPr>
                  <a:lvl6pPr marL="25146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6pPr>
                  <a:lvl7pPr marL="29718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7pPr>
                  <a:lvl8pPr marL="34290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8pPr>
                  <a:lvl9pPr marL="38862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9pPr>
                </a:lstStyle>
                <a:p>
                  <a:pPr>
                    <a:buClrTx/>
                    <a:buFontTx/>
                    <a:buNone/>
                  </a:pPr>
                  <a:r>
                    <a:rPr lang="ru-RU" altLang="ru-RU" sz="1800">
                      <a:solidFill>
                        <a:srgbClr val="FFFFFF"/>
                      </a:solidFill>
                      <a:cs typeface="Times New Roman" panose="02020603050405020304" pitchFamily="18" charset="0"/>
                    </a:rPr>
                    <a:t>М</a:t>
                  </a:r>
                  <a:r>
                    <a:rPr lang="en-US" altLang="ru-RU" sz="1800">
                      <a:solidFill>
                        <a:srgbClr val="FFFFFF"/>
                      </a:solidFill>
                      <a:cs typeface="Times New Roman" panose="02020603050405020304" pitchFamily="18" charset="0"/>
                    </a:rPr>
                    <a:t>. tuberculosis </a:t>
                  </a:r>
                </a:p>
                <a:p>
                  <a:pPr>
                    <a:buClrTx/>
                    <a:buFontTx/>
                    <a:buNone/>
                  </a:pPr>
                  <a:r>
                    <a:rPr lang="ru-RU" altLang="ru-RU" sz="1400"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buClrTx/>
                    <a:buFontTx/>
                    <a:buNone/>
                  </a:pPr>
                  <a:endParaRPr lang="ru-RU" altLang="ru-RU" sz="140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224" name="Rectangle 8"/>
                <p:cNvSpPr>
                  <a:spLocks noChangeArrowheads="1"/>
                </p:cNvSpPr>
                <p:nvPr/>
              </p:nvSpPr>
              <p:spPr bwMode="auto">
                <a:xfrm>
                  <a:off x="1291" y="530"/>
                  <a:ext cx="1041" cy="525"/>
                </a:xfrm>
                <a:prstGeom prst="rect">
                  <a:avLst/>
                </a:prstGeom>
                <a:noFill/>
                <a:ln w="9525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9225" name="Group 9"/>
              <p:cNvGrpSpPr>
                <a:grpSpLocks/>
              </p:cNvGrpSpPr>
              <p:nvPr/>
            </p:nvGrpSpPr>
            <p:grpSpPr bwMode="auto">
              <a:xfrm>
                <a:off x="2333" y="530"/>
                <a:ext cx="1104" cy="525"/>
                <a:chOff x="2333" y="530"/>
                <a:chExt cx="1104" cy="525"/>
              </a:xfrm>
            </p:grpSpPr>
            <p:sp>
              <p:nvSpPr>
                <p:cNvPr id="9226" name="Rectangle 10"/>
                <p:cNvSpPr>
                  <a:spLocks noChangeArrowheads="1"/>
                </p:cNvSpPr>
                <p:nvPr/>
              </p:nvSpPr>
              <p:spPr bwMode="auto">
                <a:xfrm>
                  <a:off x="2359" y="530"/>
                  <a:ext cx="1053" cy="5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/>
                <a:lstStyle>
                  <a:lvl1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1pPr>
                  <a:lvl2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2pPr>
                  <a:lvl3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3pPr>
                  <a:lvl4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4pPr>
                  <a:lvl5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5pPr>
                  <a:lvl6pPr marL="25146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6pPr>
                  <a:lvl7pPr marL="29718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7pPr>
                  <a:lvl8pPr marL="34290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8pPr>
                  <a:lvl9pPr marL="38862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9pPr>
                </a:lstStyle>
                <a:p>
                  <a:pPr>
                    <a:buClrTx/>
                    <a:buFontTx/>
                    <a:buNone/>
                  </a:pPr>
                  <a:r>
                    <a:rPr lang="ru-RU" altLang="ru-RU" sz="1800">
                      <a:solidFill>
                        <a:srgbClr val="FFFFFF"/>
                      </a:solidFill>
                      <a:cs typeface="Times New Roman" panose="02020603050405020304" pitchFamily="18" charset="0"/>
                    </a:rPr>
                    <a:t>М</a:t>
                  </a:r>
                  <a:r>
                    <a:rPr lang="en-US" altLang="ru-RU" sz="1800">
                      <a:solidFill>
                        <a:srgbClr val="FFFFFF"/>
                      </a:solidFill>
                      <a:cs typeface="Times New Roman" panose="02020603050405020304" pitchFamily="18" charset="0"/>
                    </a:rPr>
                    <a:t>. bovis</a:t>
                  </a:r>
                </a:p>
                <a:p>
                  <a:pPr>
                    <a:buClrTx/>
                    <a:buFontTx/>
                    <a:buNone/>
                  </a:pPr>
                  <a:r>
                    <a:rPr lang="ru-RU" altLang="ru-RU" sz="1100"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buClrTx/>
                    <a:buFontTx/>
                    <a:buNone/>
                  </a:pPr>
                  <a:endParaRPr lang="ru-RU" altLang="ru-RU" sz="110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227" name="Rectangle 11"/>
                <p:cNvSpPr>
                  <a:spLocks noChangeArrowheads="1"/>
                </p:cNvSpPr>
                <p:nvPr/>
              </p:nvSpPr>
              <p:spPr bwMode="auto">
                <a:xfrm>
                  <a:off x="2333" y="530"/>
                  <a:ext cx="1104" cy="525"/>
                </a:xfrm>
                <a:prstGeom prst="rect">
                  <a:avLst/>
                </a:prstGeom>
                <a:noFill/>
                <a:ln w="9525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9228" name="Group 12"/>
              <p:cNvGrpSpPr>
                <a:grpSpLocks/>
              </p:cNvGrpSpPr>
              <p:nvPr/>
            </p:nvGrpSpPr>
            <p:grpSpPr bwMode="auto">
              <a:xfrm>
                <a:off x="3438" y="530"/>
                <a:ext cx="1103" cy="525"/>
                <a:chOff x="3438" y="530"/>
                <a:chExt cx="1103" cy="525"/>
              </a:xfrm>
            </p:grpSpPr>
            <p:sp>
              <p:nvSpPr>
                <p:cNvPr id="9229" name="Rectangle 13"/>
                <p:cNvSpPr>
                  <a:spLocks noChangeArrowheads="1"/>
                </p:cNvSpPr>
                <p:nvPr/>
              </p:nvSpPr>
              <p:spPr bwMode="auto">
                <a:xfrm>
                  <a:off x="3463" y="530"/>
                  <a:ext cx="1053" cy="5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/>
                <a:lstStyle>
                  <a:lvl1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1pPr>
                  <a:lvl2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2pPr>
                  <a:lvl3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3pPr>
                  <a:lvl4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4pPr>
                  <a:lvl5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5pPr>
                  <a:lvl6pPr marL="25146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6pPr>
                  <a:lvl7pPr marL="29718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7pPr>
                  <a:lvl8pPr marL="34290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8pPr>
                  <a:lvl9pPr marL="38862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9pPr>
                </a:lstStyle>
                <a:p>
                  <a:pPr>
                    <a:buClrTx/>
                    <a:buFontTx/>
                    <a:buNone/>
                  </a:pPr>
                  <a:r>
                    <a:rPr lang="ru-RU" altLang="ru-RU" sz="1800">
                      <a:solidFill>
                        <a:srgbClr val="FFFFFF"/>
                      </a:solidFill>
                      <a:cs typeface="Times New Roman" panose="02020603050405020304" pitchFamily="18" charset="0"/>
                    </a:rPr>
                    <a:t>М</a:t>
                  </a:r>
                  <a:r>
                    <a:rPr lang="en-US" altLang="ru-RU" sz="1800">
                      <a:solidFill>
                        <a:srgbClr val="FFFFFF"/>
                      </a:solidFill>
                      <a:cs typeface="Times New Roman" panose="02020603050405020304" pitchFamily="18" charset="0"/>
                    </a:rPr>
                    <a:t>. africanum</a:t>
                  </a:r>
                </a:p>
                <a:p>
                  <a:pPr>
                    <a:buClrTx/>
                    <a:buFontTx/>
                    <a:buNone/>
                  </a:pPr>
                  <a:r>
                    <a:rPr lang="ru-RU" altLang="ru-RU" sz="1400"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buClrTx/>
                    <a:buFontTx/>
                    <a:buNone/>
                  </a:pPr>
                  <a:endParaRPr lang="ru-RU" altLang="ru-RU" sz="140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230" name="Rectangle 14"/>
                <p:cNvSpPr>
                  <a:spLocks noChangeArrowheads="1"/>
                </p:cNvSpPr>
                <p:nvPr/>
              </p:nvSpPr>
              <p:spPr bwMode="auto">
                <a:xfrm>
                  <a:off x="3438" y="530"/>
                  <a:ext cx="1103" cy="525"/>
                </a:xfrm>
                <a:prstGeom prst="rect">
                  <a:avLst/>
                </a:prstGeom>
                <a:noFill/>
                <a:ln w="9525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9231" name="Group 15"/>
              <p:cNvGrpSpPr>
                <a:grpSpLocks/>
              </p:cNvGrpSpPr>
              <p:nvPr/>
            </p:nvGrpSpPr>
            <p:grpSpPr bwMode="auto">
              <a:xfrm>
                <a:off x="4543" y="530"/>
                <a:ext cx="1116" cy="525"/>
                <a:chOff x="4543" y="530"/>
                <a:chExt cx="1116" cy="525"/>
              </a:xfrm>
            </p:grpSpPr>
            <p:sp>
              <p:nvSpPr>
                <p:cNvPr id="9232" name="Rectangle 16"/>
                <p:cNvSpPr>
                  <a:spLocks noChangeArrowheads="1"/>
                </p:cNvSpPr>
                <p:nvPr/>
              </p:nvSpPr>
              <p:spPr bwMode="auto">
                <a:xfrm>
                  <a:off x="4568" y="530"/>
                  <a:ext cx="1066" cy="5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/>
                <a:lstStyle>
                  <a:lvl1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1pPr>
                  <a:lvl2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2pPr>
                  <a:lvl3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3pPr>
                  <a:lvl4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4pPr>
                  <a:lvl5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5pPr>
                  <a:lvl6pPr marL="25146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6pPr>
                  <a:lvl7pPr marL="29718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7pPr>
                  <a:lvl8pPr marL="34290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8pPr>
                  <a:lvl9pPr marL="38862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9pPr>
                </a:lstStyle>
                <a:p>
                  <a:pPr>
                    <a:buClrTx/>
                    <a:buFontTx/>
                    <a:buNone/>
                  </a:pPr>
                  <a:r>
                    <a:rPr lang="ru-RU" altLang="ru-RU" sz="1800">
                      <a:solidFill>
                        <a:srgbClr val="FFFFFF"/>
                      </a:solidFill>
                      <a:cs typeface="Times New Roman" panose="02020603050405020304" pitchFamily="18" charset="0"/>
                    </a:rPr>
                    <a:t>М</a:t>
                  </a:r>
                  <a:r>
                    <a:rPr lang="en-US" altLang="ru-RU" sz="1800">
                      <a:solidFill>
                        <a:srgbClr val="FFFFFF"/>
                      </a:solidFill>
                      <a:cs typeface="Times New Roman" panose="02020603050405020304" pitchFamily="18" charset="0"/>
                    </a:rPr>
                    <a:t>. avium</a:t>
                  </a:r>
                </a:p>
                <a:p>
                  <a:pPr>
                    <a:buClrTx/>
                    <a:buFontTx/>
                    <a:buNone/>
                  </a:pPr>
                  <a:r>
                    <a:rPr lang="ru-RU" altLang="ru-RU" sz="1100"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buClrTx/>
                    <a:buFontTx/>
                    <a:buNone/>
                  </a:pPr>
                  <a:endParaRPr lang="ru-RU" altLang="ru-RU" sz="110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233" name="Rectangle 17"/>
                <p:cNvSpPr>
                  <a:spLocks noChangeArrowheads="1"/>
                </p:cNvSpPr>
                <p:nvPr/>
              </p:nvSpPr>
              <p:spPr bwMode="auto">
                <a:xfrm>
                  <a:off x="4543" y="530"/>
                  <a:ext cx="1116" cy="525"/>
                </a:xfrm>
                <a:prstGeom prst="rect">
                  <a:avLst/>
                </a:prstGeom>
                <a:noFill/>
                <a:ln w="9525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9234" name="Group 18"/>
              <p:cNvGrpSpPr>
                <a:grpSpLocks/>
              </p:cNvGrpSpPr>
              <p:nvPr/>
            </p:nvGrpSpPr>
            <p:grpSpPr bwMode="auto">
              <a:xfrm>
                <a:off x="99" y="1056"/>
                <a:ext cx="1191" cy="396"/>
                <a:chOff x="99" y="1056"/>
                <a:chExt cx="1191" cy="396"/>
              </a:xfrm>
            </p:grpSpPr>
            <p:sp>
              <p:nvSpPr>
                <p:cNvPr id="9235" name="Rectangle 19"/>
                <p:cNvSpPr>
                  <a:spLocks noChangeArrowheads="1"/>
                </p:cNvSpPr>
                <p:nvPr/>
              </p:nvSpPr>
              <p:spPr bwMode="auto">
                <a:xfrm>
                  <a:off x="124" y="1056"/>
                  <a:ext cx="1141" cy="39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/>
                <a:lstStyle>
                  <a:lvl1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1pPr>
                  <a:lvl2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2pPr>
                  <a:lvl3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3pPr>
                  <a:lvl4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4pPr>
                  <a:lvl5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5pPr>
                  <a:lvl6pPr marL="25146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6pPr>
                  <a:lvl7pPr marL="29718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7pPr>
                  <a:lvl8pPr marL="34290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8pPr>
                  <a:lvl9pPr marL="38862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9pPr>
                </a:lstStyle>
                <a:p>
                  <a:pPr>
                    <a:buClrTx/>
                    <a:buFontTx/>
                    <a:buNone/>
                  </a:pPr>
                  <a:r>
                    <a:rPr lang="ru-RU" altLang="ru-RU" sz="1800">
                      <a:solidFill>
                        <a:srgbClr val="FFFFFF"/>
                      </a:solidFill>
                      <a:cs typeface="Times New Roman" panose="02020603050405020304" pitchFamily="18" charset="0"/>
                    </a:rPr>
                    <a:t>1. </a:t>
                  </a:r>
                  <a:r>
                    <a:rPr lang="ru-RU" altLang="ru-RU" sz="1800" b="1">
                      <a:solidFill>
                        <a:srgbClr val="FFFFFF"/>
                      </a:solidFill>
                      <a:cs typeface="Times New Roman" panose="02020603050405020304" pitchFamily="18" charset="0"/>
                    </a:rPr>
                    <a:t>резервуар</a:t>
                  </a:r>
                </a:p>
                <a:p>
                  <a:pPr>
                    <a:buClrTx/>
                    <a:buFontTx/>
                    <a:buNone/>
                  </a:pPr>
                  <a:r>
                    <a:rPr lang="ru-RU" altLang="ru-RU" sz="1100"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buClrTx/>
                    <a:buFontTx/>
                    <a:buNone/>
                  </a:pPr>
                  <a:endParaRPr lang="ru-RU" altLang="ru-RU" sz="110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236" name="Rectangle 20"/>
                <p:cNvSpPr>
                  <a:spLocks noChangeArrowheads="1"/>
                </p:cNvSpPr>
                <p:nvPr/>
              </p:nvSpPr>
              <p:spPr bwMode="auto">
                <a:xfrm>
                  <a:off x="99" y="1056"/>
                  <a:ext cx="1191" cy="396"/>
                </a:xfrm>
                <a:prstGeom prst="rect">
                  <a:avLst/>
                </a:prstGeom>
                <a:noFill/>
                <a:ln w="9525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9237" name="Group 21"/>
              <p:cNvGrpSpPr>
                <a:grpSpLocks/>
              </p:cNvGrpSpPr>
              <p:nvPr/>
            </p:nvGrpSpPr>
            <p:grpSpPr bwMode="auto">
              <a:xfrm>
                <a:off x="1291" y="1056"/>
                <a:ext cx="1041" cy="396"/>
                <a:chOff x="1291" y="1056"/>
                <a:chExt cx="1041" cy="396"/>
              </a:xfrm>
            </p:grpSpPr>
            <p:sp>
              <p:nvSpPr>
                <p:cNvPr id="9238" name="Rectangle 22"/>
                <p:cNvSpPr>
                  <a:spLocks noChangeArrowheads="1"/>
                </p:cNvSpPr>
                <p:nvPr/>
              </p:nvSpPr>
              <p:spPr bwMode="auto">
                <a:xfrm>
                  <a:off x="1317" y="1056"/>
                  <a:ext cx="990" cy="39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/>
                <a:lstStyle>
                  <a:lvl1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1pPr>
                  <a:lvl2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2pPr>
                  <a:lvl3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3pPr>
                  <a:lvl4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4pPr>
                  <a:lvl5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5pPr>
                  <a:lvl6pPr marL="25146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6pPr>
                  <a:lvl7pPr marL="29718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7pPr>
                  <a:lvl8pPr marL="34290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8pPr>
                  <a:lvl9pPr marL="38862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9pPr>
                </a:lstStyle>
                <a:p>
                  <a:pPr>
                    <a:buClrTx/>
                    <a:buFontTx/>
                    <a:buNone/>
                  </a:pPr>
                  <a:r>
                    <a:rPr lang="ru-RU" altLang="ru-RU" sz="1800">
                      <a:solidFill>
                        <a:srgbClr val="FFFFFF"/>
                      </a:solidFill>
                      <a:cs typeface="Times New Roman" panose="02020603050405020304" pitchFamily="18" charset="0"/>
                    </a:rPr>
                    <a:t>человек</a:t>
                  </a:r>
                </a:p>
                <a:p>
                  <a:pPr>
                    <a:buClrTx/>
                    <a:buFontTx/>
                    <a:buNone/>
                  </a:pPr>
                  <a:r>
                    <a:rPr lang="ru-RU" altLang="ru-RU" sz="1100"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buClrTx/>
                    <a:buFontTx/>
                    <a:buNone/>
                  </a:pPr>
                  <a:endParaRPr lang="ru-RU" altLang="ru-RU" sz="110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239" name="Rectangle 23"/>
                <p:cNvSpPr>
                  <a:spLocks noChangeArrowheads="1"/>
                </p:cNvSpPr>
                <p:nvPr/>
              </p:nvSpPr>
              <p:spPr bwMode="auto">
                <a:xfrm>
                  <a:off x="1291" y="1056"/>
                  <a:ext cx="1041" cy="396"/>
                </a:xfrm>
                <a:prstGeom prst="rect">
                  <a:avLst/>
                </a:prstGeom>
                <a:noFill/>
                <a:ln w="9525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9240" name="Group 24"/>
              <p:cNvGrpSpPr>
                <a:grpSpLocks/>
              </p:cNvGrpSpPr>
              <p:nvPr/>
            </p:nvGrpSpPr>
            <p:grpSpPr bwMode="auto">
              <a:xfrm>
                <a:off x="2333" y="1056"/>
                <a:ext cx="1104" cy="396"/>
                <a:chOff x="2333" y="1056"/>
                <a:chExt cx="1104" cy="396"/>
              </a:xfrm>
            </p:grpSpPr>
            <p:sp>
              <p:nvSpPr>
                <p:cNvPr id="9241" name="Rectangle 25"/>
                <p:cNvSpPr>
                  <a:spLocks noChangeArrowheads="1"/>
                </p:cNvSpPr>
                <p:nvPr/>
              </p:nvSpPr>
              <p:spPr bwMode="auto">
                <a:xfrm>
                  <a:off x="2359" y="1056"/>
                  <a:ext cx="1053" cy="39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/>
                <a:lstStyle>
                  <a:lvl1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1pPr>
                  <a:lvl2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2pPr>
                  <a:lvl3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3pPr>
                  <a:lvl4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4pPr>
                  <a:lvl5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5pPr>
                  <a:lvl6pPr marL="25146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6pPr>
                  <a:lvl7pPr marL="29718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7pPr>
                  <a:lvl8pPr marL="34290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8pPr>
                  <a:lvl9pPr marL="38862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9pPr>
                </a:lstStyle>
                <a:p>
                  <a:pPr>
                    <a:buClrTx/>
                    <a:buFontTx/>
                    <a:buNone/>
                  </a:pPr>
                  <a:r>
                    <a:rPr lang="ru-RU" altLang="ru-RU" sz="1800">
                      <a:solidFill>
                        <a:srgbClr val="FFFFFF"/>
                      </a:solidFill>
                      <a:cs typeface="Times New Roman" panose="02020603050405020304" pitchFamily="18" charset="0"/>
                    </a:rPr>
                    <a:t>животные</a:t>
                  </a:r>
                </a:p>
                <a:p>
                  <a:pPr>
                    <a:buClrTx/>
                    <a:buFontTx/>
                    <a:buNone/>
                  </a:pPr>
                  <a:r>
                    <a:rPr lang="ru-RU" altLang="ru-RU" sz="1100"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buClrTx/>
                    <a:buFontTx/>
                    <a:buNone/>
                  </a:pPr>
                  <a:endParaRPr lang="ru-RU" altLang="ru-RU" sz="110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242" name="Rectangle 26"/>
                <p:cNvSpPr>
                  <a:spLocks noChangeArrowheads="1"/>
                </p:cNvSpPr>
                <p:nvPr/>
              </p:nvSpPr>
              <p:spPr bwMode="auto">
                <a:xfrm>
                  <a:off x="2333" y="1056"/>
                  <a:ext cx="1104" cy="396"/>
                </a:xfrm>
                <a:prstGeom prst="rect">
                  <a:avLst/>
                </a:prstGeom>
                <a:noFill/>
                <a:ln w="9525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9243" name="Group 27"/>
              <p:cNvGrpSpPr>
                <a:grpSpLocks/>
              </p:cNvGrpSpPr>
              <p:nvPr/>
            </p:nvGrpSpPr>
            <p:grpSpPr bwMode="auto">
              <a:xfrm>
                <a:off x="3438" y="1056"/>
                <a:ext cx="1103" cy="396"/>
                <a:chOff x="3438" y="1056"/>
                <a:chExt cx="1103" cy="396"/>
              </a:xfrm>
            </p:grpSpPr>
            <p:sp>
              <p:nvSpPr>
                <p:cNvPr id="9244" name="Rectangle 28"/>
                <p:cNvSpPr>
                  <a:spLocks noChangeArrowheads="1"/>
                </p:cNvSpPr>
                <p:nvPr/>
              </p:nvSpPr>
              <p:spPr bwMode="auto">
                <a:xfrm>
                  <a:off x="3463" y="1056"/>
                  <a:ext cx="1053" cy="39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/>
                <a:lstStyle>
                  <a:lvl1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1pPr>
                  <a:lvl2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2pPr>
                  <a:lvl3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3pPr>
                  <a:lvl4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4pPr>
                  <a:lvl5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5pPr>
                  <a:lvl6pPr marL="25146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6pPr>
                  <a:lvl7pPr marL="29718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7pPr>
                  <a:lvl8pPr marL="34290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8pPr>
                  <a:lvl9pPr marL="38862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9pPr>
                </a:lstStyle>
                <a:p>
                  <a:pPr>
                    <a:buClrTx/>
                    <a:buFontTx/>
                    <a:buNone/>
                  </a:pPr>
                  <a:r>
                    <a:rPr lang="ru-RU" altLang="ru-RU" sz="1800">
                      <a:solidFill>
                        <a:srgbClr val="FFFFFF"/>
                      </a:solidFill>
                      <a:cs typeface="Times New Roman" panose="02020603050405020304" pitchFamily="18" charset="0"/>
                    </a:rPr>
                    <a:t>человек</a:t>
                  </a:r>
                </a:p>
                <a:p>
                  <a:pPr>
                    <a:buClrTx/>
                    <a:buFontTx/>
                    <a:buNone/>
                  </a:pPr>
                  <a:r>
                    <a:rPr lang="ru-RU" altLang="ru-RU" sz="1100"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buClrTx/>
                    <a:buFontTx/>
                    <a:buNone/>
                  </a:pPr>
                  <a:endParaRPr lang="ru-RU" altLang="ru-RU" sz="110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245" name="Rectangle 29"/>
                <p:cNvSpPr>
                  <a:spLocks noChangeArrowheads="1"/>
                </p:cNvSpPr>
                <p:nvPr/>
              </p:nvSpPr>
              <p:spPr bwMode="auto">
                <a:xfrm>
                  <a:off x="3438" y="1056"/>
                  <a:ext cx="1103" cy="396"/>
                </a:xfrm>
                <a:prstGeom prst="rect">
                  <a:avLst/>
                </a:prstGeom>
                <a:noFill/>
                <a:ln w="9525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9246" name="Group 30"/>
              <p:cNvGrpSpPr>
                <a:grpSpLocks/>
              </p:cNvGrpSpPr>
              <p:nvPr/>
            </p:nvGrpSpPr>
            <p:grpSpPr bwMode="auto">
              <a:xfrm>
                <a:off x="4543" y="1056"/>
                <a:ext cx="1116" cy="396"/>
                <a:chOff x="4543" y="1056"/>
                <a:chExt cx="1116" cy="396"/>
              </a:xfrm>
            </p:grpSpPr>
            <p:sp>
              <p:nvSpPr>
                <p:cNvPr id="9247" name="Rectangle 31"/>
                <p:cNvSpPr>
                  <a:spLocks noChangeArrowheads="1"/>
                </p:cNvSpPr>
                <p:nvPr/>
              </p:nvSpPr>
              <p:spPr bwMode="auto">
                <a:xfrm>
                  <a:off x="4568" y="1056"/>
                  <a:ext cx="1066" cy="39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/>
                <a:lstStyle>
                  <a:lvl1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1pPr>
                  <a:lvl2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2pPr>
                  <a:lvl3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3pPr>
                  <a:lvl4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4pPr>
                  <a:lvl5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5pPr>
                  <a:lvl6pPr marL="25146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6pPr>
                  <a:lvl7pPr marL="29718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7pPr>
                  <a:lvl8pPr marL="34290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8pPr>
                  <a:lvl9pPr marL="38862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9pPr>
                </a:lstStyle>
                <a:p>
                  <a:pPr>
                    <a:buClrTx/>
                    <a:buFontTx/>
                    <a:buNone/>
                  </a:pPr>
                  <a:r>
                    <a:rPr lang="ru-RU" altLang="ru-RU" sz="1800">
                      <a:solidFill>
                        <a:srgbClr val="FFFFFF"/>
                      </a:solidFill>
                      <a:cs typeface="Times New Roman" panose="02020603050405020304" pitchFamily="18" charset="0"/>
                    </a:rPr>
                    <a:t>птицы</a:t>
                  </a:r>
                </a:p>
                <a:p>
                  <a:pPr>
                    <a:buClrTx/>
                    <a:buFontTx/>
                    <a:buNone/>
                  </a:pPr>
                  <a:r>
                    <a:rPr lang="ru-RU" altLang="ru-RU" sz="1100"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buClrTx/>
                    <a:buFontTx/>
                    <a:buNone/>
                  </a:pPr>
                  <a:endParaRPr lang="ru-RU" altLang="ru-RU" sz="110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248" name="Rectangle 32"/>
                <p:cNvSpPr>
                  <a:spLocks noChangeArrowheads="1"/>
                </p:cNvSpPr>
                <p:nvPr/>
              </p:nvSpPr>
              <p:spPr bwMode="auto">
                <a:xfrm>
                  <a:off x="4543" y="1056"/>
                  <a:ext cx="1116" cy="396"/>
                </a:xfrm>
                <a:prstGeom prst="rect">
                  <a:avLst/>
                </a:prstGeom>
                <a:noFill/>
                <a:ln w="9525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9249" name="Group 33"/>
              <p:cNvGrpSpPr>
                <a:grpSpLocks/>
              </p:cNvGrpSpPr>
              <p:nvPr/>
            </p:nvGrpSpPr>
            <p:grpSpPr bwMode="auto">
              <a:xfrm>
                <a:off x="99" y="1452"/>
                <a:ext cx="1191" cy="460"/>
                <a:chOff x="99" y="1452"/>
                <a:chExt cx="1191" cy="460"/>
              </a:xfrm>
            </p:grpSpPr>
            <p:sp>
              <p:nvSpPr>
                <p:cNvPr id="9250" name="Rectangle 34"/>
                <p:cNvSpPr>
                  <a:spLocks noChangeArrowheads="1"/>
                </p:cNvSpPr>
                <p:nvPr/>
              </p:nvSpPr>
              <p:spPr bwMode="auto">
                <a:xfrm>
                  <a:off x="124" y="1452"/>
                  <a:ext cx="1141" cy="4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/>
                <a:lstStyle>
                  <a:lvl1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1pPr>
                  <a:lvl2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2pPr>
                  <a:lvl3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3pPr>
                  <a:lvl4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4pPr>
                  <a:lvl5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5pPr>
                  <a:lvl6pPr marL="25146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6pPr>
                  <a:lvl7pPr marL="29718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7pPr>
                  <a:lvl8pPr marL="34290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8pPr>
                  <a:lvl9pPr marL="38862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9pPr>
                </a:lstStyle>
                <a:p>
                  <a:pPr>
                    <a:buClrTx/>
                    <a:buFontTx/>
                    <a:buNone/>
                  </a:pPr>
                  <a:r>
                    <a:rPr lang="ru-RU" altLang="ru-RU" sz="1800" b="1">
                      <a:solidFill>
                        <a:srgbClr val="FFFFFF"/>
                      </a:solidFill>
                      <a:cs typeface="Times New Roman" panose="02020603050405020304" pitchFamily="18" charset="0"/>
                    </a:rPr>
                    <a:t>2.патогенность для человека</a:t>
                  </a:r>
                </a:p>
                <a:p>
                  <a:pPr>
                    <a:buClrTx/>
                    <a:buFontTx/>
                    <a:buNone/>
                  </a:pPr>
                  <a:r>
                    <a:rPr lang="ru-RU" altLang="ru-RU" sz="1100"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buClrTx/>
                    <a:buFontTx/>
                    <a:buNone/>
                  </a:pPr>
                  <a:endParaRPr lang="ru-RU" altLang="ru-RU" sz="110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251" name="Rectangle 35"/>
                <p:cNvSpPr>
                  <a:spLocks noChangeArrowheads="1"/>
                </p:cNvSpPr>
                <p:nvPr/>
              </p:nvSpPr>
              <p:spPr bwMode="auto">
                <a:xfrm>
                  <a:off x="99" y="1452"/>
                  <a:ext cx="1191" cy="460"/>
                </a:xfrm>
                <a:prstGeom prst="rect">
                  <a:avLst/>
                </a:prstGeom>
                <a:noFill/>
                <a:ln w="9525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9252" name="Group 36"/>
              <p:cNvGrpSpPr>
                <a:grpSpLocks/>
              </p:cNvGrpSpPr>
              <p:nvPr/>
            </p:nvGrpSpPr>
            <p:grpSpPr bwMode="auto">
              <a:xfrm>
                <a:off x="1291" y="1452"/>
                <a:ext cx="1041" cy="460"/>
                <a:chOff x="1291" y="1452"/>
                <a:chExt cx="1041" cy="460"/>
              </a:xfrm>
            </p:grpSpPr>
            <p:sp>
              <p:nvSpPr>
                <p:cNvPr id="9253" name="Rectangle 37"/>
                <p:cNvSpPr>
                  <a:spLocks noChangeArrowheads="1"/>
                </p:cNvSpPr>
                <p:nvPr/>
              </p:nvSpPr>
              <p:spPr bwMode="auto">
                <a:xfrm>
                  <a:off x="1317" y="1452"/>
                  <a:ext cx="990" cy="4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/>
                <a:lstStyle>
                  <a:lvl1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1pPr>
                  <a:lvl2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2pPr>
                  <a:lvl3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3pPr>
                  <a:lvl4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4pPr>
                  <a:lvl5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5pPr>
                  <a:lvl6pPr marL="25146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6pPr>
                  <a:lvl7pPr marL="29718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7pPr>
                  <a:lvl8pPr marL="34290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8pPr>
                  <a:lvl9pPr marL="38862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9pPr>
                </a:lstStyle>
                <a:p>
                  <a:pPr>
                    <a:buClrTx/>
                    <a:buFontTx/>
                    <a:buNone/>
                  </a:pPr>
                  <a:r>
                    <a:rPr lang="ru-RU" altLang="ru-RU" sz="1800">
                      <a:solidFill>
                        <a:srgbClr val="FFFFFF"/>
                      </a:solidFill>
                      <a:cs typeface="Times New Roman" panose="02020603050405020304" pitchFamily="18" charset="0"/>
                    </a:rPr>
                    <a:t>+++</a:t>
                  </a:r>
                </a:p>
                <a:p>
                  <a:pPr>
                    <a:buClrTx/>
                    <a:buFontTx/>
                    <a:buNone/>
                  </a:pPr>
                  <a:r>
                    <a:rPr lang="ru-RU" altLang="ru-RU" sz="1100"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buClrTx/>
                    <a:buFontTx/>
                    <a:buNone/>
                  </a:pPr>
                  <a:endParaRPr lang="ru-RU" altLang="ru-RU" sz="110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254" name="Rectangle 38"/>
                <p:cNvSpPr>
                  <a:spLocks noChangeArrowheads="1"/>
                </p:cNvSpPr>
                <p:nvPr/>
              </p:nvSpPr>
              <p:spPr bwMode="auto">
                <a:xfrm>
                  <a:off x="1291" y="1452"/>
                  <a:ext cx="1041" cy="460"/>
                </a:xfrm>
                <a:prstGeom prst="rect">
                  <a:avLst/>
                </a:prstGeom>
                <a:noFill/>
                <a:ln w="9525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9255" name="Group 39"/>
              <p:cNvGrpSpPr>
                <a:grpSpLocks/>
              </p:cNvGrpSpPr>
              <p:nvPr/>
            </p:nvGrpSpPr>
            <p:grpSpPr bwMode="auto">
              <a:xfrm>
                <a:off x="2333" y="1452"/>
                <a:ext cx="1104" cy="460"/>
                <a:chOff x="2333" y="1452"/>
                <a:chExt cx="1104" cy="460"/>
              </a:xfrm>
            </p:grpSpPr>
            <p:sp>
              <p:nvSpPr>
                <p:cNvPr id="9256" name="Rectangle 40"/>
                <p:cNvSpPr>
                  <a:spLocks noChangeArrowheads="1"/>
                </p:cNvSpPr>
                <p:nvPr/>
              </p:nvSpPr>
              <p:spPr bwMode="auto">
                <a:xfrm>
                  <a:off x="2359" y="1452"/>
                  <a:ext cx="1053" cy="4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/>
                <a:lstStyle>
                  <a:lvl1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1pPr>
                  <a:lvl2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2pPr>
                  <a:lvl3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3pPr>
                  <a:lvl4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4pPr>
                  <a:lvl5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5pPr>
                  <a:lvl6pPr marL="25146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6pPr>
                  <a:lvl7pPr marL="29718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7pPr>
                  <a:lvl8pPr marL="34290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8pPr>
                  <a:lvl9pPr marL="38862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9pPr>
                </a:lstStyle>
                <a:p>
                  <a:pPr>
                    <a:buClrTx/>
                    <a:buFontTx/>
                    <a:buNone/>
                  </a:pPr>
                  <a:r>
                    <a:rPr lang="ru-RU" altLang="ru-RU" sz="1800">
                      <a:solidFill>
                        <a:srgbClr val="FFFFFF"/>
                      </a:solidFill>
                      <a:cs typeface="Times New Roman" panose="02020603050405020304" pitchFamily="18" charset="0"/>
                    </a:rPr>
                    <a:t>+++</a:t>
                  </a:r>
                </a:p>
                <a:p>
                  <a:pPr>
                    <a:buClrTx/>
                    <a:buFontTx/>
                    <a:buNone/>
                  </a:pPr>
                  <a:r>
                    <a:rPr lang="ru-RU" altLang="ru-RU" sz="1100"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buClrTx/>
                    <a:buFontTx/>
                    <a:buNone/>
                  </a:pPr>
                  <a:endParaRPr lang="ru-RU" altLang="ru-RU" sz="110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257" name="Rectangle 41"/>
                <p:cNvSpPr>
                  <a:spLocks noChangeArrowheads="1"/>
                </p:cNvSpPr>
                <p:nvPr/>
              </p:nvSpPr>
              <p:spPr bwMode="auto">
                <a:xfrm>
                  <a:off x="2333" y="1452"/>
                  <a:ext cx="1104" cy="460"/>
                </a:xfrm>
                <a:prstGeom prst="rect">
                  <a:avLst/>
                </a:prstGeom>
                <a:noFill/>
                <a:ln w="9525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9258" name="Group 42"/>
              <p:cNvGrpSpPr>
                <a:grpSpLocks/>
              </p:cNvGrpSpPr>
              <p:nvPr/>
            </p:nvGrpSpPr>
            <p:grpSpPr bwMode="auto">
              <a:xfrm>
                <a:off x="3438" y="1452"/>
                <a:ext cx="1103" cy="460"/>
                <a:chOff x="3438" y="1452"/>
                <a:chExt cx="1103" cy="460"/>
              </a:xfrm>
            </p:grpSpPr>
            <p:sp>
              <p:nvSpPr>
                <p:cNvPr id="9259" name="Rectangle 43"/>
                <p:cNvSpPr>
                  <a:spLocks noChangeArrowheads="1"/>
                </p:cNvSpPr>
                <p:nvPr/>
              </p:nvSpPr>
              <p:spPr bwMode="auto">
                <a:xfrm>
                  <a:off x="3463" y="1452"/>
                  <a:ext cx="1053" cy="4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/>
                <a:lstStyle>
                  <a:lvl1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1pPr>
                  <a:lvl2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2pPr>
                  <a:lvl3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3pPr>
                  <a:lvl4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4pPr>
                  <a:lvl5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5pPr>
                  <a:lvl6pPr marL="25146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6pPr>
                  <a:lvl7pPr marL="29718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7pPr>
                  <a:lvl8pPr marL="34290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8pPr>
                  <a:lvl9pPr marL="38862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9pPr>
                </a:lstStyle>
                <a:p>
                  <a:pPr>
                    <a:buClrTx/>
                    <a:buFontTx/>
                    <a:buNone/>
                  </a:pPr>
                  <a:r>
                    <a:rPr lang="ru-RU" altLang="ru-RU" sz="1800">
                      <a:solidFill>
                        <a:srgbClr val="FFFFFF"/>
                      </a:solidFill>
                      <a:cs typeface="Times New Roman" panose="02020603050405020304" pitchFamily="18" charset="0"/>
                    </a:rPr>
                    <a:t>+++</a:t>
                  </a:r>
                </a:p>
                <a:p>
                  <a:pPr>
                    <a:buClrTx/>
                    <a:buFontTx/>
                    <a:buNone/>
                  </a:pPr>
                  <a:r>
                    <a:rPr lang="ru-RU" altLang="ru-RU" sz="1100"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buClrTx/>
                    <a:buFontTx/>
                    <a:buNone/>
                  </a:pPr>
                  <a:endParaRPr lang="ru-RU" altLang="ru-RU" sz="110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260" name="Rectangle 44"/>
                <p:cNvSpPr>
                  <a:spLocks noChangeArrowheads="1"/>
                </p:cNvSpPr>
                <p:nvPr/>
              </p:nvSpPr>
              <p:spPr bwMode="auto">
                <a:xfrm>
                  <a:off x="3438" y="1452"/>
                  <a:ext cx="1103" cy="460"/>
                </a:xfrm>
                <a:prstGeom prst="rect">
                  <a:avLst/>
                </a:prstGeom>
                <a:noFill/>
                <a:ln w="9525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9261" name="Group 45"/>
              <p:cNvGrpSpPr>
                <a:grpSpLocks/>
              </p:cNvGrpSpPr>
              <p:nvPr/>
            </p:nvGrpSpPr>
            <p:grpSpPr bwMode="auto">
              <a:xfrm>
                <a:off x="4543" y="1452"/>
                <a:ext cx="1116" cy="460"/>
                <a:chOff x="4543" y="1452"/>
                <a:chExt cx="1116" cy="460"/>
              </a:xfrm>
            </p:grpSpPr>
            <p:sp>
              <p:nvSpPr>
                <p:cNvPr id="9262" name="Rectangle 46"/>
                <p:cNvSpPr>
                  <a:spLocks noChangeArrowheads="1"/>
                </p:cNvSpPr>
                <p:nvPr/>
              </p:nvSpPr>
              <p:spPr bwMode="auto">
                <a:xfrm>
                  <a:off x="4568" y="1452"/>
                  <a:ext cx="1066" cy="4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/>
                <a:lstStyle>
                  <a:lvl1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1pPr>
                  <a:lvl2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2pPr>
                  <a:lvl3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3pPr>
                  <a:lvl4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4pPr>
                  <a:lvl5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5pPr>
                  <a:lvl6pPr marL="25146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6pPr>
                  <a:lvl7pPr marL="29718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7pPr>
                  <a:lvl8pPr marL="34290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8pPr>
                  <a:lvl9pPr marL="38862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9pPr>
                </a:lstStyle>
                <a:p>
                  <a:pPr>
                    <a:buClrTx/>
                    <a:buFontTx/>
                    <a:buNone/>
                  </a:pPr>
                  <a:r>
                    <a:rPr lang="ru-RU" altLang="ru-RU" sz="1800">
                      <a:solidFill>
                        <a:srgbClr val="FFFFFF"/>
                      </a:solidFill>
                      <a:cs typeface="Times New Roman" panose="02020603050405020304" pitchFamily="18" charset="0"/>
                    </a:rPr>
                    <a:t>+</a:t>
                  </a:r>
                </a:p>
                <a:p>
                  <a:pPr>
                    <a:buClrTx/>
                    <a:buFontTx/>
                    <a:buNone/>
                  </a:pPr>
                  <a:r>
                    <a:rPr lang="ru-RU" altLang="ru-RU" sz="1100"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buClrTx/>
                    <a:buFontTx/>
                    <a:buNone/>
                  </a:pPr>
                  <a:endParaRPr lang="ru-RU" altLang="ru-RU" sz="110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263" name="Rectangle 47"/>
                <p:cNvSpPr>
                  <a:spLocks noChangeArrowheads="1"/>
                </p:cNvSpPr>
                <p:nvPr/>
              </p:nvSpPr>
              <p:spPr bwMode="auto">
                <a:xfrm>
                  <a:off x="4543" y="1452"/>
                  <a:ext cx="1116" cy="460"/>
                </a:xfrm>
                <a:prstGeom prst="rect">
                  <a:avLst/>
                </a:prstGeom>
                <a:noFill/>
                <a:ln w="9525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9264" name="Group 48"/>
              <p:cNvGrpSpPr>
                <a:grpSpLocks/>
              </p:cNvGrpSpPr>
              <p:nvPr/>
            </p:nvGrpSpPr>
            <p:grpSpPr bwMode="auto">
              <a:xfrm>
                <a:off x="99" y="1914"/>
                <a:ext cx="1191" cy="460"/>
                <a:chOff x="99" y="1914"/>
                <a:chExt cx="1191" cy="460"/>
              </a:xfrm>
            </p:grpSpPr>
            <p:sp>
              <p:nvSpPr>
                <p:cNvPr id="9265" name="Rectangle 49"/>
                <p:cNvSpPr>
                  <a:spLocks noChangeArrowheads="1"/>
                </p:cNvSpPr>
                <p:nvPr/>
              </p:nvSpPr>
              <p:spPr bwMode="auto">
                <a:xfrm>
                  <a:off x="124" y="1914"/>
                  <a:ext cx="1141" cy="4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/>
                <a:lstStyle>
                  <a:lvl1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1pPr>
                  <a:lvl2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2pPr>
                  <a:lvl3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3pPr>
                  <a:lvl4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4pPr>
                  <a:lvl5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5pPr>
                  <a:lvl6pPr marL="25146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6pPr>
                  <a:lvl7pPr marL="29718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7pPr>
                  <a:lvl8pPr marL="34290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8pPr>
                  <a:lvl9pPr marL="38862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9pPr>
                </a:lstStyle>
                <a:p>
                  <a:pPr>
                    <a:buClrTx/>
                    <a:buFontTx/>
                    <a:buNone/>
                  </a:pPr>
                  <a:r>
                    <a:rPr lang="ru-RU" altLang="ru-RU" sz="1800">
                      <a:solidFill>
                        <a:srgbClr val="FFFFFF"/>
                      </a:solidFill>
                      <a:cs typeface="Times New Roman" panose="02020603050405020304" pitchFamily="18" charset="0"/>
                    </a:rPr>
                    <a:t>3. </a:t>
                  </a:r>
                  <a:r>
                    <a:rPr lang="ru-RU" altLang="ru-RU" sz="1800" b="1">
                      <a:solidFill>
                        <a:srgbClr val="FFFFFF"/>
                      </a:solidFill>
                      <a:cs typeface="Times New Roman" panose="02020603050405020304" pitchFamily="18" charset="0"/>
                    </a:rPr>
                    <a:t>передача от человека</a:t>
                  </a:r>
                </a:p>
                <a:p>
                  <a:pPr>
                    <a:buClrTx/>
                    <a:buFontTx/>
                    <a:buNone/>
                  </a:pPr>
                  <a:r>
                    <a:rPr lang="ru-RU" altLang="ru-RU" sz="1800"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buClrTx/>
                    <a:buFontTx/>
                    <a:buNone/>
                  </a:pPr>
                  <a:endParaRPr lang="ru-RU" altLang="ru-RU" sz="180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266" name="Rectangle 50"/>
                <p:cNvSpPr>
                  <a:spLocks noChangeArrowheads="1"/>
                </p:cNvSpPr>
                <p:nvPr/>
              </p:nvSpPr>
              <p:spPr bwMode="auto">
                <a:xfrm>
                  <a:off x="99" y="1914"/>
                  <a:ext cx="1191" cy="460"/>
                </a:xfrm>
                <a:prstGeom prst="rect">
                  <a:avLst/>
                </a:prstGeom>
                <a:noFill/>
                <a:ln w="9525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9267" name="Group 51"/>
              <p:cNvGrpSpPr>
                <a:grpSpLocks/>
              </p:cNvGrpSpPr>
              <p:nvPr/>
            </p:nvGrpSpPr>
            <p:grpSpPr bwMode="auto">
              <a:xfrm>
                <a:off x="1291" y="1914"/>
                <a:ext cx="1041" cy="460"/>
                <a:chOff x="1291" y="1914"/>
                <a:chExt cx="1041" cy="460"/>
              </a:xfrm>
            </p:grpSpPr>
            <p:sp>
              <p:nvSpPr>
                <p:cNvPr id="9268" name="Rectangle 52"/>
                <p:cNvSpPr>
                  <a:spLocks noChangeArrowheads="1"/>
                </p:cNvSpPr>
                <p:nvPr/>
              </p:nvSpPr>
              <p:spPr bwMode="auto">
                <a:xfrm>
                  <a:off x="1317" y="1914"/>
                  <a:ext cx="990" cy="4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/>
                <a:lstStyle>
                  <a:lvl1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1pPr>
                  <a:lvl2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2pPr>
                  <a:lvl3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3pPr>
                  <a:lvl4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4pPr>
                  <a:lvl5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5pPr>
                  <a:lvl6pPr marL="25146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6pPr>
                  <a:lvl7pPr marL="29718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7pPr>
                  <a:lvl8pPr marL="34290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8pPr>
                  <a:lvl9pPr marL="38862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9pPr>
                </a:lstStyle>
                <a:p>
                  <a:pPr>
                    <a:buClrTx/>
                    <a:buFontTx/>
                    <a:buNone/>
                  </a:pPr>
                  <a:r>
                    <a:rPr lang="ru-RU" altLang="ru-RU" sz="1800">
                      <a:solidFill>
                        <a:srgbClr val="FFFFFF"/>
                      </a:solidFill>
                      <a:cs typeface="Times New Roman" panose="02020603050405020304" pitchFamily="18" charset="0"/>
                    </a:rPr>
                    <a:t>часто</a:t>
                  </a:r>
                </a:p>
                <a:p>
                  <a:pPr>
                    <a:buClrTx/>
                    <a:buFontTx/>
                    <a:buNone/>
                  </a:pPr>
                  <a:r>
                    <a:rPr lang="ru-RU" altLang="ru-RU" sz="1100"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buClrTx/>
                    <a:buFontTx/>
                    <a:buNone/>
                  </a:pPr>
                  <a:endParaRPr lang="ru-RU" altLang="ru-RU" sz="110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269" name="Rectangle 53"/>
                <p:cNvSpPr>
                  <a:spLocks noChangeArrowheads="1"/>
                </p:cNvSpPr>
                <p:nvPr/>
              </p:nvSpPr>
              <p:spPr bwMode="auto">
                <a:xfrm>
                  <a:off x="1291" y="1914"/>
                  <a:ext cx="1041" cy="460"/>
                </a:xfrm>
                <a:prstGeom prst="rect">
                  <a:avLst/>
                </a:prstGeom>
                <a:noFill/>
                <a:ln w="9525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9270" name="Group 54"/>
              <p:cNvGrpSpPr>
                <a:grpSpLocks/>
              </p:cNvGrpSpPr>
              <p:nvPr/>
            </p:nvGrpSpPr>
            <p:grpSpPr bwMode="auto">
              <a:xfrm>
                <a:off x="2333" y="1914"/>
                <a:ext cx="1104" cy="460"/>
                <a:chOff x="2333" y="1914"/>
                <a:chExt cx="1104" cy="460"/>
              </a:xfrm>
            </p:grpSpPr>
            <p:sp>
              <p:nvSpPr>
                <p:cNvPr id="9271" name="Rectangle 55"/>
                <p:cNvSpPr>
                  <a:spLocks noChangeArrowheads="1"/>
                </p:cNvSpPr>
                <p:nvPr/>
              </p:nvSpPr>
              <p:spPr bwMode="auto">
                <a:xfrm>
                  <a:off x="2359" y="1914"/>
                  <a:ext cx="1053" cy="4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/>
                <a:lstStyle>
                  <a:lvl1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1pPr>
                  <a:lvl2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2pPr>
                  <a:lvl3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3pPr>
                  <a:lvl4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4pPr>
                  <a:lvl5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5pPr>
                  <a:lvl6pPr marL="25146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6pPr>
                  <a:lvl7pPr marL="29718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7pPr>
                  <a:lvl8pPr marL="34290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8pPr>
                  <a:lvl9pPr marL="38862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9pPr>
                </a:lstStyle>
                <a:p>
                  <a:pPr>
                    <a:buClrTx/>
                    <a:buFontTx/>
                    <a:buNone/>
                  </a:pPr>
                  <a:r>
                    <a:rPr lang="ru-RU" altLang="ru-RU" sz="1800">
                      <a:solidFill>
                        <a:srgbClr val="FFFFFF"/>
                      </a:solidFill>
                      <a:cs typeface="Times New Roman" panose="02020603050405020304" pitchFamily="18" charset="0"/>
                    </a:rPr>
                    <a:t>редко</a:t>
                  </a:r>
                </a:p>
                <a:p>
                  <a:pPr>
                    <a:buClrTx/>
                    <a:buFontTx/>
                    <a:buNone/>
                  </a:pPr>
                  <a:r>
                    <a:rPr lang="ru-RU" altLang="ru-RU" sz="1100"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buClrTx/>
                    <a:buFontTx/>
                    <a:buNone/>
                  </a:pPr>
                  <a:endParaRPr lang="ru-RU" altLang="ru-RU" sz="110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272" name="Rectangle 56"/>
                <p:cNvSpPr>
                  <a:spLocks noChangeArrowheads="1"/>
                </p:cNvSpPr>
                <p:nvPr/>
              </p:nvSpPr>
              <p:spPr bwMode="auto">
                <a:xfrm>
                  <a:off x="2333" y="1914"/>
                  <a:ext cx="1104" cy="460"/>
                </a:xfrm>
                <a:prstGeom prst="rect">
                  <a:avLst/>
                </a:prstGeom>
                <a:noFill/>
                <a:ln w="9525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9273" name="Group 57"/>
              <p:cNvGrpSpPr>
                <a:grpSpLocks/>
              </p:cNvGrpSpPr>
              <p:nvPr/>
            </p:nvGrpSpPr>
            <p:grpSpPr bwMode="auto">
              <a:xfrm>
                <a:off x="3438" y="1914"/>
                <a:ext cx="1103" cy="460"/>
                <a:chOff x="3438" y="1914"/>
                <a:chExt cx="1103" cy="460"/>
              </a:xfrm>
            </p:grpSpPr>
            <p:sp>
              <p:nvSpPr>
                <p:cNvPr id="9274" name="Rectangle 58"/>
                <p:cNvSpPr>
                  <a:spLocks noChangeArrowheads="1"/>
                </p:cNvSpPr>
                <p:nvPr/>
              </p:nvSpPr>
              <p:spPr bwMode="auto">
                <a:xfrm>
                  <a:off x="3463" y="1914"/>
                  <a:ext cx="1053" cy="4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/>
                <a:lstStyle>
                  <a:lvl1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1pPr>
                  <a:lvl2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2pPr>
                  <a:lvl3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3pPr>
                  <a:lvl4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4pPr>
                  <a:lvl5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5pPr>
                  <a:lvl6pPr marL="25146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6pPr>
                  <a:lvl7pPr marL="29718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7pPr>
                  <a:lvl8pPr marL="34290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8pPr>
                  <a:lvl9pPr marL="38862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9pPr>
                </a:lstStyle>
                <a:p>
                  <a:pPr>
                    <a:buClrTx/>
                    <a:buFontTx/>
                    <a:buNone/>
                  </a:pPr>
                  <a:r>
                    <a:rPr lang="ru-RU" altLang="ru-RU" sz="1800">
                      <a:solidFill>
                        <a:srgbClr val="FFFFFF"/>
                      </a:solidFill>
                      <a:cs typeface="Times New Roman" panose="02020603050405020304" pitchFamily="18" charset="0"/>
                    </a:rPr>
                    <a:t>часто</a:t>
                  </a:r>
                </a:p>
                <a:p>
                  <a:pPr>
                    <a:buClrTx/>
                    <a:buFontTx/>
                    <a:buNone/>
                  </a:pPr>
                  <a:r>
                    <a:rPr lang="ru-RU" altLang="ru-RU" sz="1100"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buClrTx/>
                    <a:buFontTx/>
                    <a:buNone/>
                  </a:pPr>
                  <a:endParaRPr lang="ru-RU" altLang="ru-RU" sz="110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275" name="Rectangle 59"/>
                <p:cNvSpPr>
                  <a:spLocks noChangeArrowheads="1"/>
                </p:cNvSpPr>
                <p:nvPr/>
              </p:nvSpPr>
              <p:spPr bwMode="auto">
                <a:xfrm>
                  <a:off x="3438" y="1914"/>
                  <a:ext cx="1103" cy="460"/>
                </a:xfrm>
                <a:prstGeom prst="rect">
                  <a:avLst/>
                </a:prstGeom>
                <a:noFill/>
                <a:ln w="9525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9276" name="Group 60"/>
              <p:cNvGrpSpPr>
                <a:grpSpLocks/>
              </p:cNvGrpSpPr>
              <p:nvPr/>
            </p:nvGrpSpPr>
            <p:grpSpPr bwMode="auto">
              <a:xfrm>
                <a:off x="4543" y="1914"/>
                <a:ext cx="1116" cy="460"/>
                <a:chOff x="4543" y="1914"/>
                <a:chExt cx="1116" cy="460"/>
              </a:xfrm>
            </p:grpSpPr>
            <p:sp>
              <p:nvSpPr>
                <p:cNvPr id="9277" name="Rectangle 61"/>
                <p:cNvSpPr>
                  <a:spLocks noChangeArrowheads="1"/>
                </p:cNvSpPr>
                <p:nvPr/>
              </p:nvSpPr>
              <p:spPr bwMode="auto">
                <a:xfrm>
                  <a:off x="4568" y="1914"/>
                  <a:ext cx="1066" cy="4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/>
                <a:lstStyle>
                  <a:lvl1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1pPr>
                  <a:lvl2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2pPr>
                  <a:lvl3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3pPr>
                  <a:lvl4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4pPr>
                  <a:lvl5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5pPr>
                  <a:lvl6pPr marL="25146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6pPr>
                  <a:lvl7pPr marL="29718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7pPr>
                  <a:lvl8pPr marL="34290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8pPr>
                  <a:lvl9pPr marL="38862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9pPr>
                </a:lstStyle>
                <a:p>
                  <a:pPr>
                    <a:buClrTx/>
                    <a:buFontTx/>
                    <a:buNone/>
                  </a:pPr>
                  <a:r>
                    <a:rPr lang="ru-RU" altLang="ru-RU" sz="1800">
                      <a:solidFill>
                        <a:srgbClr val="FFFFFF"/>
                      </a:solidFill>
                      <a:cs typeface="Times New Roman" panose="02020603050405020304" pitchFamily="18" charset="0"/>
                    </a:rPr>
                    <a:t>нет</a:t>
                  </a:r>
                </a:p>
                <a:p>
                  <a:pPr>
                    <a:buClrTx/>
                    <a:buFontTx/>
                    <a:buNone/>
                  </a:pPr>
                  <a:r>
                    <a:rPr lang="ru-RU" altLang="ru-RU" sz="1100"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buClrTx/>
                    <a:buFontTx/>
                    <a:buNone/>
                  </a:pPr>
                  <a:endParaRPr lang="ru-RU" altLang="ru-RU" sz="110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278" name="Rectangle 62"/>
                <p:cNvSpPr>
                  <a:spLocks noChangeArrowheads="1"/>
                </p:cNvSpPr>
                <p:nvPr/>
              </p:nvSpPr>
              <p:spPr bwMode="auto">
                <a:xfrm>
                  <a:off x="4543" y="1914"/>
                  <a:ext cx="1116" cy="460"/>
                </a:xfrm>
                <a:prstGeom prst="rect">
                  <a:avLst/>
                </a:prstGeom>
                <a:noFill/>
                <a:ln w="9525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9279" name="Group 63"/>
              <p:cNvGrpSpPr>
                <a:grpSpLocks/>
              </p:cNvGrpSpPr>
              <p:nvPr/>
            </p:nvGrpSpPr>
            <p:grpSpPr bwMode="auto">
              <a:xfrm>
                <a:off x="99" y="2376"/>
                <a:ext cx="1191" cy="525"/>
                <a:chOff x="99" y="2376"/>
                <a:chExt cx="1191" cy="525"/>
              </a:xfrm>
            </p:grpSpPr>
            <p:sp>
              <p:nvSpPr>
                <p:cNvPr id="9280" name="Rectangle 64"/>
                <p:cNvSpPr>
                  <a:spLocks noChangeArrowheads="1"/>
                </p:cNvSpPr>
                <p:nvPr/>
              </p:nvSpPr>
              <p:spPr bwMode="auto">
                <a:xfrm>
                  <a:off x="124" y="2376"/>
                  <a:ext cx="1141" cy="5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/>
                <a:lstStyle>
                  <a:lvl1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1pPr>
                  <a:lvl2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2pPr>
                  <a:lvl3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3pPr>
                  <a:lvl4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4pPr>
                  <a:lvl5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5pPr>
                  <a:lvl6pPr marL="25146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6pPr>
                  <a:lvl7pPr marL="29718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7pPr>
                  <a:lvl8pPr marL="34290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8pPr>
                  <a:lvl9pPr marL="38862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9pPr>
                </a:lstStyle>
                <a:p>
                  <a:pPr>
                    <a:buClrTx/>
                    <a:buFontTx/>
                    <a:buNone/>
                  </a:pPr>
                  <a:r>
                    <a:rPr lang="ru-RU" altLang="ru-RU" sz="1600" b="1">
                      <a:solidFill>
                        <a:srgbClr val="FFFFFF"/>
                      </a:solidFill>
                      <a:cs typeface="Times New Roman" panose="02020603050405020304" pitchFamily="18" charset="0"/>
                    </a:rPr>
                    <a:t>4.чувствитель</a:t>
                  </a:r>
                  <a:r>
                    <a:rPr lang="ru-RU" altLang="ru-RU" sz="1600" b="1">
                      <a:solidFill>
                        <a:srgbClr val="FFFFFF"/>
                      </a:solidFill>
                    </a:rPr>
                    <a:t>-</a:t>
                  </a:r>
                  <a:r>
                    <a:rPr lang="ru-RU" altLang="ru-RU" sz="1600" b="1">
                      <a:solidFill>
                        <a:srgbClr val="FFFFFF"/>
                      </a:solidFill>
                      <a:cs typeface="Times New Roman" panose="02020603050405020304" pitchFamily="18" charset="0"/>
                    </a:rPr>
                    <a:t>ность лаборатор</a:t>
                  </a:r>
                  <a:r>
                    <a:rPr lang="ru-RU" altLang="ru-RU" sz="1600" b="1">
                      <a:solidFill>
                        <a:srgbClr val="FFFFFF"/>
                      </a:solidFill>
                    </a:rPr>
                    <a:t>-</a:t>
                  </a:r>
                  <a:r>
                    <a:rPr lang="ru-RU" altLang="ru-RU" sz="1600" b="1">
                      <a:solidFill>
                        <a:srgbClr val="FFFFFF"/>
                      </a:solidFill>
                      <a:cs typeface="Times New Roman" panose="02020603050405020304" pitchFamily="18" charset="0"/>
                    </a:rPr>
                    <a:t>ных животных</a:t>
                  </a:r>
                </a:p>
                <a:p>
                  <a:pPr>
                    <a:buClrTx/>
                    <a:buFontTx/>
                    <a:buNone/>
                  </a:pPr>
                  <a:r>
                    <a:rPr lang="ru-RU" altLang="ru-RU" sz="1100" b="1"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buClrTx/>
                    <a:buFontTx/>
                    <a:buNone/>
                  </a:pPr>
                  <a:endParaRPr lang="ru-RU" altLang="ru-RU" sz="1100" b="1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281" name="Rectangle 65"/>
                <p:cNvSpPr>
                  <a:spLocks noChangeArrowheads="1"/>
                </p:cNvSpPr>
                <p:nvPr/>
              </p:nvSpPr>
              <p:spPr bwMode="auto">
                <a:xfrm>
                  <a:off x="99" y="2376"/>
                  <a:ext cx="1191" cy="525"/>
                </a:xfrm>
                <a:prstGeom prst="rect">
                  <a:avLst/>
                </a:prstGeom>
                <a:noFill/>
                <a:ln w="9525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9282" name="Group 66"/>
              <p:cNvGrpSpPr>
                <a:grpSpLocks/>
              </p:cNvGrpSpPr>
              <p:nvPr/>
            </p:nvGrpSpPr>
            <p:grpSpPr bwMode="auto">
              <a:xfrm>
                <a:off x="1291" y="2376"/>
                <a:ext cx="1041" cy="525"/>
                <a:chOff x="1291" y="2376"/>
                <a:chExt cx="1041" cy="525"/>
              </a:xfrm>
            </p:grpSpPr>
            <p:sp>
              <p:nvSpPr>
                <p:cNvPr id="9283" name="Rectangle 67"/>
                <p:cNvSpPr>
                  <a:spLocks noChangeArrowheads="1"/>
                </p:cNvSpPr>
                <p:nvPr/>
              </p:nvSpPr>
              <p:spPr bwMode="auto">
                <a:xfrm>
                  <a:off x="1317" y="2376"/>
                  <a:ext cx="990" cy="5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/>
                <a:lstStyle>
                  <a:lvl1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1pPr>
                  <a:lvl2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2pPr>
                  <a:lvl3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3pPr>
                  <a:lvl4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4pPr>
                  <a:lvl5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5pPr>
                  <a:lvl6pPr marL="25146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6pPr>
                  <a:lvl7pPr marL="29718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7pPr>
                  <a:lvl8pPr marL="34290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8pPr>
                  <a:lvl9pPr marL="38862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9pPr>
                </a:lstStyle>
                <a:p>
                  <a:pPr>
                    <a:buClrTx/>
                    <a:buFontTx/>
                    <a:buNone/>
                  </a:pPr>
                  <a:r>
                    <a:rPr lang="ru-RU" altLang="ru-RU" sz="1800">
                      <a:solidFill>
                        <a:srgbClr val="FFFFFF"/>
                      </a:solidFill>
                      <a:cs typeface="Times New Roman" panose="02020603050405020304" pitchFamily="18" charset="0"/>
                    </a:rPr>
                    <a:t>Морская свинка</a:t>
                  </a:r>
                </a:p>
                <a:p>
                  <a:pPr>
                    <a:buClrTx/>
                    <a:buFontTx/>
                    <a:buNone/>
                  </a:pPr>
                  <a:r>
                    <a:rPr lang="ru-RU" altLang="ru-RU" sz="1100"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buClrTx/>
                    <a:buFontTx/>
                    <a:buNone/>
                  </a:pPr>
                  <a:endParaRPr lang="ru-RU" altLang="ru-RU" sz="110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284" name="Rectangle 68"/>
                <p:cNvSpPr>
                  <a:spLocks noChangeArrowheads="1"/>
                </p:cNvSpPr>
                <p:nvPr/>
              </p:nvSpPr>
              <p:spPr bwMode="auto">
                <a:xfrm>
                  <a:off x="1291" y="2376"/>
                  <a:ext cx="1041" cy="525"/>
                </a:xfrm>
                <a:prstGeom prst="rect">
                  <a:avLst/>
                </a:prstGeom>
                <a:noFill/>
                <a:ln w="9525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9285" name="Group 69"/>
              <p:cNvGrpSpPr>
                <a:grpSpLocks/>
              </p:cNvGrpSpPr>
              <p:nvPr/>
            </p:nvGrpSpPr>
            <p:grpSpPr bwMode="auto">
              <a:xfrm>
                <a:off x="2333" y="2376"/>
                <a:ext cx="1104" cy="525"/>
                <a:chOff x="2333" y="2376"/>
                <a:chExt cx="1104" cy="525"/>
              </a:xfrm>
            </p:grpSpPr>
            <p:sp>
              <p:nvSpPr>
                <p:cNvPr id="9286" name="Rectangle 70"/>
                <p:cNvSpPr>
                  <a:spLocks noChangeArrowheads="1"/>
                </p:cNvSpPr>
                <p:nvPr/>
              </p:nvSpPr>
              <p:spPr bwMode="auto">
                <a:xfrm>
                  <a:off x="2359" y="2376"/>
                  <a:ext cx="1053" cy="5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/>
                <a:lstStyle>
                  <a:lvl1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1pPr>
                  <a:lvl2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2pPr>
                  <a:lvl3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3pPr>
                  <a:lvl4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4pPr>
                  <a:lvl5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5pPr>
                  <a:lvl6pPr marL="25146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6pPr>
                  <a:lvl7pPr marL="29718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7pPr>
                  <a:lvl8pPr marL="34290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8pPr>
                  <a:lvl9pPr marL="38862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9pPr>
                </a:lstStyle>
                <a:p>
                  <a:pPr>
                    <a:buClrTx/>
                    <a:buFontTx/>
                    <a:buNone/>
                  </a:pPr>
                  <a:r>
                    <a:rPr lang="ru-RU" altLang="ru-RU" sz="1800">
                      <a:solidFill>
                        <a:srgbClr val="FFFFFF"/>
                      </a:solidFill>
                      <a:cs typeface="Times New Roman" panose="02020603050405020304" pitchFamily="18" charset="0"/>
                    </a:rPr>
                    <a:t>кролик,</a:t>
                  </a:r>
                  <a:r>
                    <a:rPr lang="en-US" altLang="ru-RU" sz="1800">
                      <a:solidFill>
                        <a:srgbClr val="FFFFFF"/>
                      </a:solidFill>
                      <a:cs typeface="Times New Roman" panose="02020603050405020304" pitchFamily="18" charset="0"/>
                    </a:rPr>
                    <a:t> </a:t>
                  </a:r>
                  <a:r>
                    <a:rPr lang="ru-RU" altLang="ru-RU" sz="1800">
                      <a:solidFill>
                        <a:srgbClr val="FFFFFF"/>
                      </a:solidFill>
                      <a:cs typeface="Times New Roman" panose="02020603050405020304" pitchFamily="18" charset="0"/>
                    </a:rPr>
                    <a:t>мор-ская свинка,</a:t>
                  </a:r>
                </a:p>
                <a:p>
                  <a:pPr>
                    <a:buClrTx/>
                    <a:buFontTx/>
                    <a:buNone/>
                  </a:pPr>
                  <a:r>
                    <a:rPr lang="ru-RU" altLang="ru-RU" sz="1100"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buClrTx/>
                    <a:buFontTx/>
                    <a:buNone/>
                  </a:pPr>
                  <a:endParaRPr lang="ru-RU" altLang="ru-RU" sz="110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287" name="Rectangle 71"/>
                <p:cNvSpPr>
                  <a:spLocks noChangeArrowheads="1"/>
                </p:cNvSpPr>
                <p:nvPr/>
              </p:nvSpPr>
              <p:spPr bwMode="auto">
                <a:xfrm>
                  <a:off x="2333" y="2376"/>
                  <a:ext cx="1104" cy="525"/>
                </a:xfrm>
                <a:prstGeom prst="rect">
                  <a:avLst/>
                </a:prstGeom>
                <a:noFill/>
                <a:ln w="9525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9288" name="Group 72"/>
              <p:cNvGrpSpPr>
                <a:grpSpLocks/>
              </p:cNvGrpSpPr>
              <p:nvPr/>
            </p:nvGrpSpPr>
            <p:grpSpPr bwMode="auto">
              <a:xfrm>
                <a:off x="3438" y="2376"/>
                <a:ext cx="1103" cy="525"/>
                <a:chOff x="3438" y="2376"/>
                <a:chExt cx="1103" cy="525"/>
              </a:xfrm>
            </p:grpSpPr>
            <p:sp>
              <p:nvSpPr>
                <p:cNvPr id="9289" name="Rectangle 73"/>
                <p:cNvSpPr>
                  <a:spLocks noChangeArrowheads="1"/>
                </p:cNvSpPr>
                <p:nvPr/>
              </p:nvSpPr>
              <p:spPr bwMode="auto">
                <a:xfrm>
                  <a:off x="3463" y="2376"/>
                  <a:ext cx="1053" cy="5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/>
                <a:lstStyle>
                  <a:lvl1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1pPr>
                  <a:lvl2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2pPr>
                  <a:lvl3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3pPr>
                  <a:lvl4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4pPr>
                  <a:lvl5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5pPr>
                  <a:lvl6pPr marL="25146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6pPr>
                  <a:lvl7pPr marL="29718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7pPr>
                  <a:lvl8pPr marL="34290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8pPr>
                  <a:lvl9pPr marL="38862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9pPr>
                </a:lstStyle>
                <a:p>
                  <a:pPr>
                    <a:buClrTx/>
                    <a:buFontTx/>
                    <a:buNone/>
                  </a:pPr>
                  <a:r>
                    <a:rPr lang="ru-RU" altLang="ru-RU" sz="1800">
                      <a:solidFill>
                        <a:srgbClr val="FFFFFF"/>
                      </a:solidFill>
                      <a:cs typeface="Times New Roman" panose="02020603050405020304" pitchFamily="18" charset="0"/>
                    </a:rPr>
                    <a:t>Морская свинка, кролик</a:t>
                  </a:r>
                </a:p>
                <a:p>
                  <a:pPr>
                    <a:buClrTx/>
                    <a:buFontTx/>
                    <a:buNone/>
                  </a:pPr>
                  <a:r>
                    <a:rPr lang="ru-RU" altLang="ru-RU" sz="1100"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buClrTx/>
                    <a:buFontTx/>
                    <a:buNone/>
                  </a:pPr>
                  <a:endParaRPr lang="ru-RU" altLang="ru-RU" sz="110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290" name="Rectangle 74"/>
                <p:cNvSpPr>
                  <a:spLocks noChangeArrowheads="1"/>
                </p:cNvSpPr>
                <p:nvPr/>
              </p:nvSpPr>
              <p:spPr bwMode="auto">
                <a:xfrm>
                  <a:off x="3438" y="2376"/>
                  <a:ext cx="1103" cy="525"/>
                </a:xfrm>
                <a:prstGeom prst="rect">
                  <a:avLst/>
                </a:prstGeom>
                <a:noFill/>
                <a:ln w="9525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9291" name="Group 75"/>
              <p:cNvGrpSpPr>
                <a:grpSpLocks/>
              </p:cNvGrpSpPr>
              <p:nvPr/>
            </p:nvGrpSpPr>
            <p:grpSpPr bwMode="auto">
              <a:xfrm>
                <a:off x="4543" y="2376"/>
                <a:ext cx="1116" cy="525"/>
                <a:chOff x="4543" y="2376"/>
                <a:chExt cx="1116" cy="525"/>
              </a:xfrm>
            </p:grpSpPr>
            <p:sp>
              <p:nvSpPr>
                <p:cNvPr id="9292" name="Rectangle 76"/>
                <p:cNvSpPr>
                  <a:spLocks noChangeArrowheads="1"/>
                </p:cNvSpPr>
                <p:nvPr/>
              </p:nvSpPr>
              <p:spPr bwMode="auto">
                <a:xfrm>
                  <a:off x="4568" y="2376"/>
                  <a:ext cx="1066" cy="5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/>
                <a:lstStyle>
                  <a:lvl1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1pPr>
                  <a:lvl2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2pPr>
                  <a:lvl3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3pPr>
                  <a:lvl4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4pPr>
                  <a:lvl5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5pPr>
                  <a:lvl6pPr marL="25146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6pPr>
                  <a:lvl7pPr marL="29718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7pPr>
                  <a:lvl8pPr marL="34290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8pPr>
                  <a:lvl9pPr marL="38862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9pPr>
                </a:lstStyle>
                <a:p>
                  <a:pPr>
                    <a:buClrTx/>
                    <a:buFontTx/>
                    <a:buNone/>
                  </a:pPr>
                  <a:r>
                    <a:rPr lang="ru-RU" altLang="ru-RU" sz="1800">
                      <a:solidFill>
                        <a:srgbClr val="FFFFFF"/>
                      </a:solidFill>
                      <a:cs typeface="Times New Roman" panose="02020603050405020304" pitchFamily="18" charset="0"/>
                    </a:rPr>
                    <a:t>кролик</a:t>
                  </a:r>
                </a:p>
                <a:p>
                  <a:pPr>
                    <a:buClrTx/>
                    <a:buFontTx/>
                    <a:buNone/>
                  </a:pPr>
                  <a:r>
                    <a:rPr lang="ru-RU" altLang="ru-RU" sz="1100"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buClrTx/>
                    <a:buFontTx/>
                    <a:buNone/>
                  </a:pPr>
                  <a:endParaRPr lang="ru-RU" altLang="ru-RU" sz="110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293" name="Rectangle 77"/>
                <p:cNvSpPr>
                  <a:spLocks noChangeArrowheads="1"/>
                </p:cNvSpPr>
                <p:nvPr/>
              </p:nvSpPr>
              <p:spPr bwMode="auto">
                <a:xfrm>
                  <a:off x="4543" y="2376"/>
                  <a:ext cx="1116" cy="525"/>
                </a:xfrm>
                <a:prstGeom prst="rect">
                  <a:avLst/>
                </a:prstGeom>
                <a:noFill/>
                <a:ln w="9525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9294" name="Group 78"/>
              <p:cNvGrpSpPr>
                <a:grpSpLocks/>
              </p:cNvGrpSpPr>
              <p:nvPr/>
            </p:nvGrpSpPr>
            <p:grpSpPr bwMode="auto">
              <a:xfrm>
                <a:off x="99" y="2902"/>
                <a:ext cx="1191" cy="460"/>
                <a:chOff x="99" y="2902"/>
                <a:chExt cx="1191" cy="460"/>
              </a:xfrm>
            </p:grpSpPr>
            <p:sp>
              <p:nvSpPr>
                <p:cNvPr id="9295" name="Rectangle 79"/>
                <p:cNvSpPr>
                  <a:spLocks noChangeArrowheads="1"/>
                </p:cNvSpPr>
                <p:nvPr/>
              </p:nvSpPr>
              <p:spPr bwMode="auto">
                <a:xfrm>
                  <a:off x="124" y="2902"/>
                  <a:ext cx="1141" cy="4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/>
                <a:lstStyle>
                  <a:lvl1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1pPr>
                  <a:lvl2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2pPr>
                  <a:lvl3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3pPr>
                  <a:lvl4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4pPr>
                  <a:lvl5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5pPr>
                  <a:lvl6pPr marL="25146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6pPr>
                  <a:lvl7pPr marL="29718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7pPr>
                  <a:lvl8pPr marL="34290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8pPr>
                  <a:lvl9pPr marL="38862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9pPr>
                </a:lstStyle>
                <a:p>
                  <a:pPr>
                    <a:buClrTx/>
                    <a:buFontTx/>
                    <a:buNone/>
                  </a:pPr>
                  <a:r>
                    <a:rPr lang="ru-RU" altLang="ru-RU" sz="1800">
                      <a:solidFill>
                        <a:srgbClr val="FFFFFF"/>
                      </a:solidFill>
                      <a:cs typeface="Times New Roman" panose="02020603050405020304" pitchFamily="18" charset="0"/>
                    </a:rPr>
                    <a:t>5. </a:t>
                  </a:r>
                  <a:r>
                    <a:rPr lang="ru-RU" altLang="ru-RU" sz="1800" b="1">
                      <a:solidFill>
                        <a:srgbClr val="FFFFFF"/>
                      </a:solidFill>
                      <a:cs typeface="Times New Roman" panose="02020603050405020304" pitchFamily="18" charset="0"/>
                    </a:rPr>
                    <a:t>уреазная активность</a:t>
                  </a:r>
                </a:p>
                <a:p>
                  <a:pPr>
                    <a:buClrTx/>
                    <a:buFontTx/>
                    <a:buNone/>
                  </a:pPr>
                  <a:r>
                    <a:rPr lang="ru-RU" altLang="ru-RU" sz="1100"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buClrTx/>
                    <a:buFontTx/>
                    <a:buNone/>
                  </a:pPr>
                  <a:endParaRPr lang="ru-RU" altLang="ru-RU" sz="110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296" name="Rectangle 80"/>
                <p:cNvSpPr>
                  <a:spLocks noChangeArrowheads="1"/>
                </p:cNvSpPr>
                <p:nvPr/>
              </p:nvSpPr>
              <p:spPr bwMode="auto">
                <a:xfrm>
                  <a:off x="99" y="2902"/>
                  <a:ext cx="1191" cy="460"/>
                </a:xfrm>
                <a:prstGeom prst="rect">
                  <a:avLst/>
                </a:prstGeom>
                <a:noFill/>
                <a:ln w="9525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9297" name="Group 81"/>
              <p:cNvGrpSpPr>
                <a:grpSpLocks/>
              </p:cNvGrpSpPr>
              <p:nvPr/>
            </p:nvGrpSpPr>
            <p:grpSpPr bwMode="auto">
              <a:xfrm>
                <a:off x="1291" y="2902"/>
                <a:ext cx="1041" cy="460"/>
                <a:chOff x="1291" y="2902"/>
                <a:chExt cx="1041" cy="460"/>
              </a:xfrm>
            </p:grpSpPr>
            <p:sp>
              <p:nvSpPr>
                <p:cNvPr id="9298" name="Rectangle 82"/>
                <p:cNvSpPr>
                  <a:spLocks noChangeArrowheads="1"/>
                </p:cNvSpPr>
                <p:nvPr/>
              </p:nvSpPr>
              <p:spPr bwMode="auto">
                <a:xfrm>
                  <a:off x="1317" y="2902"/>
                  <a:ext cx="990" cy="4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/>
                <a:lstStyle>
                  <a:lvl1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1pPr>
                  <a:lvl2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2pPr>
                  <a:lvl3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3pPr>
                  <a:lvl4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4pPr>
                  <a:lvl5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5pPr>
                  <a:lvl6pPr marL="25146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6pPr>
                  <a:lvl7pPr marL="29718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7pPr>
                  <a:lvl8pPr marL="34290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8pPr>
                  <a:lvl9pPr marL="38862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9pPr>
                </a:lstStyle>
                <a:p>
                  <a:pPr>
                    <a:buClrTx/>
                    <a:buFontTx/>
                    <a:buNone/>
                  </a:pPr>
                  <a:r>
                    <a:rPr lang="ru-RU" altLang="ru-RU" sz="1800">
                      <a:solidFill>
                        <a:srgbClr val="FFFFFF"/>
                      </a:solidFill>
                      <a:cs typeface="Times New Roman" panose="02020603050405020304" pitchFamily="18" charset="0"/>
                    </a:rPr>
                    <a:t>+</a:t>
                  </a:r>
                </a:p>
                <a:p>
                  <a:pPr>
                    <a:buClrTx/>
                    <a:buFontTx/>
                    <a:buNone/>
                  </a:pPr>
                  <a:r>
                    <a:rPr lang="ru-RU" altLang="ru-RU" sz="1100"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buClrTx/>
                    <a:buFontTx/>
                    <a:buNone/>
                  </a:pPr>
                  <a:endParaRPr lang="ru-RU" altLang="ru-RU" sz="110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299" name="Rectangle 83"/>
                <p:cNvSpPr>
                  <a:spLocks noChangeArrowheads="1"/>
                </p:cNvSpPr>
                <p:nvPr/>
              </p:nvSpPr>
              <p:spPr bwMode="auto">
                <a:xfrm>
                  <a:off x="1291" y="2902"/>
                  <a:ext cx="1041" cy="460"/>
                </a:xfrm>
                <a:prstGeom prst="rect">
                  <a:avLst/>
                </a:prstGeom>
                <a:noFill/>
                <a:ln w="9525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9300" name="Group 84"/>
              <p:cNvGrpSpPr>
                <a:grpSpLocks/>
              </p:cNvGrpSpPr>
              <p:nvPr/>
            </p:nvGrpSpPr>
            <p:grpSpPr bwMode="auto">
              <a:xfrm>
                <a:off x="2333" y="2902"/>
                <a:ext cx="1104" cy="460"/>
                <a:chOff x="2333" y="2902"/>
                <a:chExt cx="1104" cy="460"/>
              </a:xfrm>
            </p:grpSpPr>
            <p:sp>
              <p:nvSpPr>
                <p:cNvPr id="9301" name="Rectangle 85"/>
                <p:cNvSpPr>
                  <a:spLocks noChangeArrowheads="1"/>
                </p:cNvSpPr>
                <p:nvPr/>
              </p:nvSpPr>
              <p:spPr bwMode="auto">
                <a:xfrm>
                  <a:off x="2359" y="2902"/>
                  <a:ext cx="1053" cy="4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/>
                <a:lstStyle>
                  <a:lvl1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1pPr>
                  <a:lvl2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2pPr>
                  <a:lvl3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3pPr>
                  <a:lvl4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4pPr>
                  <a:lvl5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5pPr>
                  <a:lvl6pPr marL="25146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6pPr>
                  <a:lvl7pPr marL="29718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7pPr>
                  <a:lvl8pPr marL="34290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8pPr>
                  <a:lvl9pPr marL="38862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9pPr>
                </a:lstStyle>
                <a:p>
                  <a:pPr>
                    <a:buClrTx/>
                    <a:buFontTx/>
                    <a:buNone/>
                  </a:pPr>
                  <a:r>
                    <a:rPr lang="ru-RU" altLang="ru-RU" sz="1800">
                      <a:solidFill>
                        <a:srgbClr val="FFFFFF"/>
                      </a:solidFill>
                      <a:cs typeface="Times New Roman" panose="02020603050405020304" pitchFamily="18" charset="0"/>
                    </a:rPr>
                    <a:t>+</a:t>
                  </a:r>
                </a:p>
                <a:p>
                  <a:pPr>
                    <a:buClrTx/>
                    <a:buFontTx/>
                    <a:buNone/>
                  </a:pPr>
                  <a:r>
                    <a:rPr lang="ru-RU" altLang="ru-RU" sz="1100"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buClrTx/>
                    <a:buFontTx/>
                    <a:buNone/>
                  </a:pPr>
                  <a:endParaRPr lang="ru-RU" altLang="ru-RU" sz="110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302" name="Rectangle 86"/>
                <p:cNvSpPr>
                  <a:spLocks noChangeArrowheads="1"/>
                </p:cNvSpPr>
                <p:nvPr/>
              </p:nvSpPr>
              <p:spPr bwMode="auto">
                <a:xfrm>
                  <a:off x="2333" y="2902"/>
                  <a:ext cx="1104" cy="460"/>
                </a:xfrm>
                <a:prstGeom prst="rect">
                  <a:avLst/>
                </a:prstGeom>
                <a:noFill/>
                <a:ln w="9525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9303" name="Group 87"/>
              <p:cNvGrpSpPr>
                <a:grpSpLocks/>
              </p:cNvGrpSpPr>
              <p:nvPr/>
            </p:nvGrpSpPr>
            <p:grpSpPr bwMode="auto">
              <a:xfrm>
                <a:off x="3438" y="2902"/>
                <a:ext cx="1103" cy="460"/>
                <a:chOff x="3438" y="2902"/>
                <a:chExt cx="1103" cy="460"/>
              </a:xfrm>
            </p:grpSpPr>
            <p:sp>
              <p:nvSpPr>
                <p:cNvPr id="9304" name="Rectangle 88"/>
                <p:cNvSpPr>
                  <a:spLocks noChangeArrowheads="1"/>
                </p:cNvSpPr>
                <p:nvPr/>
              </p:nvSpPr>
              <p:spPr bwMode="auto">
                <a:xfrm>
                  <a:off x="3463" y="2902"/>
                  <a:ext cx="1053" cy="4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/>
                <a:lstStyle>
                  <a:lvl1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1pPr>
                  <a:lvl2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2pPr>
                  <a:lvl3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3pPr>
                  <a:lvl4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4pPr>
                  <a:lvl5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5pPr>
                  <a:lvl6pPr marL="25146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6pPr>
                  <a:lvl7pPr marL="29718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7pPr>
                  <a:lvl8pPr marL="34290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8pPr>
                  <a:lvl9pPr marL="38862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9pPr>
                </a:lstStyle>
                <a:p>
                  <a:pPr>
                    <a:buClrTx/>
                    <a:buFontTx/>
                    <a:buNone/>
                  </a:pPr>
                  <a:r>
                    <a:rPr lang="ru-RU" altLang="ru-RU" sz="1800">
                      <a:solidFill>
                        <a:srgbClr val="FFFFFF"/>
                      </a:solidFill>
                      <a:cs typeface="Times New Roman" panose="02020603050405020304" pitchFamily="18" charset="0"/>
                    </a:rPr>
                    <a:t>+</a:t>
                  </a:r>
                </a:p>
                <a:p>
                  <a:pPr>
                    <a:buClrTx/>
                    <a:buFontTx/>
                    <a:buNone/>
                  </a:pPr>
                  <a:r>
                    <a:rPr lang="ru-RU" altLang="ru-RU" sz="1800"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buClrTx/>
                    <a:buFontTx/>
                    <a:buNone/>
                  </a:pPr>
                  <a:endParaRPr lang="ru-RU" altLang="ru-RU" sz="180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305" name="Rectangle 89"/>
                <p:cNvSpPr>
                  <a:spLocks noChangeArrowheads="1"/>
                </p:cNvSpPr>
                <p:nvPr/>
              </p:nvSpPr>
              <p:spPr bwMode="auto">
                <a:xfrm>
                  <a:off x="3438" y="2902"/>
                  <a:ext cx="1103" cy="460"/>
                </a:xfrm>
                <a:prstGeom prst="rect">
                  <a:avLst/>
                </a:prstGeom>
                <a:noFill/>
                <a:ln w="9525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9306" name="Group 90"/>
              <p:cNvGrpSpPr>
                <a:grpSpLocks/>
              </p:cNvGrpSpPr>
              <p:nvPr/>
            </p:nvGrpSpPr>
            <p:grpSpPr bwMode="auto">
              <a:xfrm>
                <a:off x="4543" y="2902"/>
                <a:ext cx="1116" cy="460"/>
                <a:chOff x="4543" y="2902"/>
                <a:chExt cx="1116" cy="460"/>
              </a:xfrm>
            </p:grpSpPr>
            <p:sp>
              <p:nvSpPr>
                <p:cNvPr id="9307" name="Rectangle 91"/>
                <p:cNvSpPr>
                  <a:spLocks noChangeArrowheads="1"/>
                </p:cNvSpPr>
                <p:nvPr/>
              </p:nvSpPr>
              <p:spPr bwMode="auto">
                <a:xfrm>
                  <a:off x="4568" y="2902"/>
                  <a:ext cx="1066" cy="4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/>
                <a:lstStyle>
                  <a:lvl1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1pPr>
                  <a:lvl2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2pPr>
                  <a:lvl3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3pPr>
                  <a:lvl4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4pPr>
                  <a:lvl5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5pPr>
                  <a:lvl6pPr marL="25146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6pPr>
                  <a:lvl7pPr marL="29718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7pPr>
                  <a:lvl8pPr marL="34290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8pPr>
                  <a:lvl9pPr marL="38862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9pPr>
                </a:lstStyle>
                <a:p>
                  <a:pPr>
                    <a:buClrTx/>
                    <a:buFontTx/>
                    <a:buNone/>
                  </a:pPr>
                  <a:r>
                    <a:rPr lang="ru-RU" altLang="ru-RU" sz="1800">
                      <a:solidFill>
                        <a:srgbClr val="FFFFFF"/>
                      </a:solidFill>
                      <a:cs typeface="Times New Roman" panose="02020603050405020304" pitchFamily="18" charset="0"/>
                    </a:rPr>
                    <a:t>-</a:t>
                  </a:r>
                </a:p>
                <a:p>
                  <a:pPr>
                    <a:buClrTx/>
                    <a:buFontTx/>
                    <a:buNone/>
                  </a:pPr>
                  <a:r>
                    <a:rPr lang="ru-RU" altLang="ru-RU" sz="1800"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buClrTx/>
                    <a:buFontTx/>
                    <a:buNone/>
                  </a:pPr>
                  <a:endParaRPr lang="ru-RU" altLang="ru-RU" sz="180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308" name="Rectangle 92"/>
                <p:cNvSpPr>
                  <a:spLocks noChangeArrowheads="1"/>
                </p:cNvSpPr>
                <p:nvPr/>
              </p:nvSpPr>
              <p:spPr bwMode="auto">
                <a:xfrm>
                  <a:off x="4543" y="2902"/>
                  <a:ext cx="1116" cy="460"/>
                </a:xfrm>
                <a:prstGeom prst="rect">
                  <a:avLst/>
                </a:prstGeom>
                <a:noFill/>
                <a:ln w="9525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9309" name="Group 93"/>
              <p:cNvGrpSpPr>
                <a:grpSpLocks/>
              </p:cNvGrpSpPr>
              <p:nvPr/>
            </p:nvGrpSpPr>
            <p:grpSpPr bwMode="auto">
              <a:xfrm>
                <a:off x="99" y="3364"/>
                <a:ext cx="1191" cy="460"/>
                <a:chOff x="99" y="3364"/>
                <a:chExt cx="1191" cy="460"/>
              </a:xfrm>
            </p:grpSpPr>
            <p:sp>
              <p:nvSpPr>
                <p:cNvPr id="9310" name="Rectangle 94"/>
                <p:cNvSpPr>
                  <a:spLocks noChangeArrowheads="1"/>
                </p:cNvSpPr>
                <p:nvPr/>
              </p:nvSpPr>
              <p:spPr bwMode="auto">
                <a:xfrm>
                  <a:off x="124" y="3364"/>
                  <a:ext cx="1141" cy="4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/>
                <a:lstStyle>
                  <a:lvl1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1pPr>
                  <a:lvl2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2pPr>
                  <a:lvl3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3pPr>
                  <a:lvl4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4pPr>
                  <a:lvl5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5pPr>
                  <a:lvl6pPr marL="25146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6pPr>
                  <a:lvl7pPr marL="29718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7pPr>
                  <a:lvl8pPr marL="34290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8pPr>
                  <a:lvl9pPr marL="38862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9pPr>
                </a:lstStyle>
                <a:p>
                  <a:pPr>
                    <a:buClrTx/>
                    <a:buFontTx/>
                    <a:buNone/>
                  </a:pPr>
                  <a:r>
                    <a:rPr lang="ru-RU" altLang="ru-RU" sz="1800" b="1">
                      <a:solidFill>
                        <a:srgbClr val="FFFFFF"/>
                      </a:solidFill>
                    </a:rPr>
                    <a:t>6</a:t>
                  </a:r>
                  <a:r>
                    <a:rPr lang="ru-RU" altLang="ru-RU" sz="1800" b="1">
                      <a:solidFill>
                        <a:srgbClr val="FFFFFF"/>
                      </a:solidFill>
                      <a:cs typeface="Times New Roman" panose="02020603050405020304" pitchFamily="18" charset="0"/>
                    </a:rPr>
                    <a:t>.восстановле-  ние нитратов</a:t>
                  </a:r>
                </a:p>
                <a:p>
                  <a:pPr>
                    <a:buClrTx/>
                    <a:buFontTx/>
                    <a:buNone/>
                  </a:pPr>
                  <a:r>
                    <a:rPr lang="ru-RU" altLang="ru-RU" sz="1100"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buClrTx/>
                    <a:buFontTx/>
                    <a:buNone/>
                  </a:pPr>
                  <a:endParaRPr lang="ru-RU" altLang="ru-RU" sz="110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311" name="Rectangle 95"/>
                <p:cNvSpPr>
                  <a:spLocks noChangeArrowheads="1"/>
                </p:cNvSpPr>
                <p:nvPr/>
              </p:nvSpPr>
              <p:spPr bwMode="auto">
                <a:xfrm>
                  <a:off x="99" y="3364"/>
                  <a:ext cx="1191" cy="460"/>
                </a:xfrm>
                <a:prstGeom prst="rect">
                  <a:avLst/>
                </a:prstGeom>
                <a:noFill/>
                <a:ln w="9525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9312" name="Group 96"/>
              <p:cNvGrpSpPr>
                <a:grpSpLocks/>
              </p:cNvGrpSpPr>
              <p:nvPr/>
            </p:nvGrpSpPr>
            <p:grpSpPr bwMode="auto">
              <a:xfrm>
                <a:off x="1291" y="3364"/>
                <a:ext cx="1041" cy="460"/>
                <a:chOff x="1291" y="3364"/>
                <a:chExt cx="1041" cy="460"/>
              </a:xfrm>
            </p:grpSpPr>
            <p:sp>
              <p:nvSpPr>
                <p:cNvPr id="9313" name="Rectangle 97"/>
                <p:cNvSpPr>
                  <a:spLocks noChangeArrowheads="1"/>
                </p:cNvSpPr>
                <p:nvPr/>
              </p:nvSpPr>
              <p:spPr bwMode="auto">
                <a:xfrm>
                  <a:off x="1317" y="3364"/>
                  <a:ext cx="990" cy="4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/>
                <a:lstStyle>
                  <a:lvl1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1pPr>
                  <a:lvl2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2pPr>
                  <a:lvl3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3pPr>
                  <a:lvl4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4pPr>
                  <a:lvl5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5pPr>
                  <a:lvl6pPr marL="25146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6pPr>
                  <a:lvl7pPr marL="29718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7pPr>
                  <a:lvl8pPr marL="34290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8pPr>
                  <a:lvl9pPr marL="38862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9pPr>
                </a:lstStyle>
                <a:p>
                  <a:pPr>
                    <a:buClrTx/>
                    <a:buFontTx/>
                    <a:buNone/>
                  </a:pPr>
                  <a:r>
                    <a:rPr lang="ru-RU" altLang="ru-RU" sz="1800">
                      <a:solidFill>
                        <a:srgbClr val="FFFFFF"/>
                      </a:solidFill>
                      <a:cs typeface="Times New Roman" panose="02020603050405020304" pitchFamily="18" charset="0"/>
                    </a:rPr>
                    <a:t>+</a:t>
                  </a:r>
                </a:p>
                <a:p>
                  <a:pPr>
                    <a:buClrTx/>
                    <a:buFontTx/>
                    <a:buNone/>
                  </a:pPr>
                  <a:r>
                    <a:rPr lang="ru-RU" altLang="ru-RU" sz="1100"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buClrTx/>
                    <a:buFontTx/>
                    <a:buNone/>
                  </a:pPr>
                  <a:endParaRPr lang="ru-RU" altLang="ru-RU" sz="110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314" name="Rectangle 98"/>
                <p:cNvSpPr>
                  <a:spLocks noChangeArrowheads="1"/>
                </p:cNvSpPr>
                <p:nvPr/>
              </p:nvSpPr>
              <p:spPr bwMode="auto">
                <a:xfrm>
                  <a:off x="1291" y="3364"/>
                  <a:ext cx="1041" cy="460"/>
                </a:xfrm>
                <a:prstGeom prst="rect">
                  <a:avLst/>
                </a:prstGeom>
                <a:noFill/>
                <a:ln w="9525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9315" name="Group 99"/>
              <p:cNvGrpSpPr>
                <a:grpSpLocks/>
              </p:cNvGrpSpPr>
              <p:nvPr/>
            </p:nvGrpSpPr>
            <p:grpSpPr bwMode="auto">
              <a:xfrm>
                <a:off x="2333" y="3364"/>
                <a:ext cx="1104" cy="460"/>
                <a:chOff x="2333" y="3364"/>
                <a:chExt cx="1104" cy="460"/>
              </a:xfrm>
            </p:grpSpPr>
            <p:sp>
              <p:nvSpPr>
                <p:cNvPr id="9316" name="Rectangle 100"/>
                <p:cNvSpPr>
                  <a:spLocks noChangeArrowheads="1"/>
                </p:cNvSpPr>
                <p:nvPr/>
              </p:nvSpPr>
              <p:spPr bwMode="auto">
                <a:xfrm>
                  <a:off x="2359" y="3364"/>
                  <a:ext cx="1053" cy="4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/>
                <a:lstStyle>
                  <a:lvl1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1pPr>
                  <a:lvl2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2pPr>
                  <a:lvl3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3pPr>
                  <a:lvl4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4pPr>
                  <a:lvl5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5pPr>
                  <a:lvl6pPr marL="25146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6pPr>
                  <a:lvl7pPr marL="29718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7pPr>
                  <a:lvl8pPr marL="34290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8pPr>
                  <a:lvl9pPr marL="38862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9pPr>
                </a:lstStyle>
                <a:p>
                  <a:pPr>
                    <a:buClrTx/>
                    <a:buFontTx/>
                    <a:buNone/>
                  </a:pPr>
                  <a:r>
                    <a:rPr lang="ru-RU" altLang="ru-RU" sz="1800">
                      <a:solidFill>
                        <a:srgbClr val="FFFFFF"/>
                      </a:solidFill>
                      <a:cs typeface="Times New Roman" panose="02020603050405020304" pitchFamily="18" charset="0"/>
                    </a:rPr>
                    <a:t>-</a:t>
                  </a:r>
                </a:p>
                <a:p>
                  <a:pPr>
                    <a:buClrTx/>
                    <a:buFontTx/>
                    <a:buNone/>
                  </a:pPr>
                  <a:r>
                    <a:rPr lang="ru-RU" altLang="ru-RU" sz="1100"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buClrTx/>
                    <a:buFontTx/>
                    <a:buNone/>
                  </a:pPr>
                  <a:endParaRPr lang="ru-RU" altLang="ru-RU" sz="110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317" name="Rectangle 101"/>
                <p:cNvSpPr>
                  <a:spLocks noChangeArrowheads="1"/>
                </p:cNvSpPr>
                <p:nvPr/>
              </p:nvSpPr>
              <p:spPr bwMode="auto">
                <a:xfrm>
                  <a:off x="2333" y="3364"/>
                  <a:ext cx="1104" cy="460"/>
                </a:xfrm>
                <a:prstGeom prst="rect">
                  <a:avLst/>
                </a:prstGeom>
                <a:noFill/>
                <a:ln w="9525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9318" name="Group 102"/>
              <p:cNvGrpSpPr>
                <a:grpSpLocks/>
              </p:cNvGrpSpPr>
              <p:nvPr/>
            </p:nvGrpSpPr>
            <p:grpSpPr bwMode="auto">
              <a:xfrm>
                <a:off x="3438" y="3364"/>
                <a:ext cx="1103" cy="460"/>
                <a:chOff x="3438" y="3364"/>
                <a:chExt cx="1103" cy="460"/>
              </a:xfrm>
            </p:grpSpPr>
            <p:sp>
              <p:nvSpPr>
                <p:cNvPr id="9319" name="Rectangle 103"/>
                <p:cNvSpPr>
                  <a:spLocks noChangeArrowheads="1"/>
                </p:cNvSpPr>
                <p:nvPr/>
              </p:nvSpPr>
              <p:spPr bwMode="auto">
                <a:xfrm>
                  <a:off x="3463" y="3364"/>
                  <a:ext cx="1053" cy="4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/>
                <a:lstStyle>
                  <a:lvl1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1pPr>
                  <a:lvl2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2pPr>
                  <a:lvl3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3pPr>
                  <a:lvl4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4pPr>
                  <a:lvl5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5pPr>
                  <a:lvl6pPr marL="25146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6pPr>
                  <a:lvl7pPr marL="29718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7pPr>
                  <a:lvl8pPr marL="34290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8pPr>
                  <a:lvl9pPr marL="38862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9pPr>
                </a:lstStyle>
                <a:p>
                  <a:pPr>
                    <a:buClrTx/>
                    <a:buFontTx/>
                    <a:buNone/>
                  </a:pPr>
                  <a:r>
                    <a:rPr lang="ru-RU" altLang="ru-RU" sz="1800">
                      <a:solidFill>
                        <a:srgbClr val="FFFFFF"/>
                      </a:solidFill>
                      <a:cs typeface="Times New Roman" panose="02020603050405020304" pitchFamily="18" charset="0"/>
                    </a:rPr>
                    <a:t>-</a:t>
                  </a:r>
                </a:p>
                <a:p>
                  <a:pPr>
                    <a:buClrTx/>
                    <a:buFontTx/>
                    <a:buNone/>
                  </a:pPr>
                  <a:r>
                    <a:rPr lang="ru-RU" altLang="ru-RU" sz="1100"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buClrTx/>
                    <a:buFontTx/>
                    <a:buNone/>
                  </a:pPr>
                  <a:endParaRPr lang="ru-RU" altLang="ru-RU" sz="110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320" name="Rectangle 104"/>
                <p:cNvSpPr>
                  <a:spLocks noChangeArrowheads="1"/>
                </p:cNvSpPr>
                <p:nvPr/>
              </p:nvSpPr>
              <p:spPr bwMode="auto">
                <a:xfrm>
                  <a:off x="3438" y="3364"/>
                  <a:ext cx="1103" cy="460"/>
                </a:xfrm>
                <a:prstGeom prst="rect">
                  <a:avLst/>
                </a:prstGeom>
                <a:noFill/>
                <a:ln w="9525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9321" name="Group 105"/>
              <p:cNvGrpSpPr>
                <a:grpSpLocks/>
              </p:cNvGrpSpPr>
              <p:nvPr/>
            </p:nvGrpSpPr>
            <p:grpSpPr bwMode="auto">
              <a:xfrm>
                <a:off x="4543" y="3364"/>
                <a:ext cx="1116" cy="460"/>
                <a:chOff x="4543" y="3364"/>
                <a:chExt cx="1116" cy="460"/>
              </a:xfrm>
            </p:grpSpPr>
            <p:sp>
              <p:nvSpPr>
                <p:cNvPr id="9322" name="Rectangle 106"/>
                <p:cNvSpPr>
                  <a:spLocks noChangeArrowheads="1"/>
                </p:cNvSpPr>
                <p:nvPr/>
              </p:nvSpPr>
              <p:spPr bwMode="auto">
                <a:xfrm>
                  <a:off x="4568" y="3364"/>
                  <a:ext cx="1066" cy="4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/>
                <a:lstStyle>
                  <a:lvl1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1pPr>
                  <a:lvl2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2pPr>
                  <a:lvl3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3pPr>
                  <a:lvl4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4pPr>
                  <a:lvl5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5pPr>
                  <a:lvl6pPr marL="25146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6pPr>
                  <a:lvl7pPr marL="29718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7pPr>
                  <a:lvl8pPr marL="34290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8pPr>
                  <a:lvl9pPr marL="38862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9pPr>
                </a:lstStyle>
                <a:p>
                  <a:pPr>
                    <a:buClrTx/>
                    <a:buFontTx/>
                    <a:buNone/>
                  </a:pPr>
                  <a:r>
                    <a:rPr lang="ru-RU" altLang="ru-RU" sz="1800">
                      <a:solidFill>
                        <a:srgbClr val="FFFFFF"/>
                      </a:solidFill>
                      <a:cs typeface="Times New Roman" panose="02020603050405020304" pitchFamily="18" charset="0"/>
                    </a:rPr>
                    <a:t>-</a:t>
                  </a:r>
                </a:p>
                <a:p>
                  <a:pPr>
                    <a:buClrTx/>
                    <a:buFontTx/>
                    <a:buNone/>
                  </a:pPr>
                  <a:r>
                    <a:rPr lang="ru-RU" altLang="ru-RU" sz="1100"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buClrTx/>
                    <a:buFontTx/>
                    <a:buNone/>
                  </a:pPr>
                  <a:endParaRPr lang="ru-RU" altLang="ru-RU" sz="110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323" name="Rectangle 107"/>
                <p:cNvSpPr>
                  <a:spLocks noChangeArrowheads="1"/>
                </p:cNvSpPr>
                <p:nvPr/>
              </p:nvSpPr>
              <p:spPr bwMode="auto">
                <a:xfrm>
                  <a:off x="4543" y="3364"/>
                  <a:ext cx="1116" cy="460"/>
                </a:xfrm>
                <a:prstGeom prst="rect">
                  <a:avLst/>
                </a:prstGeom>
                <a:noFill/>
                <a:ln w="9525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9324" name="Group 108"/>
              <p:cNvGrpSpPr>
                <a:grpSpLocks/>
              </p:cNvGrpSpPr>
              <p:nvPr/>
            </p:nvGrpSpPr>
            <p:grpSpPr bwMode="auto">
              <a:xfrm>
                <a:off x="99" y="3825"/>
                <a:ext cx="1191" cy="396"/>
                <a:chOff x="99" y="3825"/>
                <a:chExt cx="1191" cy="396"/>
              </a:xfrm>
            </p:grpSpPr>
            <p:sp>
              <p:nvSpPr>
                <p:cNvPr id="9325" name="Rectangle 109"/>
                <p:cNvSpPr>
                  <a:spLocks noChangeArrowheads="1"/>
                </p:cNvSpPr>
                <p:nvPr/>
              </p:nvSpPr>
              <p:spPr bwMode="auto">
                <a:xfrm>
                  <a:off x="124" y="3825"/>
                  <a:ext cx="1141" cy="39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/>
                <a:lstStyle>
                  <a:lvl1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1pPr>
                  <a:lvl2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2pPr>
                  <a:lvl3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3pPr>
                  <a:lvl4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4pPr>
                  <a:lvl5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5pPr>
                  <a:lvl6pPr marL="25146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6pPr>
                  <a:lvl7pPr marL="29718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7pPr>
                  <a:lvl8pPr marL="34290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8pPr>
                  <a:lvl9pPr marL="38862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9pPr>
                </a:lstStyle>
                <a:p>
                  <a:pPr>
                    <a:buClrTx/>
                    <a:buFontTx/>
                    <a:buNone/>
                  </a:pPr>
                  <a:r>
                    <a:rPr lang="ru-RU" altLang="ru-RU" sz="1800" b="1">
                      <a:solidFill>
                        <a:srgbClr val="FFFFFF"/>
                      </a:solidFill>
                      <a:cs typeface="Times New Roman" panose="02020603050405020304" pitchFamily="18" charset="0"/>
                    </a:rPr>
                    <a:t>7.ниациновая проба</a:t>
                  </a:r>
                </a:p>
                <a:p>
                  <a:pPr>
                    <a:buClrTx/>
                    <a:buFontTx/>
                    <a:buNone/>
                  </a:pPr>
                  <a:r>
                    <a:rPr lang="ru-RU" altLang="ru-RU" sz="1100"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buClrTx/>
                    <a:buFontTx/>
                    <a:buNone/>
                  </a:pPr>
                  <a:endParaRPr lang="ru-RU" altLang="ru-RU" sz="110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326" name="Rectangle 110"/>
                <p:cNvSpPr>
                  <a:spLocks noChangeArrowheads="1"/>
                </p:cNvSpPr>
                <p:nvPr/>
              </p:nvSpPr>
              <p:spPr bwMode="auto">
                <a:xfrm>
                  <a:off x="99" y="3825"/>
                  <a:ext cx="1191" cy="396"/>
                </a:xfrm>
                <a:prstGeom prst="rect">
                  <a:avLst/>
                </a:prstGeom>
                <a:noFill/>
                <a:ln w="9525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9327" name="Group 111"/>
              <p:cNvGrpSpPr>
                <a:grpSpLocks/>
              </p:cNvGrpSpPr>
              <p:nvPr/>
            </p:nvGrpSpPr>
            <p:grpSpPr bwMode="auto">
              <a:xfrm>
                <a:off x="1291" y="3825"/>
                <a:ext cx="1041" cy="396"/>
                <a:chOff x="1291" y="3825"/>
                <a:chExt cx="1041" cy="396"/>
              </a:xfrm>
            </p:grpSpPr>
            <p:sp>
              <p:nvSpPr>
                <p:cNvPr id="9328" name="Rectangle 112"/>
                <p:cNvSpPr>
                  <a:spLocks noChangeArrowheads="1"/>
                </p:cNvSpPr>
                <p:nvPr/>
              </p:nvSpPr>
              <p:spPr bwMode="auto">
                <a:xfrm>
                  <a:off x="1317" y="3825"/>
                  <a:ext cx="990" cy="39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/>
                <a:lstStyle>
                  <a:lvl1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1pPr>
                  <a:lvl2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2pPr>
                  <a:lvl3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3pPr>
                  <a:lvl4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4pPr>
                  <a:lvl5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5pPr>
                  <a:lvl6pPr marL="25146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6pPr>
                  <a:lvl7pPr marL="29718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7pPr>
                  <a:lvl8pPr marL="34290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8pPr>
                  <a:lvl9pPr marL="38862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9pPr>
                </a:lstStyle>
                <a:p>
                  <a:pPr>
                    <a:buClrTx/>
                    <a:buFontTx/>
                    <a:buNone/>
                  </a:pPr>
                  <a:r>
                    <a:rPr lang="ru-RU" altLang="ru-RU" sz="1800">
                      <a:solidFill>
                        <a:srgbClr val="FFFFFF"/>
                      </a:solidFill>
                      <a:cs typeface="Times New Roman" panose="02020603050405020304" pitchFamily="18" charset="0"/>
                    </a:rPr>
                    <a:t>+</a:t>
                  </a:r>
                </a:p>
                <a:p>
                  <a:pPr>
                    <a:buClrTx/>
                    <a:buFontTx/>
                    <a:buNone/>
                  </a:pPr>
                  <a:r>
                    <a:rPr lang="ru-RU" altLang="ru-RU" sz="1100"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buClrTx/>
                    <a:buFontTx/>
                    <a:buNone/>
                  </a:pPr>
                  <a:endParaRPr lang="ru-RU" altLang="ru-RU" sz="110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329" name="Rectangle 113"/>
                <p:cNvSpPr>
                  <a:spLocks noChangeArrowheads="1"/>
                </p:cNvSpPr>
                <p:nvPr/>
              </p:nvSpPr>
              <p:spPr bwMode="auto">
                <a:xfrm>
                  <a:off x="1291" y="3825"/>
                  <a:ext cx="1041" cy="396"/>
                </a:xfrm>
                <a:prstGeom prst="rect">
                  <a:avLst/>
                </a:prstGeom>
                <a:noFill/>
                <a:ln w="9525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9330" name="Group 114"/>
              <p:cNvGrpSpPr>
                <a:grpSpLocks/>
              </p:cNvGrpSpPr>
              <p:nvPr/>
            </p:nvGrpSpPr>
            <p:grpSpPr bwMode="auto">
              <a:xfrm>
                <a:off x="2333" y="3825"/>
                <a:ext cx="1104" cy="396"/>
                <a:chOff x="2333" y="3825"/>
                <a:chExt cx="1104" cy="396"/>
              </a:xfrm>
            </p:grpSpPr>
            <p:sp>
              <p:nvSpPr>
                <p:cNvPr id="9331" name="Rectangle 115"/>
                <p:cNvSpPr>
                  <a:spLocks noChangeArrowheads="1"/>
                </p:cNvSpPr>
                <p:nvPr/>
              </p:nvSpPr>
              <p:spPr bwMode="auto">
                <a:xfrm>
                  <a:off x="2359" y="3825"/>
                  <a:ext cx="1053" cy="39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/>
                <a:lstStyle>
                  <a:lvl1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1pPr>
                  <a:lvl2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2pPr>
                  <a:lvl3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3pPr>
                  <a:lvl4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4pPr>
                  <a:lvl5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5pPr>
                  <a:lvl6pPr marL="25146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6pPr>
                  <a:lvl7pPr marL="29718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7pPr>
                  <a:lvl8pPr marL="34290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8pPr>
                  <a:lvl9pPr marL="38862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9pPr>
                </a:lstStyle>
                <a:p>
                  <a:pPr>
                    <a:buClrTx/>
                    <a:buFontTx/>
                    <a:buNone/>
                  </a:pPr>
                  <a:r>
                    <a:rPr lang="ru-RU" altLang="ru-RU" sz="1800">
                      <a:solidFill>
                        <a:srgbClr val="FFFFFF"/>
                      </a:solidFill>
                      <a:cs typeface="Times New Roman" panose="02020603050405020304" pitchFamily="18" charset="0"/>
                    </a:rPr>
                    <a:t>-</a:t>
                  </a:r>
                </a:p>
                <a:p>
                  <a:pPr>
                    <a:buClrTx/>
                    <a:buFontTx/>
                    <a:buNone/>
                  </a:pPr>
                  <a:r>
                    <a:rPr lang="ru-RU" altLang="ru-RU" sz="1100"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buClrTx/>
                    <a:buFontTx/>
                    <a:buNone/>
                  </a:pPr>
                  <a:endParaRPr lang="ru-RU" altLang="ru-RU" sz="110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332" name="Rectangle 116"/>
                <p:cNvSpPr>
                  <a:spLocks noChangeArrowheads="1"/>
                </p:cNvSpPr>
                <p:nvPr/>
              </p:nvSpPr>
              <p:spPr bwMode="auto">
                <a:xfrm>
                  <a:off x="2333" y="3825"/>
                  <a:ext cx="1104" cy="396"/>
                </a:xfrm>
                <a:prstGeom prst="rect">
                  <a:avLst/>
                </a:prstGeom>
                <a:noFill/>
                <a:ln w="9525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9333" name="Group 117"/>
              <p:cNvGrpSpPr>
                <a:grpSpLocks/>
              </p:cNvGrpSpPr>
              <p:nvPr/>
            </p:nvGrpSpPr>
            <p:grpSpPr bwMode="auto">
              <a:xfrm>
                <a:off x="3438" y="3825"/>
                <a:ext cx="1103" cy="396"/>
                <a:chOff x="3438" y="3825"/>
                <a:chExt cx="1103" cy="396"/>
              </a:xfrm>
            </p:grpSpPr>
            <p:sp>
              <p:nvSpPr>
                <p:cNvPr id="9334" name="Rectangle 118"/>
                <p:cNvSpPr>
                  <a:spLocks noChangeArrowheads="1"/>
                </p:cNvSpPr>
                <p:nvPr/>
              </p:nvSpPr>
              <p:spPr bwMode="auto">
                <a:xfrm>
                  <a:off x="3463" y="3825"/>
                  <a:ext cx="1053" cy="39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/>
                <a:lstStyle>
                  <a:lvl1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1pPr>
                  <a:lvl2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2pPr>
                  <a:lvl3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3pPr>
                  <a:lvl4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4pPr>
                  <a:lvl5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5pPr>
                  <a:lvl6pPr marL="25146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6pPr>
                  <a:lvl7pPr marL="29718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7pPr>
                  <a:lvl8pPr marL="34290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8pPr>
                  <a:lvl9pPr marL="38862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9pPr>
                </a:lstStyle>
                <a:p>
                  <a:pPr>
                    <a:buClrTx/>
                    <a:buFontTx/>
                    <a:buNone/>
                  </a:pPr>
                  <a:r>
                    <a:rPr lang="ru-RU" altLang="ru-RU" sz="1800">
                      <a:solidFill>
                        <a:srgbClr val="FFFFFF"/>
                      </a:solidFill>
                      <a:cs typeface="Times New Roman" panose="02020603050405020304" pitchFamily="18" charset="0"/>
                    </a:rPr>
                    <a:t>-</a:t>
                  </a:r>
                </a:p>
                <a:p>
                  <a:pPr>
                    <a:buClrTx/>
                    <a:buFontTx/>
                    <a:buNone/>
                  </a:pPr>
                  <a:r>
                    <a:rPr lang="ru-RU" altLang="ru-RU" sz="1100"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buClrTx/>
                    <a:buFontTx/>
                    <a:buNone/>
                  </a:pPr>
                  <a:endParaRPr lang="ru-RU" altLang="ru-RU" sz="110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335" name="Rectangle 119"/>
                <p:cNvSpPr>
                  <a:spLocks noChangeArrowheads="1"/>
                </p:cNvSpPr>
                <p:nvPr/>
              </p:nvSpPr>
              <p:spPr bwMode="auto">
                <a:xfrm>
                  <a:off x="3438" y="3825"/>
                  <a:ext cx="1103" cy="396"/>
                </a:xfrm>
                <a:prstGeom prst="rect">
                  <a:avLst/>
                </a:prstGeom>
                <a:noFill/>
                <a:ln w="9525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9336" name="Group 120"/>
              <p:cNvGrpSpPr>
                <a:grpSpLocks/>
              </p:cNvGrpSpPr>
              <p:nvPr/>
            </p:nvGrpSpPr>
            <p:grpSpPr bwMode="auto">
              <a:xfrm>
                <a:off x="4543" y="3825"/>
                <a:ext cx="1116" cy="396"/>
                <a:chOff x="4543" y="3825"/>
                <a:chExt cx="1116" cy="396"/>
              </a:xfrm>
            </p:grpSpPr>
            <p:sp>
              <p:nvSpPr>
                <p:cNvPr id="9337" name="Rectangle 121"/>
                <p:cNvSpPr>
                  <a:spLocks noChangeArrowheads="1"/>
                </p:cNvSpPr>
                <p:nvPr/>
              </p:nvSpPr>
              <p:spPr bwMode="auto">
                <a:xfrm>
                  <a:off x="4568" y="3825"/>
                  <a:ext cx="1066" cy="39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/>
                <a:lstStyle>
                  <a:lvl1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1pPr>
                  <a:lvl2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2pPr>
                  <a:lvl3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3pPr>
                  <a:lvl4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4pPr>
                  <a:lvl5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5pPr>
                  <a:lvl6pPr marL="25146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6pPr>
                  <a:lvl7pPr marL="29718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7pPr>
                  <a:lvl8pPr marL="34290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8pPr>
                  <a:lvl9pPr marL="38862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defRPr>
                  </a:lvl9pPr>
                </a:lstStyle>
                <a:p>
                  <a:pPr>
                    <a:buClrTx/>
                    <a:buFontTx/>
                    <a:buNone/>
                  </a:pPr>
                  <a:r>
                    <a:rPr lang="ru-RU" altLang="ru-RU" sz="1800">
                      <a:solidFill>
                        <a:srgbClr val="FFFFFF"/>
                      </a:solidFill>
                      <a:cs typeface="Times New Roman" panose="02020603050405020304" pitchFamily="18" charset="0"/>
                    </a:rPr>
                    <a:t>-</a:t>
                  </a:r>
                </a:p>
                <a:p>
                  <a:pPr>
                    <a:buClrTx/>
                    <a:buFontTx/>
                    <a:buNone/>
                  </a:pPr>
                  <a:r>
                    <a:rPr lang="ru-RU" altLang="ru-RU" sz="1800"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buClrTx/>
                    <a:buFontTx/>
                    <a:buNone/>
                  </a:pPr>
                  <a:endParaRPr lang="ru-RU" altLang="ru-RU" sz="180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338" name="Rectangle 122"/>
                <p:cNvSpPr>
                  <a:spLocks noChangeArrowheads="1"/>
                </p:cNvSpPr>
                <p:nvPr/>
              </p:nvSpPr>
              <p:spPr bwMode="auto">
                <a:xfrm>
                  <a:off x="4543" y="3825"/>
                  <a:ext cx="1116" cy="396"/>
                </a:xfrm>
                <a:prstGeom prst="rect">
                  <a:avLst/>
                </a:prstGeom>
                <a:noFill/>
                <a:ln w="9525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9339" name="Rectangle 123"/>
            <p:cNvSpPr>
              <a:spLocks noChangeArrowheads="1"/>
            </p:cNvSpPr>
            <p:nvPr/>
          </p:nvSpPr>
          <p:spPr bwMode="auto">
            <a:xfrm>
              <a:off x="96" y="528"/>
              <a:ext cx="5567" cy="3695"/>
            </a:xfrm>
            <a:prstGeom prst="rect">
              <a:avLst/>
            </a:prstGeom>
            <a:noFill/>
            <a:ln w="6480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9340" name="Rectangle 124"/>
          <p:cNvSpPr>
            <a:spLocks noChangeArrowheads="1"/>
          </p:cNvSpPr>
          <p:nvPr/>
        </p:nvSpPr>
        <p:spPr bwMode="auto">
          <a:xfrm>
            <a:off x="1524000" y="152400"/>
            <a:ext cx="9144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u="sng">
                <a:solidFill>
                  <a:srgbClr val="FFFF00"/>
                </a:solidFill>
                <a:cs typeface="Times New Roman" panose="02020603050405020304" pitchFamily="18" charset="0"/>
              </a:rPr>
              <a:t>Основные характеристики микобактерий</a:t>
            </a:r>
          </a:p>
          <a:p>
            <a:pPr>
              <a:buClrTx/>
              <a:buFontTx/>
              <a:buNone/>
            </a:pPr>
            <a:endParaRPr lang="ru-RU" altLang="ru-RU" u="sng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034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568036" y="147638"/>
            <a:ext cx="11097491" cy="1143000"/>
          </a:xfrm>
        </p:spPr>
        <p:txBody>
          <a:bodyPr/>
          <a:lstStyle/>
          <a:p>
            <a:pPr algn="ctr"/>
            <a:r>
              <a:rPr lang="ru-RU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МИКОБАКТЕРИАЛЬНЫХ ИНФЕКЦИЙ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568036" y="892319"/>
            <a:ext cx="8220075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CC0000"/>
              </a:buClr>
              <a:buSzPct val="120000"/>
              <a:buFont typeface="Wingdings" panose="05000000000000000000" pitchFamily="2" charset="2"/>
              <a:buChar char="Ø"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Способность возбудителя к внутриклеточному существованию (персистенции) и размножению</a:t>
            </a:r>
          </a:p>
          <a:p>
            <a:pPr eaLnBrk="1" hangingPunct="1">
              <a:spcBef>
                <a:spcPct val="50000"/>
              </a:spcBef>
              <a:buClr>
                <a:srgbClr val="CC0000"/>
              </a:buClr>
              <a:buSzPct val="120000"/>
              <a:buFont typeface="Wingdings" panose="05000000000000000000" pitchFamily="2" charset="2"/>
              <a:buChar char="Ø"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Превращение предназначенных для выполнения защитных функций фагоцитов в «фармакологические убежища» для микобактерий</a:t>
            </a:r>
          </a:p>
          <a:p>
            <a:pPr eaLnBrk="1" hangingPunct="1">
              <a:spcBef>
                <a:spcPct val="50000"/>
              </a:spcBef>
              <a:buClr>
                <a:srgbClr val="CC0000"/>
              </a:buClr>
              <a:buSzPct val="120000"/>
              <a:buFont typeface="Wingdings" panose="05000000000000000000" pitchFamily="2" charset="2"/>
              <a:buChar char="Ø"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Трансформация фагоцитов и превращение их в источник дисбаланса иммунной системы</a:t>
            </a:r>
          </a:p>
        </p:txBody>
      </p:sp>
      <p:pic>
        <p:nvPicPr>
          <p:cNvPr id="27652" name="Picture 5" descr="http://www.tiensmed.ru/news/uimg/e7/tuberkuleoz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111" y="907845"/>
            <a:ext cx="3182216" cy="2722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6" descr="C:\Users\Алла\Downloads\F1.lar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291" y="4000500"/>
            <a:ext cx="4454236" cy="2594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010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84909" y="282432"/>
            <a:ext cx="8229600" cy="715962"/>
          </a:xfrm>
        </p:spPr>
        <p:txBody>
          <a:bodyPr/>
          <a:lstStyle/>
          <a:p>
            <a:pPr algn="ctr"/>
            <a:r>
              <a:rPr lang="ru-RU" alt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Патогенез туберкулеза</a:t>
            </a:r>
          </a:p>
        </p:txBody>
      </p:sp>
      <p:sp>
        <p:nvSpPr>
          <p:cNvPr id="17411" name="Содержимое 2"/>
          <p:cNvSpPr>
            <a:spLocks noGrp="1"/>
          </p:cNvSpPr>
          <p:nvPr>
            <p:ph idx="4294967295"/>
          </p:nvPr>
        </p:nvSpPr>
        <p:spPr>
          <a:xfrm>
            <a:off x="193964" y="998394"/>
            <a:ext cx="8229600" cy="54864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Mycobacterium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tuberculosis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организмом человека начинается при попадании возбудителя в альвеолы</a:t>
            </a:r>
          </a:p>
          <a:p>
            <a:pPr>
              <a:lnSpc>
                <a:spcPct val="90000"/>
              </a:lnSpc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адгезии с помощью корд-фактора микобактерии захватываются альвеолярными макрофагами;</a:t>
            </a:r>
          </a:p>
          <a:p>
            <a:pPr>
              <a:lnSpc>
                <a:spcPct val="90000"/>
              </a:lnSpc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Туберкулез относится к классическим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внутримакрофагальным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инфекциям</a:t>
            </a:r>
          </a:p>
          <a:p>
            <a:pPr>
              <a:lnSpc>
                <a:spcPct val="90000"/>
              </a:lnSpc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между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туб.палочкой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макрофагами инициирует базисный для туберкулеза процесс – воспаление гранулематозного типа</a:t>
            </a:r>
          </a:p>
          <a:p>
            <a:pPr>
              <a:lnSpc>
                <a:spcPct val="90000"/>
              </a:lnSpc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Сходные реакции возникают и при других хронических инфекциях (бруцеллез, сифилис и др.)</a:t>
            </a:r>
          </a:p>
          <a:p>
            <a:pPr>
              <a:lnSpc>
                <a:spcPct val="90000"/>
              </a:lnSpc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Неспецифическая (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доиммунная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гранулема получает мощный импульс с появлением сенсибилизированных Т-лимфоцитов</a:t>
            </a:r>
          </a:p>
          <a:p>
            <a:pPr>
              <a:lnSpc>
                <a:spcPct val="90000"/>
              </a:lnSpc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Неспецифическая гранулема трансформируется в специфическую (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постиммунную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обретая признаки, характерные для туберкулеза</a:t>
            </a:r>
          </a:p>
        </p:txBody>
      </p:sp>
      <p:pic>
        <p:nvPicPr>
          <p:cNvPr id="4" name="Рисунок 3" descr="Рисунок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164" y="1182978"/>
            <a:ext cx="3920836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318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.intechopen.com/source/html/43707/media/imag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539" y="3332018"/>
            <a:ext cx="5635625" cy="3054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Прямоугольник 1"/>
          <p:cNvSpPr>
            <a:spLocks noChangeArrowheads="1"/>
          </p:cNvSpPr>
          <p:nvPr/>
        </p:nvSpPr>
        <p:spPr bwMode="auto">
          <a:xfrm>
            <a:off x="318654" y="685800"/>
            <a:ext cx="7315200" cy="440120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 структура туберкулезной гранулемы человека. </a:t>
            </a:r>
          </a:p>
          <a:p>
            <a:pPr marL="342900" indent="-342900">
              <a:buClr>
                <a:srgbClr val="C00000"/>
              </a:buClr>
              <a:buFontTx/>
              <a:buAutoNum type="arabicPeriod"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Захват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M. tuberculosis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альвеолярными макрофагами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C00000"/>
              </a:buClr>
              <a:buFontTx/>
              <a:buAutoNum type="arabicPeriod"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Миграция инфицированных макрофагов в ближайший лимфоузел </a:t>
            </a:r>
          </a:p>
          <a:p>
            <a:pPr marL="342900" indent="-342900">
              <a:buClr>
                <a:srgbClr val="C00000"/>
              </a:buClr>
              <a:buFontTx/>
              <a:buAutoNum type="arabicPeriod"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Появление системных моноцитов </a:t>
            </a:r>
          </a:p>
          <a:p>
            <a:pPr marL="342900" indent="-342900">
              <a:buClr>
                <a:srgbClr val="C00000"/>
              </a:buClr>
              <a:buFontTx/>
              <a:buAutoNum type="arabicPeriod"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гранулемы </a:t>
            </a:r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лимфоциты на периферии гранулемы </a:t>
            </a:r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фиброзная капсула; содержит фибробласты. Коллаген и другие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экстрацеллюлярные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матриксные протеины </a:t>
            </a:r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«вспененные» макрофаги </a:t>
            </a:r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участок казеозного некроза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Оранжевым цветом показаны включения липидов в макрофаге</a:t>
            </a:r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Желтые точки - липиды</a:t>
            </a:r>
          </a:p>
        </p:txBody>
      </p:sp>
    </p:spTree>
    <p:extLst>
      <p:ext uri="{BB962C8B-B14F-4D97-AF65-F5344CB8AC3E}">
        <p14:creationId xmlns:p14="http://schemas.microsoft.com/office/powerpoint/2010/main" val="2124987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Содержимое 2"/>
          <p:cNvSpPr>
            <a:spLocks noGrp="1"/>
          </p:cNvSpPr>
          <p:nvPr>
            <p:ph idx="4294967295"/>
          </p:nvPr>
        </p:nvSpPr>
        <p:spPr>
          <a:xfrm>
            <a:off x="581892" y="584127"/>
            <a:ext cx="6345382" cy="5844382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Описанные события – результат сбалансированного взаимодействия клеток</a:t>
            </a:r>
          </a:p>
          <a:p>
            <a:pPr>
              <a:lnSpc>
                <a:spcPct val="90000"/>
              </a:lnSpc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заживления очага некротические массы уплотняются,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обызвествляются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результате отложения солей кальция, вокруг очага формируется соединительно-тканная капсула –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очаг Гона или первичный аффект</a:t>
            </a:r>
          </a:p>
          <a:p>
            <a:pPr>
              <a:lnSpc>
                <a:spcPct val="90000"/>
              </a:lnSpc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Первичный аффект в сочетании с регионарным лимфаденитом наз.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Первичный туберкулезный комплекс</a:t>
            </a:r>
          </a:p>
          <a:p>
            <a:pPr>
              <a:lnSpc>
                <a:spcPct val="90000"/>
              </a:lnSpc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Чаще всего он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самоизлечивается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  <a:defRPr/>
            </a:pP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микобактерии в виде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-форм сохраняют в таком очаге жизнеспособность долгие годы</a:t>
            </a:r>
          </a:p>
          <a:p>
            <a:pPr>
              <a:lnSpc>
                <a:spcPct val="90000"/>
              </a:lnSpc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снижении резистентности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макроорганизма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происходит активация очага с развитием вторичного туберкулеза</a:t>
            </a:r>
          </a:p>
          <a:p>
            <a:pPr>
              <a:lnSpc>
                <a:spcPct val="90000"/>
              </a:lnSpc>
              <a:defRPr/>
            </a:pPr>
            <a:endParaRPr lang="ru-RU" sz="1800" dirty="0">
              <a:latin typeface="Calibri" pitchFamily="34" charset="0"/>
            </a:endParaRPr>
          </a:p>
        </p:txBody>
      </p:sp>
      <p:pic>
        <p:nvPicPr>
          <p:cNvPr id="34820" name="Picture 4" descr="http://vmede.org/sait/content/Infekcionnye_bolezni_tubik_koshe4kin_2007/12_files/mb4_01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0"/>
            <a:ext cx="48768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Прямоугольник 1"/>
          <p:cNvSpPr>
            <a:spLocks noChangeArrowheads="1"/>
          </p:cNvSpPr>
          <p:nvPr/>
        </p:nvSpPr>
        <p:spPr bwMode="auto">
          <a:xfrm>
            <a:off x="7620000" y="5202382"/>
            <a:ext cx="4572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400" b="1">
                <a:latin typeface="Calibri" panose="020F0502020204030204" pitchFamily="34" charset="0"/>
              </a:rPr>
              <a:t>Первичный туберкулезный комплекс</a:t>
            </a:r>
          </a:p>
          <a:p>
            <a:pPr eaLnBrk="1" hangingPunct="1"/>
            <a:r>
              <a:rPr lang="ru-RU" altLang="ru-RU" sz="1400">
                <a:latin typeface="Calibri" panose="020F0502020204030204" pitchFamily="34" charset="0"/>
              </a:rPr>
              <a:t>1- увеличенные прикорневые лимфатические узлы (лимфаденит);</a:t>
            </a:r>
          </a:p>
          <a:p>
            <a:pPr eaLnBrk="1" hangingPunct="1"/>
            <a:r>
              <a:rPr lang="ru-RU" altLang="ru-RU" sz="1400">
                <a:latin typeface="Calibri" panose="020F0502020204030204" pitchFamily="34" charset="0"/>
              </a:rPr>
              <a:t>2 - усиление бронхо-сосудистого рисунка между очагом и корнем легкого (лимфангит); </a:t>
            </a:r>
          </a:p>
          <a:p>
            <a:pPr eaLnBrk="1" hangingPunct="1"/>
            <a:r>
              <a:rPr lang="ru-RU" altLang="ru-RU" sz="1400">
                <a:latin typeface="Calibri" panose="020F0502020204030204" pitchFamily="34" charset="0"/>
              </a:rPr>
              <a:t>3 - первичный легочный аффект (очаг Гона).</a:t>
            </a:r>
          </a:p>
        </p:txBody>
      </p:sp>
    </p:spTree>
    <p:extLst>
      <p:ext uri="{BB962C8B-B14F-4D97-AF65-F5344CB8AC3E}">
        <p14:creationId xmlns:p14="http://schemas.microsoft.com/office/powerpoint/2010/main" val="214437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7998981" y="5037895"/>
            <a:ext cx="4392613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2000" dirty="0">
                <a:solidFill>
                  <a:srgbClr val="FFFFFF"/>
                </a:solidFill>
                <a:latin typeface="Arial" panose="020B0604020202020204" pitchFamily="34" charset="0"/>
              </a:rPr>
              <a:t> Р. Кох (1843—1910) – лауреат</a:t>
            </a:r>
          </a:p>
          <a:p>
            <a:pPr algn="ctr">
              <a:buClrTx/>
              <a:buFontTx/>
              <a:buNone/>
            </a:pPr>
            <a:r>
              <a:rPr lang="ru-RU" altLang="ru-RU" sz="2000" dirty="0">
                <a:solidFill>
                  <a:srgbClr val="FFFFFF"/>
                </a:solidFill>
                <a:latin typeface="Arial" panose="020B0604020202020204" pitchFamily="34" charset="0"/>
              </a:rPr>
              <a:t>Нобелевской премии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527" y="181480"/>
            <a:ext cx="3352800" cy="4510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588602" y="417006"/>
            <a:ext cx="8028925" cy="449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2600" dirty="0">
                <a:solidFill>
                  <a:schemeClr val="accent1"/>
                </a:solidFill>
                <a:cs typeface="Times New Roman" panose="02020603050405020304" pitchFamily="18" charset="0"/>
              </a:rPr>
              <a:t>Туберкулез</a:t>
            </a:r>
            <a:r>
              <a:rPr lang="ru-RU" altLang="ru-RU" sz="2600" dirty="0">
                <a:solidFill>
                  <a:srgbClr val="FFFF00"/>
                </a:solidFill>
                <a:cs typeface="Times New Roman" panose="02020603050405020304" pitchFamily="18" charset="0"/>
              </a:rPr>
              <a:t>  </a:t>
            </a:r>
            <a:r>
              <a:rPr lang="ru-RU" altLang="ru-RU" sz="2600" dirty="0">
                <a:solidFill>
                  <a:srgbClr val="FFFFFF"/>
                </a:solidFill>
                <a:cs typeface="Times New Roman" panose="02020603050405020304" pitchFamily="18" charset="0"/>
              </a:rPr>
              <a:t>(от лат. </a:t>
            </a:r>
            <a:r>
              <a:rPr lang="en-US" altLang="ru-RU" sz="2600" dirty="0">
                <a:solidFill>
                  <a:srgbClr val="FFFFFF"/>
                </a:solidFill>
                <a:cs typeface="Times New Roman" panose="02020603050405020304" pitchFamily="18" charset="0"/>
              </a:rPr>
              <a:t>tuberculum –</a:t>
            </a:r>
            <a:r>
              <a:rPr lang="ru-RU" altLang="ru-RU" sz="2600" dirty="0">
                <a:solidFill>
                  <a:srgbClr val="FFFFFF"/>
                </a:solidFill>
                <a:cs typeface="Times New Roman" panose="02020603050405020304" pitchFamily="18" charset="0"/>
              </a:rPr>
              <a:t> бугорок) – инфекционное </a:t>
            </a:r>
            <a:r>
              <a:rPr lang="ru-RU" altLang="ru-RU" sz="2600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заболевание человека </a:t>
            </a:r>
            <a:r>
              <a:rPr lang="ru-RU" altLang="ru-RU" sz="2600" dirty="0">
                <a:solidFill>
                  <a:srgbClr val="FFFFFF"/>
                </a:solidFill>
                <a:cs typeface="Times New Roman" panose="02020603050405020304" pitchFamily="18" charset="0"/>
              </a:rPr>
              <a:t>и животных, характеризуется образованием </a:t>
            </a:r>
            <a:r>
              <a:rPr lang="ru-RU" altLang="ru-RU" sz="2600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специфических воспалительных </a:t>
            </a:r>
            <a:r>
              <a:rPr lang="ru-RU" altLang="ru-RU" sz="2600" dirty="0">
                <a:solidFill>
                  <a:srgbClr val="FFFFFF"/>
                </a:solidFill>
                <a:cs typeface="Times New Roman" panose="02020603050405020304" pitchFamily="18" charset="0"/>
              </a:rPr>
              <a:t>изменений (бугорков) в различных органах, с </a:t>
            </a:r>
            <a:r>
              <a:rPr lang="ru-RU" altLang="ru-RU" sz="2600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преимущественной </a:t>
            </a:r>
            <a:r>
              <a:rPr lang="ru-RU" altLang="ru-RU" sz="2600" dirty="0">
                <a:solidFill>
                  <a:srgbClr val="FFFFFF"/>
                </a:solidFill>
                <a:cs typeface="Times New Roman" panose="02020603050405020304" pitchFamily="18" charset="0"/>
              </a:rPr>
              <a:t>локализацией в легких и лимфатических узлах. </a:t>
            </a:r>
          </a:p>
          <a:p>
            <a:pPr>
              <a:buClrTx/>
              <a:buFontTx/>
              <a:buNone/>
            </a:pPr>
            <a:r>
              <a:rPr lang="ru-RU" altLang="ru-RU" sz="2600" dirty="0">
                <a:solidFill>
                  <a:srgbClr val="FFFFFF"/>
                </a:solidFill>
                <a:cs typeface="Times New Roman" panose="02020603050405020304" pitchFamily="18" charset="0"/>
              </a:rPr>
              <a:t>       Наука о туберкулезе – </a:t>
            </a:r>
            <a:r>
              <a:rPr lang="ru-RU" altLang="ru-RU" sz="2600" dirty="0">
                <a:solidFill>
                  <a:schemeClr val="accent1"/>
                </a:solidFill>
                <a:cs typeface="Times New Roman" panose="02020603050405020304" pitchFamily="18" charset="0"/>
              </a:rPr>
              <a:t>фтизиатрия</a:t>
            </a:r>
            <a:r>
              <a:rPr lang="ru-RU" altLang="ru-RU" sz="2600" dirty="0">
                <a:solidFill>
                  <a:srgbClr val="FFFFFF"/>
                </a:solidFill>
                <a:cs typeface="Times New Roman" panose="02020603050405020304" pitchFamily="18" charset="0"/>
              </a:rPr>
              <a:t> (от греч. </a:t>
            </a:r>
            <a:r>
              <a:rPr lang="en-US" altLang="ru-RU" sz="2600" dirty="0">
                <a:solidFill>
                  <a:srgbClr val="FFFFFF"/>
                </a:solidFill>
                <a:cs typeface="Times New Roman" panose="02020603050405020304" pitchFamily="18" charset="0"/>
              </a:rPr>
              <a:t>phthisis</a:t>
            </a:r>
            <a:r>
              <a:rPr lang="ru-RU" altLang="ru-RU" sz="2600" dirty="0">
                <a:solidFill>
                  <a:srgbClr val="FFFFFF"/>
                </a:solidFill>
                <a:cs typeface="Times New Roman" panose="02020603050405020304" pitchFamily="18" charset="0"/>
              </a:rPr>
              <a:t> –истощение, </a:t>
            </a:r>
            <a:r>
              <a:rPr lang="ru-RU" altLang="ru-RU" sz="2600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чахотка, увядание</a:t>
            </a:r>
            <a:r>
              <a:rPr lang="ru-RU" altLang="ru-RU" sz="2600" dirty="0">
                <a:solidFill>
                  <a:srgbClr val="FFFFFF"/>
                </a:solidFill>
                <a:cs typeface="Times New Roman" panose="02020603050405020304" pitchFamily="18" charset="0"/>
              </a:rPr>
              <a:t>).</a:t>
            </a:r>
            <a:r>
              <a:rPr lang="ru-RU" altLang="ru-RU" sz="2600" dirty="0">
                <a:cs typeface="Times New Roman" panose="02020603050405020304" pitchFamily="18" charset="0"/>
              </a:rPr>
              <a:t> </a:t>
            </a:r>
            <a:r>
              <a:rPr lang="ru-RU" altLang="ru-RU" sz="26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Анг</a:t>
            </a:r>
            <a:r>
              <a:rPr lang="ru-RU" altLang="ru-RU" sz="2600" dirty="0">
                <a:solidFill>
                  <a:srgbClr val="FFFFFF"/>
                </a:solidFill>
                <a:cs typeface="Times New Roman" panose="02020603050405020304" pitchFamily="18" charset="0"/>
              </a:rPr>
              <a:t>. врач </a:t>
            </a:r>
            <a:r>
              <a:rPr lang="ru-RU" altLang="ru-RU" sz="26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Мортон</a:t>
            </a:r>
            <a:r>
              <a:rPr lang="ru-RU" altLang="ru-RU" sz="2600" dirty="0">
                <a:solidFill>
                  <a:srgbClr val="FFFFFF"/>
                </a:solidFill>
                <a:cs typeface="Times New Roman" panose="02020603050405020304" pitchFamily="18" charset="0"/>
              </a:rPr>
              <a:t> автор первой монографии «</a:t>
            </a:r>
            <a:r>
              <a:rPr lang="ru-RU" altLang="ru-RU" sz="26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Фтизиология</a:t>
            </a:r>
            <a:r>
              <a:rPr lang="ru-RU" altLang="ru-RU" sz="2600" dirty="0">
                <a:solidFill>
                  <a:srgbClr val="FFFFFF"/>
                </a:solidFill>
                <a:cs typeface="Times New Roman" panose="02020603050405020304" pitchFamily="18" charset="0"/>
              </a:rPr>
              <a:t> или трактат</a:t>
            </a:r>
          </a:p>
          <a:p>
            <a:pPr>
              <a:buClrTx/>
              <a:buFontTx/>
              <a:buNone/>
            </a:pPr>
            <a:r>
              <a:rPr lang="ru-RU" altLang="ru-RU" sz="2600" dirty="0">
                <a:solidFill>
                  <a:srgbClr val="FFFFFF"/>
                </a:solidFill>
                <a:cs typeface="Times New Roman" panose="02020603050405020304" pitchFamily="18" charset="0"/>
              </a:rPr>
              <a:t> о чахотке» (1689 г)</a:t>
            </a:r>
            <a:r>
              <a:rPr lang="ru-RU" altLang="ru-RU" sz="2600" dirty="0">
                <a:cs typeface="Times New Roman" panose="02020603050405020304" pitchFamily="18" charset="0"/>
              </a:rPr>
              <a:t>                                                </a:t>
            </a:r>
          </a:p>
          <a:p>
            <a:pPr>
              <a:buClrTx/>
              <a:buFontTx/>
              <a:buNone/>
            </a:pPr>
            <a:r>
              <a:rPr lang="ru-RU" altLang="ru-RU" sz="2600" dirty="0">
                <a:cs typeface="Times New Roman" panose="02020603050405020304" pitchFamily="18" charset="0"/>
              </a:rPr>
              <a:t>                                                    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851839" y="4962489"/>
            <a:ext cx="5543550" cy="155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ru-RU" dirty="0">
                <a:solidFill>
                  <a:srgbClr val="FFFFFF"/>
                </a:solidFill>
              </a:rPr>
              <a:t>“</a:t>
            </a:r>
            <a:r>
              <a:rPr lang="ru-RU" altLang="ru-RU" dirty="0">
                <a:solidFill>
                  <a:srgbClr val="FFFFFF"/>
                </a:solidFill>
              </a:rPr>
              <a:t>Современная клиническая бактериология начинается с открытия туберкулезной бациллы (1882 г) </a:t>
            </a:r>
            <a:r>
              <a:rPr lang="ru-RU" altLang="ru-RU" dirty="0" err="1">
                <a:solidFill>
                  <a:srgbClr val="FFFFFF"/>
                </a:solidFill>
              </a:rPr>
              <a:t>Р.Кохом</a:t>
            </a:r>
            <a:r>
              <a:rPr lang="en-US" altLang="ru-RU" dirty="0">
                <a:solidFill>
                  <a:srgbClr val="FFFFFF"/>
                </a:solidFill>
              </a:rPr>
              <a:t>” (</a:t>
            </a:r>
            <a:r>
              <a:rPr lang="ru-RU" altLang="ru-RU" dirty="0" err="1">
                <a:solidFill>
                  <a:srgbClr val="FFFFFF"/>
                </a:solidFill>
              </a:rPr>
              <a:t>Габричевский</a:t>
            </a:r>
            <a:r>
              <a:rPr lang="ru-RU" altLang="ru-RU" dirty="0">
                <a:solidFill>
                  <a:srgbClr val="FFFFFF"/>
                </a:solidFill>
              </a:rPr>
              <a:t> Г.Н.)</a:t>
            </a:r>
          </a:p>
        </p:txBody>
      </p:sp>
    </p:spTree>
    <p:extLst>
      <p:ext uri="{BB962C8B-B14F-4D97-AF65-F5344CB8AC3E}">
        <p14:creationId xmlns:p14="http://schemas.microsoft.com/office/powerpoint/2010/main" val="17532118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109" y="2798618"/>
            <a:ext cx="5915891" cy="4059382"/>
          </a:xfrm>
          <a:prstGeom prst="rect">
            <a:avLst/>
          </a:prstGeom>
        </p:spPr>
      </p:pic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779753" y="410243"/>
            <a:ext cx="7058025" cy="592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ru-RU" altLang="ru-RU" sz="2800" b="1" dirty="0">
                <a:solidFill>
                  <a:srgbClr val="FFFF00"/>
                </a:solidFill>
              </a:rPr>
              <a:t>Особенности иммунитета при туберкулезе</a:t>
            </a:r>
          </a:p>
          <a:p>
            <a:pPr algn="ctr">
              <a:spcBef>
                <a:spcPts val="1500"/>
              </a:spcBef>
            </a:pPr>
            <a:endParaRPr lang="ru-RU" altLang="ru-RU" dirty="0"/>
          </a:p>
          <a:p>
            <a:pPr>
              <a:spcBef>
                <a:spcPts val="1250"/>
              </a:spcBef>
              <a:buClr>
                <a:srgbClr val="FFFFFF"/>
              </a:buClr>
              <a:buFont typeface="Times New Roman" panose="02020603050405020304" pitchFamily="18" charset="0"/>
              <a:buChar char="•"/>
            </a:pPr>
            <a:r>
              <a:rPr lang="ru-RU" altLang="ru-RU" dirty="0">
                <a:solidFill>
                  <a:srgbClr val="FFFFFF"/>
                </a:solidFill>
              </a:rPr>
              <a:t>Высокий уровень естественной резистентности к микобактериям</a:t>
            </a:r>
          </a:p>
          <a:p>
            <a:pPr>
              <a:spcBef>
                <a:spcPts val="1250"/>
              </a:spcBef>
              <a:buClr>
                <a:srgbClr val="FFFFFF"/>
              </a:buClr>
              <a:buFont typeface="Times New Roman" panose="02020603050405020304" pitchFamily="18" charset="0"/>
              <a:buChar char="•"/>
            </a:pPr>
            <a:r>
              <a:rPr lang="ru-RU" altLang="ru-RU" dirty="0">
                <a:solidFill>
                  <a:srgbClr val="FFFFFF"/>
                </a:solidFill>
              </a:rPr>
              <a:t>Приобретенный постинфекционный иммунитет - клеточный нестерильный (инфекционный), относительный, обеспечивается Т-лимфоцитами и макрофагами. Он выявляется в реакции ГЗТ с помощью туберкулиновой пробы</a:t>
            </a:r>
          </a:p>
          <a:p>
            <a:pPr>
              <a:spcBef>
                <a:spcPts val="1250"/>
              </a:spcBef>
            </a:pPr>
            <a:r>
              <a:rPr lang="ru-RU" altLang="ru-RU" dirty="0">
                <a:solidFill>
                  <a:srgbClr val="FFFFFF"/>
                </a:solidFill>
              </a:rPr>
              <a:t>(внутрикожная проба Манту-1909 г)</a:t>
            </a:r>
          </a:p>
          <a:p>
            <a:pPr>
              <a:spcBef>
                <a:spcPts val="1250"/>
              </a:spcBef>
              <a:buClr>
                <a:srgbClr val="FFFFFF"/>
              </a:buClr>
              <a:buFont typeface="Times New Roman" panose="02020603050405020304" pitchFamily="18" charset="0"/>
              <a:buChar char="•"/>
            </a:pPr>
            <a:r>
              <a:rPr lang="ru-RU" altLang="ru-RU" dirty="0">
                <a:solidFill>
                  <a:srgbClr val="FFFFFF"/>
                </a:solidFill>
              </a:rPr>
              <a:t>Антитела имеют второстепенное значение. Их титр не соответствует уровню иммунитета</a:t>
            </a:r>
          </a:p>
          <a:p>
            <a:pPr>
              <a:spcBef>
                <a:spcPts val="1250"/>
              </a:spcBef>
              <a:buClr>
                <a:srgbClr val="FFFFFF"/>
              </a:buClr>
            </a:pPr>
            <a:endParaRPr lang="ru-RU" altLang="ru-RU" sz="2000" dirty="0">
              <a:solidFill>
                <a:srgbClr val="FFFFFF"/>
              </a:solidFill>
            </a:endParaRPr>
          </a:p>
        </p:txBody>
      </p:sp>
      <p:sp>
        <p:nvSpPr>
          <p:cNvPr id="2" name="AutoShape 2" descr="https://lechenie-simptomy.ru/wp-content/uploads/2018/10/post_5bb34945d9f0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6468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142510" y="148936"/>
            <a:ext cx="5181600" cy="1143000"/>
          </a:xfrm>
        </p:spPr>
        <p:txBody>
          <a:bodyPr/>
          <a:lstStyle/>
          <a:p>
            <a:r>
              <a:rPr lang="ru-RU" alt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Эпидемиология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8765" y="720436"/>
            <a:ext cx="11249890" cy="6137564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источник инфекции – больной туберкулезом органов дыхания</a:t>
            </a:r>
          </a:p>
          <a:p>
            <a:pPr>
              <a:lnSpc>
                <a:spcPct val="90000"/>
              </a:lnSpc>
            </a:pP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Пути передачи – воздушно-капельный, реже алиментарный, контактный</a:t>
            </a:r>
          </a:p>
          <a:p>
            <a:pPr>
              <a:lnSpc>
                <a:spcPct val="90000"/>
              </a:lnSpc>
            </a:pP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микобактерий туберкулеза очень устойчивы во внешней среде. В проточной воде они могут сохранять жизнеспособность до 1 года, в почве и навозе — 6 мес., на различных предметах — до 3 мес., в библиотечной пыли — 18 мес., в высушенном гное и мокроте— до 10мес. При кипячении палочка Коха погибает через 5 мин, в желудочном соке— через 6ч, при пастеризации— через 30мин</a:t>
            </a:r>
          </a:p>
          <a:p>
            <a:pPr>
              <a:lnSpc>
                <a:spcPct val="90000"/>
              </a:lnSpc>
            </a:pP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прямой солнечный свет убивает микобактерии в течение полутора часов, а ультрафиолетовые лучи за 2-3 минуты. </a:t>
            </a:r>
            <a:r>
              <a:rPr lang="ru-RU" alt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Дезинфектанты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содержащие хлор, убивают микобактерии в течение 5 часов. </a:t>
            </a:r>
            <a:endParaRPr lang="ru-RU" alt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Туберкулез распространен повсеместно</a:t>
            </a:r>
          </a:p>
          <a:p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Росту заболеваемости способствуют социально-экономические факторы (основной фактор – голодание)</a:t>
            </a:r>
          </a:p>
          <a:p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1990 года во всем мире регистрируется резкий подъем заболеваемости</a:t>
            </a:r>
          </a:p>
          <a:p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Вирус иммунодефицита человека (ВИЧ) и синдром приобретенного иммунодефицита вызвали заметное увеличение числа случаев туберкулеза в некоторых странах</a:t>
            </a:r>
          </a:p>
          <a:p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другой стороны, проблема  заключается в распространении микобактерий с множественной лекарственной устойчивостью</a:t>
            </a:r>
          </a:p>
          <a:p>
            <a:pPr>
              <a:lnSpc>
                <a:spcPct val="90000"/>
              </a:lnSpc>
            </a:pPr>
            <a:endParaRPr lang="ru-RU" altLang="ru-RU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7466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Заголовок 3"/>
          <p:cNvSpPr>
            <a:spLocks noGrp="1"/>
          </p:cNvSpPr>
          <p:nvPr>
            <p:ph type="title"/>
          </p:nvPr>
        </p:nvSpPr>
        <p:spPr>
          <a:xfrm>
            <a:off x="498764" y="123471"/>
            <a:ext cx="11034507" cy="1400530"/>
          </a:xfrm>
        </p:spPr>
        <p:txBody>
          <a:bodyPr/>
          <a:lstStyle/>
          <a:p>
            <a:pPr algn="ctr"/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Противотуберкулёзные препараты (Классификация ВОЗ, 1998)</a:t>
            </a:r>
            <a:r>
              <a:rPr lang="ru-RU" altLang="ru-RU" b="1" dirty="0" smtClean="0">
                <a:latin typeface="Calibri" panose="020F0502020204030204" pitchFamily="34" charset="0"/>
              </a:rPr>
              <a:t/>
            </a:r>
            <a:br>
              <a:rPr lang="ru-RU" altLang="ru-RU" b="1" dirty="0" smtClean="0">
                <a:latin typeface="Calibri" panose="020F0502020204030204" pitchFamily="34" charset="0"/>
              </a:rPr>
            </a:br>
            <a:endParaRPr lang="ru-RU" altLang="ru-RU" dirty="0" smtClean="0"/>
          </a:p>
        </p:txBody>
      </p:sp>
      <p:sp>
        <p:nvSpPr>
          <p:cNvPr id="57347" name="Текст 4"/>
          <p:cNvSpPr>
            <a:spLocks noGrp="1"/>
          </p:cNvSpPr>
          <p:nvPr>
            <p:ph type="body" idx="1"/>
          </p:nvPr>
        </p:nvSpPr>
        <p:spPr>
          <a:xfrm>
            <a:off x="1066800" y="1524001"/>
            <a:ext cx="4040188" cy="639763"/>
          </a:xfrm>
        </p:spPr>
        <p:txBody>
          <a:bodyPr/>
          <a:lstStyle/>
          <a:p>
            <a:r>
              <a:rPr lang="ru-RU" alt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Препараты 1-го ряда</a:t>
            </a:r>
          </a:p>
          <a:p>
            <a:endParaRPr lang="ru-RU" alt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48" name="Объект 2"/>
          <p:cNvSpPr>
            <a:spLocks noGrp="1"/>
          </p:cNvSpPr>
          <p:nvPr>
            <p:ph sz="half" idx="2"/>
          </p:nvPr>
        </p:nvSpPr>
        <p:spPr>
          <a:xfrm>
            <a:off x="1338966" y="1960853"/>
            <a:ext cx="4041775" cy="3951288"/>
          </a:xfrm>
        </p:spPr>
        <p:txBody>
          <a:bodyPr/>
          <a:lstStyle/>
          <a:p>
            <a:r>
              <a:rPr lang="ru-RU" alt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Изониазид</a:t>
            </a: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Рифампицин</a:t>
            </a: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Пиразинамид</a:t>
            </a: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Этамбутол</a:t>
            </a: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Стрептомицин</a:t>
            </a:r>
          </a:p>
          <a:p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49" name="Текст 5"/>
          <p:cNvSpPr>
            <a:spLocks noGrp="1"/>
          </p:cNvSpPr>
          <p:nvPr>
            <p:ph type="body" sz="quarter" idx="3"/>
          </p:nvPr>
        </p:nvSpPr>
        <p:spPr>
          <a:xfrm>
            <a:off x="7136932" y="1672722"/>
            <a:ext cx="4396339" cy="576262"/>
          </a:xfrm>
        </p:spPr>
        <p:txBody>
          <a:bodyPr/>
          <a:lstStyle/>
          <a:p>
            <a:r>
              <a:rPr lang="ru-RU" alt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Препараты 2-го ряда</a:t>
            </a:r>
          </a:p>
          <a:p>
            <a:endParaRPr lang="ru-RU" alt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50" name="Объект 6"/>
          <p:cNvSpPr>
            <a:spLocks noGrp="1"/>
          </p:cNvSpPr>
          <p:nvPr>
            <p:ph sz="quarter" idx="4"/>
          </p:nvPr>
        </p:nvSpPr>
        <p:spPr>
          <a:xfrm>
            <a:off x="7136931" y="1960853"/>
            <a:ext cx="4396339" cy="3741738"/>
          </a:xfrm>
        </p:spPr>
        <p:txBody>
          <a:bodyPr/>
          <a:lstStyle/>
          <a:p>
            <a:r>
              <a:rPr lang="ru-RU" alt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Канамицин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alt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амикацин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alt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Этионамид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alt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протионамид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alt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Циклосерин</a:t>
            </a: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Капреомицин</a:t>
            </a: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Аминосалициловая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кислота</a:t>
            </a:r>
          </a:p>
          <a:p>
            <a:r>
              <a:rPr lang="ru-RU" alt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Фторхинолоны</a:t>
            </a: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51" name="Прямоугольник 7"/>
          <p:cNvSpPr>
            <a:spLocks noChangeArrowheads="1"/>
          </p:cNvSpPr>
          <p:nvPr/>
        </p:nvSpPr>
        <p:spPr bwMode="auto">
          <a:xfrm>
            <a:off x="3632813" y="4504822"/>
            <a:ext cx="45720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 err="1">
                <a:latin typeface="Calibri" panose="020F0502020204030204" pitchFamily="34" charset="0"/>
              </a:rPr>
              <a:t>Кларитромицин</a:t>
            </a:r>
            <a:endParaRPr lang="ru-RU" altLang="ru-RU" dirty="0">
              <a:latin typeface="Calibri" panose="020F0502020204030204" pitchFamily="34" charset="0"/>
            </a:endParaRPr>
          </a:p>
          <a:p>
            <a:pPr eaLnBrk="1" hangingPunct="1"/>
            <a:r>
              <a:rPr lang="ru-RU" altLang="ru-RU" dirty="0">
                <a:latin typeface="Calibri" panose="020F0502020204030204" pitchFamily="34" charset="0"/>
              </a:rPr>
              <a:t>Амоксициллин + </a:t>
            </a:r>
            <a:r>
              <a:rPr lang="ru-RU" altLang="ru-RU" dirty="0" err="1">
                <a:latin typeface="Calibri" panose="020F0502020204030204" pitchFamily="34" charset="0"/>
              </a:rPr>
              <a:t>клавулановая</a:t>
            </a:r>
            <a:r>
              <a:rPr lang="ru-RU" altLang="ru-RU" dirty="0">
                <a:latin typeface="Calibri" panose="020F0502020204030204" pitchFamily="34" charset="0"/>
              </a:rPr>
              <a:t> кислота</a:t>
            </a:r>
          </a:p>
          <a:p>
            <a:pPr eaLnBrk="1" hangingPunct="1"/>
            <a:r>
              <a:rPr lang="ru-RU" altLang="ru-RU" dirty="0" err="1">
                <a:latin typeface="Calibri" panose="020F0502020204030204" pitchFamily="34" charset="0"/>
              </a:rPr>
              <a:t>Клофазимин</a:t>
            </a:r>
            <a:endParaRPr lang="ru-RU" altLang="ru-RU" dirty="0">
              <a:latin typeface="Calibri" panose="020F0502020204030204" pitchFamily="34" charset="0"/>
            </a:endParaRPr>
          </a:p>
          <a:p>
            <a:pPr eaLnBrk="1" hangingPunct="1"/>
            <a:r>
              <a:rPr lang="ru-RU" altLang="ru-RU" dirty="0" err="1">
                <a:latin typeface="Calibri" panose="020F0502020204030204" pitchFamily="34" charset="0"/>
              </a:rPr>
              <a:t>Линезолид</a:t>
            </a:r>
            <a:endParaRPr lang="ru-RU" altLang="ru-RU" dirty="0">
              <a:latin typeface="Calibri" panose="020F0502020204030204" pitchFamily="34" charset="0"/>
            </a:endParaRPr>
          </a:p>
          <a:p>
            <a:pPr eaLnBrk="1" hangingPunct="1"/>
            <a:r>
              <a:rPr lang="ru-RU" altLang="ru-RU" dirty="0">
                <a:latin typeface="Calibri" panose="020F0502020204030204" pitchFamily="34" charset="0"/>
              </a:rPr>
              <a:t>* Доказательная база применения отсутствует.</a:t>
            </a:r>
          </a:p>
        </p:txBody>
      </p:sp>
      <p:sp>
        <p:nvSpPr>
          <p:cNvPr id="57352" name="Текст 4"/>
          <p:cNvSpPr txBox="1">
            <a:spLocks/>
          </p:cNvSpPr>
          <p:nvPr/>
        </p:nvSpPr>
        <p:spPr bwMode="auto">
          <a:xfrm>
            <a:off x="3632813" y="4156366"/>
            <a:ext cx="4040187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Препараты 3-го ряда</a:t>
            </a:r>
          </a:p>
          <a:p>
            <a:pPr>
              <a:spcBef>
                <a:spcPct val="20000"/>
              </a:spcBef>
            </a:pP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59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ъект 7"/>
          <p:cNvSpPr>
            <a:spLocks noGrp="1"/>
          </p:cNvSpPr>
          <p:nvPr>
            <p:ph idx="1"/>
          </p:nvPr>
        </p:nvSpPr>
        <p:spPr>
          <a:xfrm>
            <a:off x="590694" y="625900"/>
            <a:ext cx="7210281" cy="5928380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altLang="ru-RU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Изаниазид</a:t>
            </a:r>
            <a:r>
              <a:rPr lang="ru-RU" alt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пиразинамид</a:t>
            </a:r>
            <a:r>
              <a:rPr lang="ru-RU" alt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убивают микобактерии только в фазе размножения. 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alt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же микобактерии находятся в фазе низкой метаболической активности (т.е. бактериальный рост почти полностью приостановлен и бактерии можно назвать «дремлющими»), бактерицидные препараты на них не действуют. 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alt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Такое состояние принято называть </a:t>
            </a:r>
            <a:r>
              <a:rPr lang="ru-RU" alt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дормантным</a:t>
            </a:r>
            <a:r>
              <a:rPr lang="ru-RU" alt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микроорганизмы - </a:t>
            </a:r>
            <a:r>
              <a:rPr lang="ru-RU" alt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персистерами</a:t>
            </a:r>
            <a:r>
              <a:rPr lang="ru-RU" alt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alt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Персистеры</a:t>
            </a:r>
            <a:r>
              <a:rPr lang="ru-RU" alt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чувствительны к химиопрепаратам, т.е. ведут себя как устойчивые микроорганизмы.</a:t>
            </a:r>
          </a:p>
        </p:txBody>
      </p:sp>
      <p:pic>
        <p:nvPicPr>
          <p:cNvPr id="4098" name="Picture 2" descr="https://kubnews.ru/upload/iblock/e11/e11ab1950ac4789bba18955ad2bed64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467" y="7358063"/>
            <a:ext cx="50322957" cy="3354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kubnews.ru/upload/iblock/e11/e11ab1950ac4789bba18955ad2bed64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1403092"/>
            <a:ext cx="4343400" cy="370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29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/>
          </p:cNvSpPr>
          <p:nvPr/>
        </p:nvSpPr>
        <p:spPr bwMode="auto">
          <a:xfrm>
            <a:off x="1752600" y="152400"/>
            <a:ext cx="86868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eaLnBrk="0" hangingPunct="0">
              <a:defRPr/>
            </a:pP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Специфическая профилактика. Новый подход</a:t>
            </a:r>
          </a:p>
        </p:txBody>
      </p:sp>
      <p:sp>
        <p:nvSpPr>
          <p:cNvPr id="71683" name="Прямоугольник 2"/>
          <p:cNvSpPr>
            <a:spLocks noChangeArrowheads="1"/>
          </p:cNvSpPr>
          <p:nvPr/>
        </p:nvSpPr>
        <p:spPr bwMode="auto">
          <a:xfrm>
            <a:off x="325581" y="1267115"/>
            <a:ext cx="8028709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Создана новая противотуберкулезная живая вакцина на основе штаммов </a:t>
            </a:r>
            <a:r>
              <a:rPr lang="ru-RU" altLang="ru-RU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M.tuberculosis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ru-RU" alt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делетированными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генами </a:t>
            </a:r>
            <a:r>
              <a:rPr lang="ru-RU" alt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rpf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eaLnBrk="1" hangingPunct="1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alt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Rpf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Resuscitation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promoting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factor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что в переводе на русский означает „фактор, ускоряющий оживление“ или просто — фактор роста. Было обнаружено: </a:t>
            </a:r>
            <a:r>
              <a:rPr lang="ru-RU" alt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Rpf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стимулирует рост и живых, не „спящих“ бактерий, что позволило говорить о нём как о первом бактериальном факторе роста</a:t>
            </a:r>
          </a:p>
          <a:p>
            <a:pPr eaLnBrk="1" hangingPunct="1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alt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Rpf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действительно стимулирует рост микобактерий. Кроме того, оказалось, что антитела, образуемые против фактора роста, практически останавливают рост бактерий туберкулёза. </a:t>
            </a:r>
          </a:p>
          <a:p>
            <a:pPr eaLnBrk="1" hangingPunct="1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Нокаут не менее трёх RPF генов из пяти привёл к снижению вирулентности штаммов  </a:t>
            </a:r>
            <a:r>
              <a:rPr lang="ru-RU" altLang="ru-RU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M.tuberculosis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на животных. Кроме того, обнаружилась неспособность оживления этих штаммов из покоящегося состояния </a:t>
            </a:r>
            <a:r>
              <a:rPr lang="ru-RU" altLang="ru-RU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alt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vitro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Инактивация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четырех генов RPF привела к практически полной потери вирулентности таких штаммов. </a:t>
            </a:r>
          </a:p>
        </p:txBody>
      </p:sp>
      <p:pic>
        <p:nvPicPr>
          <p:cNvPr id="71684" name="Picture 5" descr="http://www.strf.ru/Attachment.aspx?Id=170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0" y="723900"/>
            <a:ext cx="28575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5" descr="C:\Users\Алла\Downloads\350x3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991" y="3533197"/>
            <a:ext cx="25273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333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https://mypresentation.ru/documents_6/189b44d3bc8e99351a1ac14cd40825df/img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09" y="152399"/>
            <a:ext cx="11831782" cy="648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821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327564" y="346364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Возбудители туберкулеза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60764" y="1212273"/>
            <a:ext cx="8382000" cy="5334000"/>
          </a:xfrm>
        </p:spPr>
        <p:txBody>
          <a:bodyPr>
            <a:normAutofit/>
          </a:bodyPr>
          <a:lstStyle/>
          <a:p>
            <a:pPr algn="ctr" eaLnBrk="1" hangingPunct="1">
              <a:buFontTx/>
              <a:buNone/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Семейство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Mycobacterium"/>
              </a:rPr>
              <a:t>Mycobacteriaceae</a:t>
            </a:r>
            <a:endPara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FontTx/>
              <a:buNone/>
              <a:defRPr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Mycobacterium"/>
              </a:rPr>
              <a:t>Mycobacterium</a:t>
            </a:r>
            <a:endPara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Вызывающие туберкулёз виды микобактерий объединены в </a:t>
            </a:r>
            <a:r>
              <a:rPr lang="ru-RU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</a:t>
            </a:r>
            <a:r>
              <a:rPr lang="ru-RU" sz="24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М.tuberculosis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eaLnBrk="1" hangingPunct="1">
              <a:buFontTx/>
              <a:buNone/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включающий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tuberculosis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М.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bovis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М.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bovis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BCG, М.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africanum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М.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microti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М.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canettii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М.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pinnipedii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М.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сар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ае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Clr>
                <a:schemeClr val="accent6"/>
              </a:buClr>
              <a:buFont typeface="Wingdings" pitchFamily="2" charset="2"/>
              <a:buChar char="q"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Бактерии, входящие в 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MTBC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(Mycobacterium tuberculosis complex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имеют высокую степень родства (порядка 99,9 %) и идентичны по последовательностям 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16S рРНК"/>
              </a:rPr>
              <a:t>16S </a:t>
            </a:r>
            <a:r>
              <a:rPr lang="ru-RU" sz="24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 tooltip="16S рРНК"/>
              </a:rPr>
              <a:t>рРНК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Clr>
                <a:schemeClr val="accent6"/>
              </a:buClr>
              <a:buFont typeface="Wingdings" pitchFamily="2" charset="2"/>
              <a:buChar char="q"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У человека чаще всего возбудителем является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Mycobacterium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tuberculosis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Второй по частоте является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Mycobacterium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bovis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(1-4%)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38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10690" y="233073"/>
            <a:ext cx="8478982" cy="1180089"/>
          </a:xfrm>
        </p:spPr>
        <p:txBody>
          <a:bodyPr/>
          <a:lstStyle/>
          <a:p>
            <a:pPr eaLnBrk="1" hangingPunct="1"/>
            <a:r>
              <a:rPr lang="ru-RU" alt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туберкулезной гранулемы</a:t>
            </a:r>
          </a:p>
        </p:txBody>
      </p:sp>
      <p:pic>
        <p:nvPicPr>
          <p:cNvPr id="11267" name="Рисунок 3" descr="Рисунок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1295400"/>
            <a:ext cx="764857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626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8513618" y="113434"/>
            <a:ext cx="4038600" cy="533400"/>
          </a:xfrm>
        </p:spPr>
        <p:txBody>
          <a:bodyPr/>
          <a:lstStyle/>
          <a:p>
            <a:pPr eaLnBrk="1" hangingPunct="1"/>
            <a:r>
              <a:rPr lang="ru-RU" altLang="ru-RU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Морфология</a:t>
            </a:r>
            <a:endParaRPr lang="ru-RU" alt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6913418" y="4973782"/>
            <a:ext cx="5638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Mycobacterium tuberculosis</a:t>
            </a:r>
            <a:r>
              <a:rPr lang="ru-RU" alt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(красные палочки) в мокроте. Окраска по </a:t>
            </a:r>
            <a:r>
              <a:rPr lang="ru-RU" altLang="ru-RU" sz="2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Цилю-Нильсену</a:t>
            </a:r>
            <a:r>
              <a:rPr lang="ru-RU" alt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76" name="Rectangle 2"/>
          <p:cNvSpPr>
            <a:spLocks noChangeArrowheads="1"/>
          </p:cNvSpPr>
          <p:nvPr/>
        </p:nvSpPr>
        <p:spPr bwMode="auto">
          <a:xfrm>
            <a:off x="-1" y="152399"/>
            <a:ext cx="6913419" cy="6705601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Грамположительные тонкие прямые или слегка изогнутые палочки;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Клеточная стенка содержит большое количество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восков и липидов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миколовую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кислоту), что обусловливает гидрофобность, устойчивость к кислотам, щелочам, спиртам;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Окрашивается по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Цилю-Нильсену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Неподвижны, спор и капсул не образует;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Возможен переход в фильтрующиеся и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-формы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  <a:defRPr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 действием неблагоприятных факторов (антибиотики, лизоцим и др.) возбудитель туберкулеза может терять способность синтезировать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пептидогликановый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остов клеточной стенки, в результате чего образуются L-формы (трансформированные микобактерии) с низкой патогенностью и позволяющие выживать в неблагоприятных условиях.</a:t>
            </a:r>
          </a:p>
          <a:p>
            <a:pPr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Трансформированные микобактерии в ряде случаев способны реверсировать в классические формы возбудителя, вызывая рецидив болезни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5" name="Рисунок 7" descr="Рисунок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254" y="1037359"/>
            <a:ext cx="4946073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603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92162"/>
          </a:xfrm>
        </p:spPr>
        <p:txBody>
          <a:bodyPr/>
          <a:lstStyle/>
          <a:p>
            <a:r>
              <a:rPr lang="ru-RU" alt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Клеточная стенка </a:t>
            </a:r>
            <a:r>
              <a:rPr lang="en-US" alt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Mycobacterium tuberculosis</a:t>
            </a:r>
            <a:r>
              <a:rPr lang="en-US" alt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055" y="838200"/>
            <a:ext cx="5777345" cy="5486400"/>
          </a:xfrm>
        </p:spPr>
        <p:txBody>
          <a:bodyPr>
            <a:normAutofit/>
          </a:bodyPr>
          <a:lstStyle/>
          <a:p>
            <a:pPr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клеточной стенке преобладают липиды</a:t>
            </a:r>
          </a:p>
          <a:p>
            <a:pPr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Большинство липидов представлено липидами и их производными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димиколат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трегаллозы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корд-фактор-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TDM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см.след.слайд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Миколовые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кислоты присутствуют  также в виде свободных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сульфатидов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Снаружи клеточная стенка окутана слоем гликолипидов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микозиды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структурно и функционально напоминают ЛПС</a:t>
            </a:r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182" y="838199"/>
            <a:ext cx="5070763" cy="330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65018" y="4292600"/>
            <a:ext cx="81534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Липоарабиноманнан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(ЛАМ)– заякорен на ЦПМ, пронизывает клеточную стенку и выходит на ее поверхность – это гетерогенная смесь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липополисахаридов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терминального компонента ЛАМ(прежде всего его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маннозные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радикалы) влияют на взаимоотношения с макрофагами</a:t>
            </a:r>
          </a:p>
          <a:p>
            <a:pPr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Белки: особую известность получил комплекс «антиген 85» – состоит из трех родственных белков, сильных индукторов иммунного ответа</a:t>
            </a:r>
          </a:p>
        </p:txBody>
      </p:sp>
    </p:spTree>
    <p:extLst>
      <p:ext uri="{BB962C8B-B14F-4D97-AF65-F5344CB8AC3E}">
        <p14:creationId xmlns:p14="http://schemas.microsoft.com/office/powerpoint/2010/main" val="783614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2135188" y="109538"/>
            <a:ext cx="7993062" cy="1307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250"/>
              </a:spcBef>
            </a:pPr>
            <a:r>
              <a:rPr lang="ru-RU" altLang="ru-RU" sz="2000" b="1" dirty="0"/>
              <a:t> </a:t>
            </a:r>
          </a:p>
          <a:p>
            <a:pPr algn="ctr">
              <a:spcBef>
                <a:spcPts val="1250"/>
              </a:spcBef>
            </a:pPr>
            <a:r>
              <a:rPr lang="ru-RU" altLang="ru-RU" b="1" dirty="0">
                <a:solidFill>
                  <a:schemeClr val="tx1"/>
                </a:solidFill>
              </a:rPr>
              <a:t>ХИМИЧЕСКИЙ СОСТАВ И КУЛЬТИВИРОВАНИЕ МИКО-БАКТЕРИЙ ТУБЕРКУЛЕЗА</a:t>
            </a:r>
          </a:p>
        </p:txBody>
      </p:sp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919288" y="1330325"/>
            <a:ext cx="828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703388" y="1652588"/>
            <a:ext cx="8964612" cy="4734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500"/>
              </a:spcBef>
            </a:pPr>
            <a:r>
              <a:rPr lang="ru-RU" altLang="ru-RU" b="1" dirty="0">
                <a:solidFill>
                  <a:schemeClr val="tx1"/>
                </a:solidFill>
              </a:rPr>
              <a:t>Химический состав</a:t>
            </a:r>
            <a:r>
              <a:rPr lang="ru-RU" altLang="ru-RU" dirty="0">
                <a:solidFill>
                  <a:schemeClr val="tx1"/>
                </a:solidFill>
              </a:rPr>
              <a:t>: </a:t>
            </a:r>
            <a:r>
              <a:rPr lang="ru-RU" altLang="ru-RU" dirty="0" err="1">
                <a:solidFill>
                  <a:schemeClr val="tx1"/>
                </a:solidFill>
              </a:rPr>
              <a:t>туберкулопротеиды</a:t>
            </a:r>
            <a:r>
              <a:rPr lang="ru-RU" altLang="ru-RU" dirty="0">
                <a:solidFill>
                  <a:schemeClr val="tx1"/>
                </a:solidFill>
              </a:rPr>
              <a:t> до 56% сухого веса, углеводы, связанные с </a:t>
            </a:r>
            <a:r>
              <a:rPr lang="ru-RU" altLang="ru-RU" dirty="0" err="1">
                <a:solidFill>
                  <a:schemeClr val="tx1"/>
                </a:solidFill>
              </a:rPr>
              <a:t>фосфатидами</a:t>
            </a:r>
            <a:r>
              <a:rPr lang="ru-RU" altLang="ru-RU" dirty="0">
                <a:solidFill>
                  <a:schemeClr val="tx1"/>
                </a:solidFill>
              </a:rPr>
              <a:t> и белками – до 15-16%,  20-40% сухого остатка составляют липиды: </a:t>
            </a:r>
            <a:r>
              <a:rPr lang="ru-RU" altLang="ru-RU" dirty="0" err="1">
                <a:solidFill>
                  <a:schemeClr val="tx1"/>
                </a:solidFill>
              </a:rPr>
              <a:t>фосфатиды</a:t>
            </a:r>
            <a:r>
              <a:rPr lang="ru-RU" altLang="ru-RU" dirty="0">
                <a:solidFill>
                  <a:schemeClr val="tx1"/>
                </a:solidFill>
              </a:rPr>
              <a:t>, жиры, воски. В составе липидов: </a:t>
            </a:r>
            <a:r>
              <a:rPr lang="ru-RU" altLang="ru-RU" dirty="0" err="1">
                <a:solidFill>
                  <a:schemeClr val="tx1"/>
                </a:solidFill>
              </a:rPr>
              <a:t>туберкулостеариновая</a:t>
            </a:r>
            <a:r>
              <a:rPr lang="ru-RU" altLang="ru-RU" dirty="0">
                <a:solidFill>
                  <a:schemeClr val="tx1"/>
                </a:solidFill>
              </a:rPr>
              <a:t>, </a:t>
            </a:r>
            <a:r>
              <a:rPr lang="ru-RU" altLang="ru-RU" dirty="0" err="1">
                <a:solidFill>
                  <a:schemeClr val="tx1"/>
                </a:solidFill>
              </a:rPr>
              <a:t>фтионовая</a:t>
            </a:r>
            <a:r>
              <a:rPr lang="ru-RU" altLang="ru-RU" dirty="0">
                <a:solidFill>
                  <a:schemeClr val="tx1"/>
                </a:solidFill>
              </a:rPr>
              <a:t>, </a:t>
            </a:r>
            <a:r>
              <a:rPr lang="ru-RU" altLang="ru-RU" dirty="0" err="1">
                <a:solidFill>
                  <a:schemeClr val="tx1"/>
                </a:solidFill>
              </a:rPr>
              <a:t>миколовая</a:t>
            </a:r>
            <a:r>
              <a:rPr lang="ru-RU" altLang="ru-RU" dirty="0">
                <a:solidFill>
                  <a:schemeClr val="tx1"/>
                </a:solidFill>
              </a:rPr>
              <a:t> пальмитиновая и др. жирные кислоты.</a:t>
            </a:r>
          </a:p>
          <a:p>
            <a:pPr>
              <a:spcBef>
                <a:spcPts val="1500"/>
              </a:spcBef>
            </a:pPr>
            <a:r>
              <a:rPr lang="ru-RU" altLang="ru-RU" b="1" dirty="0">
                <a:solidFill>
                  <a:schemeClr val="tx1"/>
                </a:solidFill>
              </a:rPr>
              <a:t>Культивирование</a:t>
            </a:r>
            <a:r>
              <a:rPr lang="ru-RU" altLang="ru-RU" dirty="0">
                <a:solidFill>
                  <a:schemeClr val="tx1"/>
                </a:solidFill>
              </a:rPr>
              <a:t>: только на сложных питательных средах с добавлением яичного желтка, картофельной муки, глицерина, молока, солей, крови, сыворотки и рН 6,4-70.</a:t>
            </a:r>
          </a:p>
          <a:p>
            <a:pPr>
              <a:spcBef>
                <a:spcPts val="1500"/>
              </a:spcBef>
            </a:pPr>
            <a:r>
              <a:rPr lang="ru-RU" altLang="ru-RU" dirty="0">
                <a:solidFill>
                  <a:schemeClr val="tx1"/>
                </a:solidFill>
              </a:rPr>
              <a:t>-элективная среда -  Левенштейна-</a:t>
            </a:r>
            <a:r>
              <a:rPr lang="ru-RU" altLang="ru-RU" dirty="0" err="1">
                <a:solidFill>
                  <a:schemeClr val="tx1"/>
                </a:solidFill>
              </a:rPr>
              <a:t>Иенсена</a:t>
            </a:r>
            <a:r>
              <a:rPr lang="ru-RU" altLang="ru-RU" dirty="0">
                <a:solidFill>
                  <a:schemeClr val="tx1"/>
                </a:solidFill>
              </a:rPr>
              <a:t> (рекомендация ВОЗ) </a:t>
            </a:r>
          </a:p>
          <a:p>
            <a:pPr>
              <a:spcBef>
                <a:spcPts val="1500"/>
              </a:spcBef>
            </a:pPr>
            <a:r>
              <a:rPr lang="ru-RU" altLang="ru-RU" dirty="0">
                <a:solidFill>
                  <a:schemeClr val="tx1"/>
                </a:solidFill>
              </a:rPr>
              <a:t>-Температура культивирования 37</a:t>
            </a:r>
            <a:r>
              <a:rPr lang="ru-RU" altLang="ru-RU" dirty="0">
                <a:solidFill>
                  <a:schemeClr val="tx1"/>
                </a:solidFill>
                <a:cs typeface="Times New Roman" panose="02020603050405020304" pitchFamily="18" charset="0"/>
              </a:rPr>
              <a:t>˚</a:t>
            </a:r>
            <a:r>
              <a:rPr lang="ru-RU" altLang="ru-RU" dirty="0">
                <a:solidFill>
                  <a:schemeClr val="tx1"/>
                </a:solidFill>
              </a:rPr>
              <a:t>С. Время генерации бактерий 14-15 час, рост появляется через 10-15-25 дней.</a:t>
            </a:r>
          </a:p>
        </p:txBody>
      </p:sp>
    </p:spTree>
    <p:extLst>
      <p:ext uri="{BB962C8B-B14F-4D97-AF65-F5344CB8AC3E}">
        <p14:creationId xmlns:p14="http://schemas.microsoft.com/office/powerpoint/2010/main" val="2235027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781800" y="131346"/>
            <a:ext cx="4953000" cy="838200"/>
          </a:xfrm>
        </p:spPr>
        <p:txBody>
          <a:bodyPr/>
          <a:lstStyle/>
          <a:p>
            <a:pPr eaLnBrk="1" hangingPunct="1"/>
            <a:r>
              <a:rPr lang="ru-RU" altLang="ru-RU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Культуральные</a:t>
            </a:r>
            <a:r>
              <a:rPr lang="ru-RU" alt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свойства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636327" y="1045746"/>
            <a:ext cx="5361709" cy="5486400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Аэробы;</a:t>
            </a:r>
          </a:p>
          <a:p>
            <a:pPr eaLnBrk="1" hangingPunct="1">
              <a:lnSpc>
                <a:spcPct val="80000"/>
              </a:lnSpc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Факультативные внутриклеточные паразиты</a:t>
            </a:r>
          </a:p>
          <a:p>
            <a:pPr eaLnBrk="1" hangingPunct="1">
              <a:lnSpc>
                <a:spcPct val="80000"/>
              </a:lnSpc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Растут на средах, содержащих яйца, глицерин, картофель, аспарагин, витамины, соли; </a:t>
            </a:r>
          </a:p>
          <a:p>
            <a:pPr eaLnBrk="1" hangingPunct="1">
              <a:lnSpc>
                <a:spcPct val="80000"/>
              </a:lnSpc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Чаще всего применяют яичную среду Левенштейна-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Йенсена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синтетическую среду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Сотона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eaLnBrk="1" hangingPunct="1">
              <a:lnSpc>
                <a:spcPct val="80000"/>
              </a:lnSpc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растут медленно (рост обнаруживается через 2-3 недели и позднее);</a:t>
            </a:r>
          </a:p>
          <a:p>
            <a:pPr eaLnBrk="1" hangingPunct="1">
              <a:lnSpc>
                <a:spcPct val="80000"/>
              </a:lnSpc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Колонии сухие, морщинистые, сероватые;</a:t>
            </a:r>
          </a:p>
          <a:p>
            <a:pPr eaLnBrk="1" hangingPunct="1">
              <a:lnSpc>
                <a:spcPct val="80000"/>
              </a:lnSpc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Обладают биохимической активностью, позволяющей дифференцировать виды</a:t>
            </a:r>
          </a:p>
          <a:p>
            <a:pPr eaLnBrk="1" hangingPunct="1">
              <a:lnSpc>
                <a:spcPct val="80000"/>
              </a:lnSpc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тест –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ниациновая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проба ( накопление в жидкой среде никотиновой кислоты)</a:t>
            </a:r>
          </a:p>
        </p:txBody>
      </p:sp>
      <p:pic>
        <p:nvPicPr>
          <p:cNvPr id="12292" name="Picture 9" descr="1476-0711-4-18-5-l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31346"/>
            <a:ext cx="412172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2"/>
          <p:cNvSpPr>
            <a:spLocks noChangeArrowheads="1"/>
          </p:cNvSpPr>
          <p:nvPr/>
        </p:nvSpPr>
        <p:spPr bwMode="auto">
          <a:xfrm>
            <a:off x="1683327" y="5867400"/>
            <a:ext cx="3886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Среда Левенштейна-</a:t>
            </a:r>
            <a:r>
              <a:rPr lang="ru-RU" alt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Йенсена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рост микобактерий</a:t>
            </a:r>
            <a:r>
              <a:rPr lang="ru-RU" alt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5555427"/>
              </p:ext>
            </p:extLst>
          </p:nvPr>
        </p:nvGraphicFramePr>
        <p:xfrm>
          <a:off x="261504" y="131346"/>
          <a:ext cx="3134591" cy="45442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r:id="rId5" imgW="4774603" imgH="7517460" progId="">
                  <p:embed/>
                </p:oleObj>
              </mc:Choice>
              <mc:Fallback>
                <p:oleObj r:id="rId5" imgW="4774603" imgH="7517460" progId="">
                  <p:embed/>
                  <p:pic>
                    <p:nvPicPr>
                      <p:cNvPr id="819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504" y="131346"/>
                        <a:ext cx="3134591" cy="4544291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4" name="Picture 8" descr="http://textbookofbacteriology.net/themicrobialworld/mtbcolonie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213" y="3590925"/>
            <a:ext cx="400050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539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4447309" y="39111"/>
            <a:ext cx="3865418" cy="868362"/>
          </a:xfrm>
        </p:spPr>
        <p:txBody>
          <a:bodyPr/>
          <a:lstStyle/>
          <a:p>
            <a:r>
              <a:rPr lang="ru-RU" alt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Резистентность</a:t>
            </a:r>
          </a:p>
        </p:txBody>
      </p:sp>
      <p:sp>
        <p:nvSpPr>
          <p:cNvPr id="7171" name="Объект 2"/>
          <p:cNvSpPr>
            <a:spLocks noGrp="1"/>
          </p:cNvSpPr>
          <p:nvPr>
            <p:ph idx="1"/>
          </p:nvPr>
        </p:nvSpPr>
        <p:spPr>
          <a:xfrm>
            <a:off x="318078" y="748145"/>
            <a:ext cx="8992177" cy="1793804"/>
          </a:xfrm>
        </p:spPr>
        <p:txBody>
          <a:bodyPr>
            <a:normAutofit/>
          </a:bodyPr>
          <a:lstStyle/>
          <a:p>
            <a:pPr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МБТ обладают устойчивостью к физическим и химическим агентам; с липидной фракцией внешней оболочки МБТ связывают устойчивость возбудителей туберкулеза к кислотам, щелочам и спиртам.</a:t>
            </a:r>
          </a:p>
          <a:p>
            <a:pPr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сохраняют жизнеспособность при очень низких температурах, а повышение до 80°C могут выдерживать в течение 5 мин.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6" name="Picture 4" descr="http://www.med.cap.ru/home/549/kalendar/%D0%B2%D1%81%D0%B5%D0%BC%D0%B8%D1%80%D0%BD%D1%8B%D0%B9%20%D0%B4%D0%B5%D0%BD%D1%8C%20%D0%B1%D0%BE%D1%80%D1%8C%D0%B1%D1%8B%20%D1%81%20%D1%82%D1%83%D0%B1%D0%B5%D1%80%D0%BA%D1%83%D0%BB%D0%B5%D0%B7%D0%BE%D0%BC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152" y="473292"/>
            <a:ext cx="2837873" cy="2177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8077" y="2431473"/>
            <a:ext cx="11555845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внешней среде микобактерия туберкулеза достаточно устойчива. 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 живого организма они остаются жизнеспособными в течение многих месяцев, в особенности в темных, сырых помещениях. В воде она может сохраняться до 150 дней, в масле на холоду до 10 мес., в сырах до 260 дней. 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 солнечного света они остаются жизнеспособными во внешней среде несколько месяцев, очень долго сохраняющиеся в воде - до 5 месяцев, на страницах книг - на протяжении 3-х месяцев, в уличной пыли - до 10 дней. 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Высохшие микобактерии вызывают туберкулез у морских свинок через 1 – 1,5 года,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лиофилизированные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замороженные жизнеспособны до 30 лет.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Mycobacterium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tuberculosis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чувствительна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УФО (погибает через 5-10 минут) и прямым солнечным лучам. под действием солнечных лучей МБТ погибают при 1,5 часу, а при ультрафиолетовом облучении - через 2-3 минуты. Кипячение жидкой мокроты убивает МБТ за 5 минут. МБТ стойкие к ионизирующей радиации, но быстро разрушаются под действием ультразвуковых волн. 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Обычные дезинфицирующие вещества слабо действуют на МБТ. Для дезинфекции используют активированные растворы хлорамина и хлорной извести, вызывающие гибель возбудителей туберкулеза в течение 3-5 ч.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  <a:defRPr/>
            </a:pPr>
            <a:endParaRPr lang="ru-RU" sz="1600" b="1" dirty="0"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80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281</TotalTime>
  <Words>1647</Words>
  <Application>Microsoft Office PowerPoint</Application>
  <PresentationFormat>Произвольный</PresentationFormat>
  <Paragraphs>261</Paragraphs>
  <Slides>25</Slides>
  <Notes>8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Ион</vt:lpstr>
      <vt:lpstr>Возбудитель туберкулеза и его особенности</vt:lpstr>
      <vt:lpstr>Презентация PowerPoint</vt:lpstr>
      <vt:lpstr>Возбудители туберкулеза</vt:lpstr>
      <vt:lpstr>Структура туберкулезной гранулемы</vt:lpstr>
      <vt:lpstr>Морфология</vt:lpstr>
      <vt:lpstr>Клеточная стенка Mycobacterium tuberculosis </vt:lpstr>
      <vt:lpstr>Презентация PowerPoint</vt:lpstr>
      <vt:lpstr>Культуральные свойства</vt:lpstr>
      <vt:lpstr>Резистентность</vt:lpstr>
      <vt:lpstr>Геном микобактерий</vt:lpstr>
      <vt:lpstr>Геном микобактерий</vt:lpstr>
      <vt:lpstr>Презентация PowerPoint</vt:lpstr>
      <vt:lpstr>        Факторы патогенности</vt:lpstr>
      <vt:lpstr>          Факторы патогенности</vt:lpstr>
      <vt:lpstr>Презентация PowerPoint</vt:lpstr>
      <vt:lpstr>ОСОБЕННОСТИ МИКОБАКТЕРИАЛЬНЫХ ИНФЕКЦИЙ</vt:lpstr>
      <vt:lpstr>Патогенез туберкулеза</vt:lpstr>
      <vt:lpstr>Презентация PowerPoint</vt:lpstr>
      <vt:lpstr>Презентация PowerPoint</vt:lpstr>
      <vt:lpstr>Презентация PowerPoint</vt:lpstr>
      <vt:lpstr>Эпидемиология</vt:lpstr>
      <vt:lpstr>Противотуберкулёзные препараты (Классификация ВОЗ, 1998) 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комп</dc:creator>
  <cp:lastModifiedBy>HP</cp:lastModifiedBy>
  <cp:revision>26</cp:revision>
  <dcterms:created xsi:type="dcterms:W3CDTF">2022-03-11T09:07:08Z</dcterms:created>
  <dcterms:modified xsi:type="dcterms:W3CDTF">2023-03-13T15:29:11Z</dcterms:modified>
</cp:coreProperties>
</file>