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69"/>
  </p:notesMasterIdLst>
  <p:sldIdLst>
    <p:sldId id="256" r:id="rId2"/>
    <p:sldId id="423" r:id="rId3"/>
    <p:sldId id="453" r:id="rId4"/>
    <p:sldId id="455" r:id="rId5"/>
    <p:sldId id="354" r:id="rId6"/>
    <p:sldId id="351" r:id="rId7"/>
    <p:sldId id="408" r:id="rId8"/>
    <p:sldId id="407" r:id="rId9"/>
    <p:sldId id="352" r:id="rId10"/>
    <p:sldId id="362" r:id="rId11"/>
    <p:sldId id="452" r:id="rId12"/>
    <p:sldId id="360" r:id="rId13"/>
    <p:sldId id="415" r:id="rId14"/>
    <p:sldId id="416" r:id="rId15"/>
    <p:sldId id="365" r:id="rId16"/>
    <p:sldId id="440" r:id="rId17"/>
    <p:sldId id="441" r:id="rId18"/>
    <p:sldId id="442" r:id="rId19"/>
    <p:sldId id="451" r:id="rId20"/>
    <p:sldId id="356" r:id="rId21"/>
    <p:sldId id="364" r:id="rId22"/>
    <p:sldId id="366" r:id="rId23"/>
    <p:sldId id="371" r:id="rId24"/>
    <p:sldId id="420" r:id="rId25"/>
    <p:sldId id="419" r:id="rId26"/>
    <p:sldId id="376" r:id="rId27"/>
    <p:sldId id="377" r:id="rId28"/>
    <p:sldId id="446" r:id="rId29"/>
    <p:sldId id="374" r:id="rId30"/>
    <p:sldId id="412" r:id="rId31"/>
    <p:sldId id="368" r:id="rId32"/>
    <p:sldId id="380" r:id="rId33"/>
    <p:sldId id="381" r:id="rId34"/>
    <p:sldId id="379" r:id="rId35"/>
    <p:sldId id="299" r:id="rId36"/>
    <p:sldId id="383" r:id="rId37"/>
    <p:sldId id="404" r:id="rId38"/>
    <p:sldId id="457" r:id="rId39"/>
    <p:sldId id="431" r:id="rId40"/>
    <p:sldId id="432" r:id="rId41"/>
    <p:sldId id="429" r:id="rId42"/>
    <p:sldId id="459" r:id="rId43"/>
    <p:sldId id="434" r:id="rId44"/>
    <p:sldId id="461" r:id="rId45"/>
    <p:sldId id="462" r:id="rId46"/>
    <p:sldId id="465" r:id="rId47"/>
    <p:sldId id="467" r:id="rId48"/>
    <p:sldId id="469" r:id="rId49"/>
    <p:sldId id="470" r:id="rId50"/>
    <p:sldId id="471" r:id="rId51"/>
    <p:sldId id="473" r:id="rId52"/>
    <p:sldId id="478" r:id="rId53"/>
    <p:sldId id="489" r:id="rId54"/>
    <p:sldId id="480" r:id="rId55"/>
    <p:sldId id="481" r:id="rId56"/>
    <p:sldId id="482" r:id="rId57"/>
    <p:sldId id="483" r:id="rId58"/>
    <p:sldId id="484" r:id="rId59"/>
    <p:sldId id="485" r:id="rId60"/>
    <p:sldId id="486" r:id="rId61"/>
    <p:sldId id="488" r:id="rId62"/>
    <p:sldId id="494" r:id="rId63"/>
    <p:sldId id="495" r:id="rId64"/>
    <p:sldId id="496" r:id="rId65"/>
    <p:sldId id="497" r:id="rId66"/>
    <p:sldId id="498" r:id="rId67"/>
    <p:sldId id="499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аан" initials="п" lastIdx="1" clrIdx="0">
    <p:extLst>
      <p:ext uri="{19B8F6BF-5375-455C-9EA6-DF929625EA0E}">
        <p15:presenceInfo xmlns="" xmlns:p15="http://schemas.microsoft.com/office/powerpoint/2012/main" userId="пааа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5737" autoAdjust="0"/>
  </p:normalViewPr>
  <p:slideViewPr>
    <p:cSldViewPr snapToGrid="0">
      <p:cViewPr>
        <p:scale>
          <a:sx n="70" d="100"/>
          <a:sy n="70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21400-3397-40D7-9694-4B13D1AE587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67393-686C-46F7-8CD1-34DB995B4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BC2FD58-1404-407D-8D65-2639C783FA2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B983D34-5AA6-4BA4-ADB5-A1EAAAF6186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rombo.ru/wp-content/uploads/2015/11/43071-otzyvy-o-plasticheskom-hirurge-cheslave-deonisoviche-gom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3DEDD9-B98E-41B1-89DB-5F136855A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614" y="622785"/>
            <a:ext cx="9129386" cy="2054116"/>
          </a:xfrm>
        </p:spPr>
        <p:txBody>
          <a:bodyPr/>
          <a:lstStyle/>
          <a:p>
            <a:pPr lvl="0"/>
            <a:r>
              <a:rPr lang="ru-RU" sz="4000" b="1" dirty="0">
                <a:solidFill>
                  <a:schemeClr val="bg1"/>
                </a:solidFill>
              </a:rPr>
              <a:t>Врожденные и приобретенные пороки сердца. Аневризмы сердца. </a:t>
            </a:r>
            <a:r>
              <a:rPr lang="ru-RU" sz="4000" b="1" dirty="0" smtClean="0">
                <a:solidFill>
                  <a:schemeClr val="bg1"/>
                </a:solidFill>
              </a:rPr>
              <a:t>Перикардиты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3724" y="396960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госпитальной хирургии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Зав. кафедрой: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д.м.н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профессор Переходов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Н.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подготовила: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11 группы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курса лечебного факультета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Деркачев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В.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489" y="-23546"/>
            <a:ext cx="11450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«Московский государственный медико-стоматологический университет им. А.И. Евдокимова»</a:t>
            </a:r>
          </a:p>
        </p:txBody>
      </p:sp>
    </p:spTree>
    <p:extLst>
      <p:ext uri="{BB962C8B-B14F-4D97-AF65-F5344CB8AC3E}">
        <p14:creationId xmlns:p14="http://schemas.microsoft.com/office/powerpoint/2010/main" val="228348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AA0BFE-29BE-411F-A200-FE68E462F9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474" y="225083"/>
            <a:ext cx="11859064" cy="6189784"/>
          </a:xfrm>
        </p:spPr>
        <p:txBody>
          <a:bodyPr>
            <a:noAutofit/>
          </a:bodyPr>
          <a:lstStyle/>
          <a:p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Клиническая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картина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незначительно или умеренно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выраженная недостаточность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митрального клапана длительно ни на что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жалуются.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Только при развитии застойных явлений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МКК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одышка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цианоз и др.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пальпации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смещение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верхушечного толчка влево, а иногда и вниз;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разлитым, усиленным, резистентным, что отражает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гипертрофию ЛЖ. 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перкуссии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смещение границ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вверх и влево за счет увеличения ЛП и ЛЖ.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Сердце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приобретает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митральную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конфигурацию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 сглаженной сердечной талией.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гипертрофии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границы сердца смещаются и вправо. </a:t>
            </a:r>
          </a:p>
        </p:txBody>
      </p:sp>
    </p:spTree>
    <p:extLst>
      <p:ext uri="{BB962C8B-B14F-4D97-AF65-F5344CB8AC3E}">
        <p14:creationId xmlns:p14="http://schemas.microsoft.com/office/powerpoint/2010/main" val="310466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CAC1E78-83DB-4C12-9DA7-30D7EA7860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" y="23222"/>
            <a:ext cx="11711836" cy="6834778"/>
          </a:xfrm>
        </p:spPr>
      </p:pic>
    </p:spTree>
    <p:extLst>
      <p:ext uri="{BB962C8B-B14F-4D97-AF65-F5344CB8AC3E}">
        <p14:creationId xmlns:p14="http://schemas.microsoft.com/office/powerpoint/2010/main" val="171283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D388DF-EE23-498F-A5F2-FB7FF5514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677" y="407964"/>
            <a:ext cx="11816861" cy="6260122"/>
          </a:xfrm>
        </p:spPr>
        <p:txBody>
          <a:bodyPr>
            <a:normAutofit fontScale="85000" lnSpcReduction="20000"/>
          </a:bodyPr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аускультации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на верхушке 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ослабление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I тона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поскольку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периода замкнутых клапанов.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же выслушивается 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систолический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который является основным признаком МН.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Систолический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 сливается с I тоном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При повышенном давлении 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МКК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акцент II тона над легочным стволом.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Данные аускультации подтверждаются и уточняются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фонокардиографией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Пульс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АД при компенсированной митральной недостаточности не изменены.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арактерное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для этого порока увеличение ЛП и ЛЖ, определяемое по увеличению тени сердца влево, вверх и кзади;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повышении давления 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МКК: расширение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дуги легочной артерии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При эхокардиографии : расширение полостей ЛП и ЛЖ, разнонаправленное движение створок митрального клапана, их утолщение и отсутствие смыкания в систолу.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Порок может долго оставаться компенсированным.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Однако при длительном существовании митральной недостаточности и ослаблении сократимости миокарда ЛП и ЛЖ развивается венозный застой в МКК. 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дальнейшем ослабление сократительной способности ПЖ с развитием венозного застоя в БКК. </a:t>
            </a: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0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681DB-5204-4403-A368-527E5BEA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83F1C2B-A9EC-431F-B77F-54C6864C2A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" y="0"/>
            <a:ext cx="11808009" cy="6858000"/>
          </a:xfrm>
        </p:spPr>
      </p:pic>
    </p:spTree>
    <p:extLst>
      <p:ext uri="{BB962C8B-B14F-4D97-AF65-F5344CB8AC3E}">
        <p14:creationId xmlns:p14="http://schemas.microsoft.com/office/powerpoint/2010/main" val="403493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642E38A-E1E1-434E-B406-3BC735BA8A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0"/>
            <a:ext cx="11553372" cy="6858000"/>
          </a:xfrm>
        </p:spPr>
      </p:pic>
    </p:spTree>
    <p:extLst>
      <p:ext uri="{BB962C8B-B14F-4D97-AF65-F5344CB8AC3E}">
        <p14:creationId xmlns:p14="http://schemas.microsoft.com/office/powerpoint/2010/main" val="176613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2A3048-1802-44F3-BA73-C4F96D927C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083" y="196948"/>
            <a:ext cx="11966917" cy="6485206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Клиническая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картина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наличии застойных явлений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МКК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появляются одышка, сердцебиение при физической нагрузке, иногда боли в области сердца, кашель и кровохарканье.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осмотра часто отмечается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акроцианоз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характерен румянец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цианотическим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оттенком (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facies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mitrale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Если развивается порок в детском возрасте, то нередко наблюдается отставание в физическом развитии, инфантилизм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(«митральный нанизм»).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осмотре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области сердца часто заметен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сердечный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толчок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вследствие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расширения и гипертрофии ПЖ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Верхушечный толчок не усилен, при пальпации в области его выявляется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диастолическое кошачье мурлыканье (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пресистолическое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дрожание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т. е. определяется низкочастотный диастолический шум. </a:t>
            </a:r>
          </a:p>
          <a:p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Перкуторно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находят расширение зоны сердечной тупости вверх и вправо за счет гипертрофии ЛП и ПЖ.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Сердце приобретает митральную конфигурацию. </a:t>
            </a:r>
          </a:p>
        </p:txBody>
      </p:sp>
    </p:spTree>
    <p:extLst>
      <p:ext uri="{BB962C8B-B14F-4D97-AF65-F5344CB8AC3E}">
        <p14:creationId xmlns:p14="http://schemas.microsoft.com/office/powerpoint/2010/main" val="25248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EF6D77F-C521-4682-B7CE-1163138E5A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0"/>
            <a:ext cx="11788726" cy="6858000"/>
          </a:xfrm>
        </p:spPr>
      </p:pic>
    </p:spTree>
    <p:extLst>
      <p:ext uri="{BB962C8B-B14F-4D97-AF65-F5344CB8AC3E}">
        <p14:creationId xmlns:p14="http://schemas.microsoft.com/office/powerpoint/2010/main" val="3802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3C62F72-C770-455C-9F39-85DBDA1D553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351692"/>
            <a:ext cx="11732456" cy="6506308"/>
          </a:xfrm>
        </p:spPr>
      </p:pic>
    </p:spTree>
    <p:extLst>
      <p:ext uri="{BB962C8B-B14F-4D97-AF65-F5344CB8AC3E}">
        <p14:creationId xmlns:p14="http://schemas.microsoft.com/office/powerpoint/2010/main" val="2078284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4B308-B730-4C0D-B0F5-716D2E5C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24C46AF-F656-44E9-9A6F-B383612715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3" y="122830"/>
            <a:ext cx="11649452" cy="6591869"/>
          </a:xfrm>
        </p:spPr>
      </p:pic>
    </p:spTree>
    <p:extLst>
      <p:ext uri="{BB962C8B-B14F-4D97-AF65-F5344CB8AC3E}">
        <p14:creationId xmlns:p14="http://schemas.microsoft.com/office/powerpoint/2010/main" val="407960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C635A0A-DC71-4ABF-A137-5F27DCF9F5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30929" cy="6857999"/>
          </a:xfrm>
        </p:spPr>
      </p:pic>
    </p:spTree>
    <p:extLst>
      <p:ext uri="{BB962C8B-B14F-4D97-AF65-F5344CB8AC3E}">
        <p14:creationId xmlns:p14="http://schemas.microsoft.com/office/powerpoint/2010/main" val="229820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83DF7-5DF2-4696-A1A8-A621273A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232012"/>
            <a:ext cx="9404723" cy="627797"/>
          </a:xfrm>
        </p:spPr>
        <p:txBody>
          <a:bodyPr/>
          <a:lstStyle/>
          <a:p>
            <a:pPr algn="ctr"/>
            <a:r>
              <a:rPr lang="ru-RU" sz="3600" b="1" u="sng" dirty="0"/>
              <a:t>ЧАСТНАЯ ПАТОЛОГИЯ. ПОРОКИ СЕРДЦА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3C442B-6425-423C-A126-7FD6F73E8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32764"/>
            <a:ext cx="12192000" cy="6721523"/>
          </a:xfrm>
        </p:spPr>
        <p:txBody>
          <a:bodyPr>
            <a:no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Врожденные пороки сердца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возникают в результате нарушения нормального развития сердца и магистральных сосудов во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внутриутробном периоде либо связаны с сохранением после рождения внутриутробного кровообращения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неправильном делении первичного однополостного артериального ствола на легочный ствол и аорту и формировании полостей сердца могут образовываться дефекты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межпредсердной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межжелудочковой перегородок,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аномалии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расположения магистральных сосудов, их сужение.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Сохранение особенностей внутриутробного кровообращения после рождения приводит к таким порокам, как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артериальный открытый проток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открытое овальное отверстие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Нередко при врожденных пороках одновременно могут иметь место и сообщение между большим и малым кругами кровообращения, и сужение магистральных сосудов. Кроме того, может наблюдаться врожденный дефект развития самих клапанов: митрального,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трикуспидального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аортального, клапана легочного ствола.</a:t>
            </a:r>
          </a:p>
        </p:txBody>
      </p:sp>
    </p:spTree>
    <p:extLst>
      <p:ext uri="{BB962C8B-B14F-4D97-AF65-F5344CB8AC3E}">
        <p14:creationId xmlns:p14="http://schemas.microsoft.com/office/powerpoint/2010/main" val="427212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1F51CA-57EF-4C27-909D-D528ADF39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1015" y="337625"/>
            <a:ext cx="11760591" cy="6668085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аускультации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очень характерные изменения, свойственные митральному стенозу. Так как в ЛЖ попадает мало крови и сокращение его происходит быстро,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I тон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верхушки становится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громким, хлопающим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Там же после II тона удается выслушать добавочный тон —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тон открытия митрального клапана.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Громкий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I тон, II тон и тон открытия МК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создают типичную для митрального стеноза мелодию, называемую «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ритмом перепела». </a:t>
            </a: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повышении давления в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МКК появляется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акцент II тона над легочным стволом. 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митрального стеноза характерен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диастолический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u="sng" dirty="0"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поскольку имеется сужение по ходу кровотока из ЛП в желудочек во время диастолы.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может возникать сразу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тона открытия митрального клапана, поскольку из-за разности давления в предсердии и желудочке скорость кровотока будет выше в начале диастолы; по мере выравнивания давления шум будет убывать. </a:t>
            </a:r>
          </a:p>
        </p:txBody>
      </p:sp>
    </p:spTree>
    <p:extLst>
      <p:ext uri="{BB962C8B-B14F-4D97-AF65-F5344CB8AC3E}">
        <p14:creationId xmlns:p14="http://schemas.microsoft.com/office/powerpoint/2010/main" val="10101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DD3C1E-AD08-41F0-A353-A6D62ADCCF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00250"/>
            <a:ext cx="11934092" cy="554750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Нередко шум появляется в конце диастолы перед самой систолой — </a:t>
            </a:r>
            <a:r>
              <a:rPr lang="ru-RU" sz="2800" b="1" u="sng" dirty="0" err="1">
                <a:latin typeface="Times New Roman" pitchFamily="18" charset="0"/>
                <a:cs typeface="Times New Roman" pitchFamily="18" charset="0"/>
              </a:rPr>
              <a:t>пресистолический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который возникает при ускорении кровотока в конце диастолы желудочков за счет начинающейся систолы предсердий.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Диастолический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митральном стенозе может выслушиваться в течение всей диастолы, усиливаясь перед систолой и непосредственно сливаясь с I хлопающим тоном.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Пульс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при митральном стенозе может быть неодинаковым на правой и левой руках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Поскольку при значительной гипертрофии ЛП сдавливается левая подключичная артерия, наполнение пульса слева уменьшается (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</a:rPr>
              <a:t>pulsus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</a:rPr>
              <a:t>differens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При уменьшении наполнения ЛЖ и снижении ударного объема пульс становится малым — 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</a:rPr>
              <a:t>pulsus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</a:rPr>
              <a:t>parvus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Митральный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стеноз нередко осложняется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этих случаях пульс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аритмичен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1536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B7CF3A-E297-4E54-8080-F729B63A3A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678" y="323558"/>
            <a:ext cx="11774658" cy="6358596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АД обычно остается нормальным, иногда слегка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понижается систолическое давление и повышается диастолическое. </a:t>
            </a:r>
            <a:endParaRPr lang="ru-RU" sz="27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u="sng" dirty="0" err="1" smtClean="0">
                <a:latin typeface="Times New Roman" pitchFamily="18" charset="0"/>
                <a:cs typeface="Times New Roman" pitchFamily="18" charset="0"/>
              </a:rPr>
              <a:t>Rg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выявляют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характерное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увеличение ЛП, которое приводит к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исчезновению «талии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» сердца и появлению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митральной его конфигурации.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первом косом положении увеличение ЛП определяется по отклонению им пищевода, которое хорошо видно при приеме больным взвеси сульфата бария. </a:t>
            </a: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При повышении давления 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МКК 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рентгенологически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отмечается выбухание дуги легочной артерии и гипертрофия ПЖ.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рентгенограмме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обнаруживается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 обызвествление митрального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клапана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При длительной гипертонии сосудов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МКК развивается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пневмосклероз, который также можно выявить при рентгенологическом исследовании.</a:t>
            </a:r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59709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AB8082-A492-44C3-89FF-671A55F0A8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81355"/>
            <a:ext cx="12084149" cy="456027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митральном стенозе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рано возникает застой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МКК,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требует усиленной работы ПЖ. Поэтому ослабление сократительной способности ПЖ и венозный застой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БКК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развиваются при митральном стенозе раньше и чаще, чем при недостаточности МК.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Ослабление миокарда ПЖ и его расширение иногда сопровождаются появлением относительной недостаточности трехстворчатого клапана. Кроме того, длительный венозный застой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МКК 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митральном стенозе с течением времени приводит к склерозу сосудов и разрастанию соединительной ткани в легких. Создается второй, легочный, барьер для продвижения крови по сосудам малого круга, что еще больше затрудняет работу ПЖ.</a:t>
            </a:r>
          </a:p>
        </p:txBody>
      </p:sp>
    </p:spTree>
    <p:extLst>
      <p:ext uri="{BB962C8B-B14F-4D97-AF65-F5344CB8AC3E}">
        <p14:creationId xmlns:p14="http://schemas.microsoft.com/office/powerpoint/2010/main" val="423092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C23EA-BABF-4924-BA0D-CAAF8E92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17A22F3-C123-43EE-90C0-5014C5F96F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" y="21772"/>
            <a:ext cx="11335843" cy="6836228"/>
          </a:xfrm>
        </p:spPr>
      </p:pic>
    </p:spTree>
    <p:extLst>
      <p:ext uri="{BB962C8B-B14F-4D97-AF65-F5344CB8AC3E}">
        <p14:creationId xmlns:p14="http://schemas.microsoft.com/office/powerpoint/2010/main" val="549596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74F56-4B82-43BE-8BA1-A57E8F10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85D2F78-D83D-4DAF-A64B-41EB6CBFD8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169044"/>
            <a:ext cx="11357203" cy="6688956"/>
          </a:xfrm>
        </p:spPr>
      </p:pic>
    </p:spTree>
    <p:extLst>
      <p:ext uri="{BB962C8B-B14F-4D97-AF65-F5344CB8AC3E}">
        <p14:creationId xmlns:p14="http://schemas.microsoft.com/office/powerpoint/2010/main" val="2437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10B7A0-82F4-4954-B9F0-0AAA1C3D33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812" y="-309490"/>
            <a:ext cx="11873132" cy="7419974"/>
          </a:xfrm>
        </p:spPr>
        <p:txBody>
          <a:bodyPr>
            <a:no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  <a:r>
              <a:rPr lang="ru-RU" sz="2100" b="1" u="sng" dirty="0">
                <a:latin typeface="Times New Roman" pitchFamily="18" charset="0"/>
                <a:cs typeface="Times New Roman" pitchFamily="18" charset="0"/>
              </a:rPr>
              <a:t>Клиническая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>
                <a:latin typeface="Times New Roman" pitchFamily="18" charset="0"/>
                <a:cs typeface="Times New Roman" pitchFamily="18" charset="0"/>
              </a:rPr>
              <a:t>картина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Самочувствие больных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может долго оставаться хорошим,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этот порок компенсируется усиленной работой ЛЖ.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течением времени появляются боли в области сердца по типу стенокардических. Они обусловлены относительной коронарной недостаточностью вследствие резкой гипертрофии миокарда и ухудшения кровенаполнения коронарных артерий при низком диастолическом давлении в аорте.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наблюдаются головокружения как результат нарушения кровоснабжения мозга, что также связано с низким диастолическим давлением. При ослаблении сократимости миокарда ЛЖ развивается застой в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МКК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появляются одышка, сердцебиение, слабость и т. 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 осмотре бледность кожных покровов, вызванная малым кровенаполнением артериальной системы в период диастолы. Резкое колебание давления в артериальной системе в систолу и диастолу обусловливает ряд симптомов: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пульсацию периферических артерий — сонных («пляска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каротид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»), подключичных, плечевых, височных и других, ритмичное, синхронное с пульсом покачивание головы (симптом Мюссе), 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ритмичное изменение окраски ногтевого ложа при легком надавливании на конец ногтя, так называемый капиллярный пульс (симптом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и др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003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6EA944-AC0E-47AA-9519-0C2DC06FEC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806" y="365760"/>
            <a:ext cx="11718387" cy="649223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осмотре области сердца почти всегда заметен увеличенный смещенный вниз и влево верхушечный толчок.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пальпации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верхушечный толчок прощупывается в шестом, а иногда и в седьмом межреберье кнаружи от среднеключичной линии.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Он разлитой, усиленный, приподнимающий, куполообразный, что свидетельствует о большом увеличении ЛЖ за счет его гипертрофии и дилатации полости. </a:t>
            </a:r>
          </a:p>
          <a:p>
            <a:r>
              <a:rPr lang="ru-RU" sz="3200" b="1" u="sng" dirty="0" err="1">
                <a:latin typeface="Times New Roman" pitchFamily="18" charset="0"/>
                <a:cs typeface="Times New Roman" pitchFamily="18" charset="0"/>
              </a:rPr>
              <a:t>Перкуторно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обнаруживают смещение границ сердечной тупости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влево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Сердце приобретает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аортальную конфигурацию (с выраженной сердечной «талией»).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855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78E84E-3016-43CF-8D26-48FA93E5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EF89574-58E1-4174-921F-5BC00693E5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3" y="168812"/>
            <a:ext cx="11284865" cy="6689188"/>
          </a:xfrm>
        </p:spPr>
      </p:pic>
    </p:spTree>
    <p:extLst>
      <p:ext uri="{BB962C8B-B14F-4D97-AF65-F5344CB8AC3E}">
        <p14:creationId xmlns:p14="http://schemas.microsoft.com/office/powerpoint/2010/main" val="3561725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EADFD1-513D-4F31-BC74-A90FC3A1FF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66321"/>
            <a:ext cx="11873133" cy="609353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аускультации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выявляют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ослабление I тона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верхушки сердца, поскольку во время систолы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ЛЖ отсутствует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период замкнутых клапанов.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II тон на аорте также ослаблен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при значительном разрушении створок клапана может совсем не прослушиваться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сифилитическом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атеросклеротическом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поражении аорты II тон может оставаться достаточно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звучным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Характерен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диастолический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выслушиваемый на аорте и в точке Боткина—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Эрба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Обычно это мягкий, дующий протодиастолический шум; к концу диастолы по мере падения давления крови в аорте и замедления кровотока шум ослабевает (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убывающий шум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изменения тонов и шумов хорошо выявляются на ФКГ.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верхушке сердца могут выслушиваться также шумы, имеющие функциональное происхождение. Так, при большом расширении ЛЖ возникает относительная недостаточность митрального клапана и у верхушки сердца появляется систолический шум.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164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11998D-A260-4D34-B13F-88BC906E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E6906E7-280D-426F-9D14-769668DB68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0" y="126609"/>
            <a:ext cx="11598114" cy="6457071"/>
          </a:xfrm>
        </p:spPr>
      </p:pic>
    </p:spTree>
    <p:extLst>
      <p:ext uri="{BB962C8B-B14F-4D97-AF65-F5344CB8AC3E}">
        <p14:creationId xmlns:p14="http://schemas.microsoft.com/office/powerpoint/2010/main" val="1505782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045373-FA04-44C7-9C97-A9EFE7F2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13057D8-A337-4562-A123-33A9CB5F36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74171"/>
            <a:ext cx="11263766" cy="6545943"/>
          </a:xfrm>
        </p:spPr>
      </p:pic>
    </p:spTree>
    <p:extLst>
      <p:ext uri="{BB962C8B-B14F-4D97-AF65-F5344CB8AC3E}">
        <p14:creationId xmlns:p14="http://schemas.microsoft.com/office/powerpoint/2010/main" val="2612804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1037EA-4266-434C-B944-50EBF267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59" y="0"/>
            <a:ext cx="9404723" cy="939984"/>
          </a:xfrm>
        </p:spPr>
        <p:txBody>
          <a:bodyPr/>
          <a:lstStyle/>
          <a:p>
            <a:r>
              <a:rPr lang="ru-RU" b="1" u="sng" dirty="0"/>
              <a:t>Стеноз устья аорты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31F212-ED59-4D23-B3F8-672432CDCC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151" y="939984"/>
            <a:ext cx="11704319" cy="5918016"/>
          </a:xfrm>
        </p:spPr>
        <p:txBody>
          <a:bodyPr>
            <a:normAutofit/>
          </a:bodyPr>
          <a:lstStyle/>
          <a:p>
            <a:r>
              <a:rPr lang="ru-RU" sz="3300" b="1" u="sng" dirty="0">
                <a:latin typeface="Times New Roman" pitchFamily="18" charset="0"/>
                <a:cs typeface="Times New Roman" pitchFamily="18" charset="0"/>
              </a:rPr>
              <a:t>Аортальный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u="sng" dirty="0">
                <a:latin typeface="Times New Roman" pitchFamily="18" charset="0"/>
                <a:cs typeface="Times New Roman" pitchFamily="18" charset="0"/>
              </a:rPr>
              <a:t>стеноз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создает препятствия для изгнания крови в аорту при сокращении левого желудочка.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частой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причиной является </a:t>
            </a:r>
            <a:r>
              <a:rPr lang="ru-RU" sz="3300" u="sng" dirty="0">
                <a:latin typeface="Times New Roman" pitchFamily="18" charset="0"/>
                <a:cs typeface="Times New Roman" pitchFamily="18" charset="0"/>
              </a:rPr>
              <a:t>ревматический эндокардит, реже стеноз развивается в результате   септического   эндокардита, атеросклероза  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или   бывает   врожденным.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Стеноз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возникает при сращении створок аортального клапана либо появляется вследствие рубцового сужения аортального отверстия</a:t>
            </a:r>
            <a:r>
              <a:rPr lang="ru-RU" sz="3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8191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65EB58-8344-45B9-913C-091DEAA3A9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009" y="221566"/>
            <a:ext cx="11633981" cy="641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Клиническая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картина.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Аортальный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стеноз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течение многих лет может оставаться компенсированным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пороком.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выраженном сужении аортального отверстия недостаточный выброс крови в артериальную систему приводит к нарушению кровоснабжения гипертрофированного миокарда, в связи с чем у больных появляются боли в области сердца по типу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стенокардических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кровоснабжения мозга приводит к головокружению, головным болям, склонности к обморокам. Эти явления, как и боли в области сердца, чаще возникают при физическое работе, эмоциональном напряжении.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4472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DAE59D-6662-4F75-8AAA-7A4864B8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-6826"/>
            <a:ext cx="9404723" cy="616427"/>
          </a:xfrm>
        </p:spPr>
        <p:txBody>
          <a:bodyPr/>
          <a:lstStyle/>
          <a:p>
            <a:r>
              <a:rPr lang="ru-RU" b="1" dirty="0"/>
              <a:t>Стеноз устья аорты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1566BD-30FA-4367-AFE6-CEB1D556D7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584" y="800893"/>
            <a:ext cx="11394831" cy="419548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осмотре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больных отмечается бледность кожных покровов, связанная с малым кровенаполнением артериальной системы. Верхушечный толчок смещен влево, реже — вниз, разлитой, высокий, резистентный.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пальпации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предсердечной области над аортой часто выявляется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систолическое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дрожание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кошачье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мурлыканье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»).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err="1">
                <a:latin typeface="Times New Roman" pitchFamily="18" charset="0"/>
                <a:cs typeface="Times New Roman" pitchFamily="18" charset="0"/>
              </a:rPr>
              <a:t>Перкуторно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определяют смещение левой границы сердца влево и его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аортальную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конфигурацию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что обусловлено гипертрофией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ЛЖ.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32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4A14C6-3290-4DD6-9B43-85CD45A75F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8246" y="178079"/>
            <a:ext cx="11747640" cy="6037384"/>
          </a:xfrm>
        </p:spPr>
        <p:txBody>
          <a:bodyPr>
            <a:noAutofit/>
          </a:bodyPr>
          <a:lstStyle/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аускультации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сердца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в области верхушка можно отметить </a:t>
            </a:r>
            <a:r>
              <a:rPr lang="ru-RU" sz="3400" u="sng" dirty="0">
                <a:latin typeface="Times New Roman" pitchFamily="18" charset="0"/>
                <a:cs typeface="Times New Roman" pitchFamily="18" charset="0"/>
              </a:rPr>
              <a:t>ослабление I тона,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связанное с переполнением ЛЖ и удлинением его систолы. Над аортой II тон ослаблен; в случае неподвижности сросшихся створок аортального клапана он может совсем не выслушиваться. Характерен </a:t>
            </a: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грубый систолический шум на аорте,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который связан с изгнанием крови через суженное отверстие.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шум проводится по направлению кровотока </a:t>
            </a: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сонные артерии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а иногда выслушивается и </a:t>
            </a:r>
            <a:r>
              <a:rPr lang="ru-RU" sz="3400" b="1" i="1" u="sng" dirty="0">
                <a:latin typeface="Times New Roman" pitchFamily="18" charset="0"/>
                <a:cs typeface="Times New Roman" pitchFamily="18" charset="0"/>
              </a:rPr>
              <a:t>в межлопаточном пространстве</a:t>
            </a:r>
            <a:r>
              <a:rPr lang="ru-RU" sz="3400" b="1" i="1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8775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714C07-A336-4B4F-B955-AD7DB40312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964" y="504967"/>
            <a:ext cx="11535507" cy="5852290"/>
          </a:xfrm>
        </p:spPr>
        <p:txBody>
          <a:bodyPr>
            <a:noAutofit/>
          </a:bodyPr>
          <a:lstStyle/>
          <a:p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Рентгенологически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при аортальном стенозе находят 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гипертрофию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u="sng" dirty="0">
                <a:latin typeface="Times New Roman" pitchFamily="18" charset="0"/>
                <a:cs typeface="Times New Roman" pitchFamily="18" charset="0"/>
              </a:rPr>
              <a:t>ЛЖ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и аортальную конфигурацию сердца, расширение аорты в восходящем отделе (</a:t>
            </a:r>
            <a:r>
              <a:rPr lang="ru-RU" sz="4400" u="sng" dirty="0" err="1">
                <a:latin typeface="Times New Roman" pitchFamily="18" charset="0"/>
                <a:cs typeface="Times New Roman" pitchFamily="18" charset="0"/>
              </a:rPr>
              <a:t>постстенотическое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расширение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нередко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обнаруживают 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обызвествление створок аортального клапана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841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FBC23C-CA06-415D-8EF1-AF992711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6" y="559558"/>
            <a:ext cx="11732456" cy="841510"/>
          </a:xfrm>
        </p:spPr>
        <p:txBody>
          <a:bodyPr/>
          <a:lstStyle/>
          <a:p>
            <a:pPr algn="ctr"/>
            <a:r>
              <a:rPr lang="ru-RU" sz="3600" b="1" u="sng" dirty="0"/>
              <a:t>Недостаточность правого предсердно-желудочкового клапана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9FEFEF-5D16-404E-8479-8A4767FB48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24084"/>
            <a:ext cx="12192000" cy="523391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органической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относительной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Органическая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недостаточность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развивается вследствие эндокардита, чаще ревматического, реже септического или возникает в результате травмы с разрывом папиллярных мышц трехстворчатого клапана.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Трикуспидальная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недостаточность обычно сочетается с поражением других клапанов сердца, а как изолированный порок представляет исключительную редкость.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Относительная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недостаточность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встречается гораздо чаще, чем органическая. Она появляется при расширении ПЖ и растяжении правого предсердно-желудочкового отверстия. Особенно часто это наблюдается при митральных пороках сердца, когда из-за высокого давления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МКК ПЖ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приходится работать с повышенной нагрузкой, что ведет к его перенапряжению и расширению. </a:t>
            </a:r>
          </a:p>
        </p:txBody>
      </p:sp>
    </p:spTree>
    <p:extLst>
      <p:ext uri="{BB962C8B-B14F-4D97-AF65-F5344CB8AC3E}">
        <p14:creationId xmlns:p14="http://schemas.microsoft.com/office/powerpoint/2010/main" val="1888931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837E56-0215-4664-98BD-201BA09D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A2B9C3B-F073-414A-BE4E-0290013AF0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2" y="156882"/>
            <a:ext cx="11169381" cy="6701118"/>
          </a:xfrm>
        </p:spPr>
      </p:pic>
    </p:spTree>
    <p:extLst>
      <p:ext uri="{BB962C8B-B14F-4D97-AF65-F5344CB8AC3E}">
        <p14:creationId xmlns:p14="http://schemas.microsoft.com/office/powerpoint/2010/main" val="637171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9" y="344466"/>
            <a:ext cx="11361107" cy="651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157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FDB9D7-5E95-4DAC-97B7-20A2C84650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309490"/>
            <a:ext cx="12191999" cy="6548510"/>
          </a:xfrm>
        </p:spPr>
        <p:txBody>
          <a:bodyPr>
            <a:noAutofit/>
          </a:bodyPr>
          <a:lstStyle/>
          <a:p>
            <a:r>
              <a:rPr lang="ru-RU" sz="2900" b="1" u="sng" dirty="0">
                <a:latin typeface="Times New Roman" pitchFamily="18" charset="0"/>
                <a:cs typeface="Times New Roman" pitchFamily="18" charset="0"/>
              </a:rPr>
              <a:t>Клиническая картина.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Выраженный венозный застой в БКК при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трикуспидальной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недостаточности приводит к появлению 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отеков, асцита, ощущению тяжести и болей в области ПП, связанных с увеличением печени.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Кожные покровы приобретают 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синюшную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окраску, иногда с желтушным оттенком. Обращают на себя внимание набухание и 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пульсация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шейных вен, так называемый 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положительный венный пульс и пульсация печени.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Эти пульсации обусловлены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регургитацией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крови из желудочка в предсердие через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непрекрытое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предсердно-желудочковое отверстие, вследствие чего в предсердии повышается давление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 затрудняется 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опорожнение шейных и печеночных вен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22563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1EC46D-CF24-4483-A33D-82DFEF39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D49B2D6-077B-4651-ACDC-38F60A6C9A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6" y="182880"/>
            <a:ext cx="11300043" cy="6518238"/>
          </a:xfrm>
        </p:spPr>
      </p:pic>
    </p:spTree>
    <p:extLst>
      <p:ext uri="{BB962C8B-B14F-4D97-AF65-F5344CB8AC3E}">
        <p14:creationId xmlns:p14="http://schemas.microsoft.com/office/powerpoint/2010/main" val="3786429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5FEDD8-FBE9-441A-A55E-D4DDF95C8E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677" y="253218"/>
            <a:ext cx="12051323" cy="6865034"/>
          </a:xfrm>
        </p:spPr>
        <p:txBody>
          <a:bodyPr>
            <a:norm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Систолическое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втяжение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гр. клетки в области ПЖ объясняется значительным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уменьшением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объема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поскольку в этот момент большое количество крови поступает в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печеночные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вены. 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Систолическое втяжение гр. клетки соответствует систолическому набуханию печени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наоборот, диастолическое переполнение ПЖ и выбухание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гр.клетки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его области сочетаются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с диастолическим уменьшением размеров печени. 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Поэтому, если положить одну руку на область ПЖ, а другую — на область печени, можно ощутить характерные 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</a:rPr>
              <a:t>качательные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 движения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рук.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Верхушечный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толчок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как правило, не выражен, т.к. ЛЖ оттеснен кзади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гипертрофированным ПЖ. </a:t>
            </a:r>
          </a:p>
        </p:txBody>
      </p:sp>
    </p:spTree>
    <p:extLst>
      <p:ext uri="{BB962C8B-B14F-4D97-AF65-F5344CB8AC3E}">
        <p14:creationId xmlns:p14="http://schemas.microsoft.com/office/powerpoint/2010/main" val="874779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A9F7D2-C49C-452C-B1C7-7BA94B051D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151" y="168812"/>
            <a:ext cx="11690252" cy="7021128"/>
          </a:xfrm>
        </p:spPr>
        <p:txBody>
          <a:bodyPr>
            <a:noAutofit/>
          </a:bodyPr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перкуссии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отмечается значительное смещение границ сердца вправо за счет гипертрофии ПП и ПЖ. 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аускультации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 основания мечевидного отростка грудины находят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ослабление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тона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; в этой же области, а также в третьем и четвертом межреберьях справа от грудины выслушивается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систолический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интенсивность которого увеличивается при задержке дыхания на высоте вдоха — 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симптом </a:t>
            </a:r>
            <a:r>
              <a:rPr lang="ru-RU" sz="2500" b="1" u="sng" dirty="0" err="1">
                <a:latin typeface="Times New Roman" pitchFamily="18" charset="0"/>
                <a:cs typeface="Times New Roman" pitchFamily="18" charset="0"/>
              </a:rPr>
              <a:t>Риверо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500" b="1" u="sng" dirty="0" err="1">
                <a:latin typeface="Times New Roman" pitchFamily="18" charset="0"/>
                <a:cs typeface="Times New Roman" pitchFamily="18" charset="0"/>
              </a:rPr>
              <a:t>Корвалло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Поскольку при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трикуспидальной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недостаточности понижается давление в МКК, звучность II тона над легочным стволом ослабевает. </a:t>
            </a:r>
          </a:p>
          <a:p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Пульс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существенно не меняется или становится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малым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и частым,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нередко имеется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тяжелая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АД 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чаще понижено. </a:t>
            </a:r>
            <a:endParaRPr lang="ru-RU" sz="25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Рентгенологически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выявляются признаки гипертрофии правых отделов сердца. </a:t>
            </a:r>
          </a:p>
        </p:txBody>
      </p:sp>
    </p:spTree>
    <p:extLst>
      <p:ext uri="{BB962C8B-B14F-4D97-AF65-F5344CB8AC3E}">
        <p14:creationId xmlns:p14="http://schemas.microsoft.com/office/powerpoint/2010/main" val="2961605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7FC477-90E6-4099-A643-E7FF8083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101025"/>
            <a:ext cx="11648049" cy="140053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Течение, прогноз и лечение при пороках сердца. Профилактика приобретенных пороков сердца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5BFB14-3606-4F20-92CD-0CC72129C3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49" y="1678675"/>
            <a:ext cx="12259962" cy="541847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прогностическом отношении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митральный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стеноз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хуже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компенсация поддерживается за счет работы слабого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ЛП.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развиваются застойные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явления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МКК;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возникает недостаточность правых отделов сердца и присоединяются застойные явления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БКК.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течение заболевания неблагоприятно влияют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повторные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ревматические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атаки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при которых прогрессирует поражение клапанного аппарата сердца и поражается сердечная мышца, что также способствует развитию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НК.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инфекции, интоксикация, физическая перегрузка, нервное перенапряжение, у женщин — беременность и роды могут стать пусковым механизмом развития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87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AE12F5-1D97-42A3-B0AD-7304697CAE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535" y="189914"/>
            <a:ext cx="11830929" cy="6668086"/>
          </a:xfrm>
        </p:spPr>
        <p:txBody>
          <a:bodyPr>
            <a:noAutofit/>
          </a:bodyPr>
          <a:lstStyle/>
          <a:p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Консервативное лечение больных с пороком сердца заключается в профилактике и лечении СН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Широко распространено хирургическое лечение митрального стеноза — 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митральная </a:t>
            </a:r>
            <a:r>
              <a:rPr lang="ru-RU" sz="2700" b="1" u="sng" dirty="0" err="1">
                <a:latin typeface="Times New Roman" pitchFamily="18" charset="0"/>
                <a:cs typeface="Times New Roman" pitchFamily="18" charset="0"/>
              </a:rPr>
              <a:t>комиссуротомия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при которой разъединяются сросшиеся створки митрального клапана и расширяется предсердно-желудочковое отверстие. Эта операция, даже если она не ликвидирует полностью имеющееся сужение, уменьшает его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степень,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устраняет тяжелые нарушения гемодинамики.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сужении устья аорты производят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аортальную </a:t>
            </a:r>
            <a:r>
              <a:rPr lang="ru-RU" sz="2700" u="sng" dirty="0" err="1">
                <a:latin typeface="Times New Roman" pitchFamily="18" charset="0"/>
                <a:cs typeface="Times New Roman" pitchFamily="18" charset="0"/>
              </a:rPr>
              <a:t>комиссуротомию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но эта операция значительно сложнее, чем митральная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комиссуротомия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При недостаточности клапанов (митрального, аортального) в настоящее время производят операции, при которых разрушенный клапан замещают протезом —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искусственным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клапаном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7216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Аневризмы сердца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12192000" cy="59492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мешковидное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выпячивание истонченной стенки сердечной мышцы.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ordodeus.ru/Anevrizma_serdts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043" y="1556792"/>
            <a:ext cx="5173960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7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1952651" cy="7647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Классификация 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6073254" cy="602128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По происхождению </a:t>
            </a:r>
          </a:p>
          <a:p>
            <a:pPr marL="624078" indent="-514350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Врожденные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(формируются дивертикулы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желудочков,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встрчаются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редко)</a:t>
            </a:r>
          </a:p>
          <a:p>
            <a:pPr marL="624078" indent="-51435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2. Приобретённые</a:t>
            </a:r>
          </a:p>
          <a:p>
            <a:pPr marL="624078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Постинфарктные (в 95% случаев)</a:t>
            </a:r>
          </a:p>
          <a:p>
            <a:pPr marL="624078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Посттравматические</a:t>
            </a:r>
          </a:p>
          <a:p>
            <a:pPr marL="624078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Инфекционные (сифилитические, ревматические, аневризмы, вызнанные язвенным бактериальным эндокардитом и эмболическими процессами при септических состояниях) - весьма редки.</a:t>
            </a:r>
          </a:p>
          <a:p>
            <a:pPr marL="624078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Послеоперационные</a:t>
            </a:r>
          </a:p>
          <a:p>
            <a:pPr marL="624078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II. По форме</a:t>
            </a:r>
          </a:p>
          <a:p>
            <a:pPr marL="624078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1.диффузные (плоские), </a:t>
            </a:r>
          </a:p>
          <a:p>
            <a:pPr marL="624078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2.мешковидные </a:t>
            </a:r>
          </a:p>
          <a:p>
            <a:pPr marL="624078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3.грибовидные </a:t>
            </a:r>
          </a:p>
          <a:p>
            <a:pPr marL="624078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4.«аневризма в аневризме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624078" indent="-51435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9439" y="86461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III. По времени возникновения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1.Острые (1-2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от начала развития инфаркта миокарда)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2.Подострые (3-6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3.Хронические (более 6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IV. По локализации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1.На переднебоковой стенке ЛЖ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2.На верхушке ЛЖ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переднеперегородочной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области ЛЖ (50—65% случаев)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4.На задней стенке ЛЖ (2—8%)</a:t>
            </a:r>
          </a:p>
        </p:txBody>
      </p:sp>
    </p:spTree>
    <p:extLst>
      <p:ext uri="{BB962C8B-B14F-4D97-AF65-F5344CB8AC3E}">
        <p14:creationId xmlns:p14="http://schemas.microsoft.com/office/powerpoint/2010/main" val="36098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Этиология, патогенез и механизм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12192000" cy="609329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Определяющим фактором в образовании А. с. является локальная слабость структур стенки сердца, которая чаще всего возникает при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обширном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трансмуральном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инфаркте миокарда.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Формированию А. с. способствуют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давления в полости левого желудочка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расширение зоны некроза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замедление образования рубца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Нарушения гемодинамики при А. с. обусловлены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выключением части миокарда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изменением формы и объема левого желудочка, депонированием части крови в полости аневризмы.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Users\Анастасия\Desktop\110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5212"/>
            <a:ext cx="5615947" cy="3882787"/>
          </a:xfrm>
          <a:prstGeom prst="rect">
            <a:avLst/>
          </a:prstGeom>
          <a:noFill/>
        </p:spPr>
      </p:pic>
      <p:pic>
        <p:nvPicPr>
          <p:cNvPr id="5" name="Picture 8" descr="C:\Users\Анастасия\Desktop\Рисунок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2621" y="2879678"/>
            <a:ext cx="4699379" cy="3978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692696"/>
          </a:xfrm>
        </p:spPr>
        <p:txBody>
          <a:bodyPr/>
          <a:lstStyle/>
          <a:p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Клиническая картина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0" y="620688"/>
            <a:ext cx="7824192" cy="64807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анамнезе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 правило, инфаркт миокарда.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Жалобы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разнообразны: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-Тупые боли в области сердца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-Одышка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-Приступы удушья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-Отеки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Типичная стенокардия покоя или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напряжения отмечается у 60 %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больных, различного рода аритмии –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30 % больных. </a:t>
            </a:r>
          </a:p>
        </p:txBody>
      </p:sp>
      <p:pic>
        <p:nvPicPr>
          <p:cNvPr id="21506" name="Picture 2" descr="http://i.obozrevatel.ua/8/1205570/14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418" y="1329459"/>
            <a:ext cx="6297304" cy="4197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6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Анастасия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" y="1"/>
            <a:ext cx="5998903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92011" y="0"/>
            <a:ext cx="517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Острая аневризма сердца при инфаркте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476673"/>
            <a:ext cx="6096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развивается </a:t>
            </a:r>
            <a:r>
              <a:rPr lang="ru-RU" sz="2800" dirty="0"/>
              <a:t>на протяжении первых 2 недель после инфаркта. </a:t>
            </a:r>
          </a:p>
          <a:p>
            <a:r>
              <a:rPr lang="ru-RU" sz="2800" dirty="0"/>
              <a:t>Больной жалуется на слабость, одышку. Отмечается длительное повышение температуры, воспалительные изменения крови (лейкоцитоз, увеличение СОЭ), быстро прогрессирующая сердечная недостаточность, нарушения сердечного ритма.</a:t>
            </a:r>
          </a:p>
          <a:p>
            <a:r>
              <a:rPr lang="ru-RU" sz="2800" dirty="0" smtClean="0"/>
              <a:t>Стенка </a:t>
            </a:r>
            <a:r>
              <a:rPr lang="ru-RU" sz="2800" b="1" dirty="0" smtClean="0"/>
              <a:t>острой аневризмы </a:t>
            </a:r>
            <a:r>
              <a:rPr lang="ru-RU" sz="2800" dirty="0" smtClean="0"/>
              <a:t>сердца представляет собой участок </a:t>
            </a:r>
            <a:r>
              <a:rPr lang="ru-RU" sz="2800" dirty="0" err="1" smtClean="0"/>
              <a:t>некротизированного</a:t>
            </a:r>
            <a:r>
              <a:rPr lang="ru-RU" sz="2800" dirty="0" smtClean="0"/>
              <a:t> миокарда, растянутого и </a:t>
            </a:r>
            <a:r>
              <a:rPr lang="ru-RU" sz="2800" dirty="0" err="1" smtClean="0"/>
              <a:t>выбухающего</a:t>
            </a:r>
            <a:r>
              <a:rPr lang="ru-RU" sz="2800" dirty="0" smtClean="0"/>
              <a:t> под влиянием </a:t>
            </a:r>
            <a:r>
              <a:rPr lang="ru-RU" sz="2800" dirty="0" err="1" smtClean="0"/>
              <a:t>внутрижелудочкового</a:t>
            </a:r>
            <a:r>
              <a:rPr lang="ru-RU" sz="2800" dirty="0" smtClean="0"/>
              <a:t> давления.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86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</p:spPr>
        <p:txBody>
          <a:bodyPr>
            <a:normAutofit/>
          </a:bodyPr>
          <a:lstStyle/>
          <a:p>
            <a:r>
              <a:rPr lang="ru-RU" sz="3600" i="1" dirty="0" err="1" smtClean="0">
                <a:effectLst/>
                <a:latin typeface="Times New Roman" pitchFamily="18" charset="0"/>
                <a:cs typeface="Times New Roman" pitchFamily="18" charset="0"/>
              </a:rPr>
              <a:t>Подострая</a:t>
            </a:r>
            <a:r>
              <a:rPr lang="ru-RU" sz="3600" i="1" dirty="0" smtClean="0">
                <a:effectLst/>
                <a:latin typeface="Times New Roman" pitchFamily="18" charset="0"/>
                <a:cs typeface="Times New Roman" pitchFamily="18" charset="0"/>
              </a:rPr>
              <a:t> аневризма сердца</a:t>
            </a:r>
            <a:endParaRPr lang="ru-RU" sz="36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12192000" cy="602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Развивается в период </a:t>
            </a:r>
            <a:r>
              <a:rPr lang="ru-RU" sz="2800" b="1" dirty="0" smtClean="0"/>
              <a:t>с 3 по 6 неделю </a:t>
            </a:r>
            <a:r>
              <a:rPr lang="ru-RU" sz="2800" dirty="0" smtClean="0"/>
              <a:t>после инфаркта. Образование </a:t>
            </a:r>
            <a:r>
              <a:rPr lang="ru-RU" sz="2800" dirty="0" err="1" smtClean="0"/>
              <a:t>подострой</a:t>
            </a:r>
            <a:r>
              <a:rPr lang="ru-RU" sz="2800" dirty="0" smtClean="0"/>
              <a:t> аневризмы связано с нарушением образования прочного рубца в области инфаркта. На этом этапе симптомы аневризмы полностью накладываются на симптомы </a:t>
            </a:r>
            <a:r>
              <a:rPr lang="ru-RU" sz="2800" b="1" dirty="0" smtClean="0"/>
              <a:t>сердечной недостаточности</a:t>
            </a:r>
            <a:r>
              <a:rPr lang="ru-RU" sz="2800" dirty="0" smtClean="0"/>
              <a:t>: повышенная утомляемость, одышка, сердцебиения.</a:t>
            </a:r>
          </a:p>
          <a:p>
            <a:r>
              <a:rPr lang="ru-RU" sz="2800" dirty="0" smtClean="0"/>
              <a:t>Стенка состоит из утолщенного эндокарда (в нем имеются скопления гистиоцитов и фибробластов, встречаются также вновь образованные ретикулярные, </a:t>
            </a:r>
            <a:r>
              <a:rPr lang="ru-RU" sz="2800" dirty="0" err="1" smtClean="0"/>
              <a:t>коллагеновые</a:t>
            </a:r>
            <a:r>
              <a:rPr lang="ru-RU" sz="2800" dirty="0" smtClean="0"/>
              <a:t> и эластические волокна), а место разрушенных гладкомышечных клеток занимают элементы соединительной ткани различной зрелости.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38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3D712B-13DB-403B-84C4-330BEFCD3E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787" y="393895"/>
            <a:ext cx="11833820" cy="613351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возникновении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приобретенных пороков сердца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основная роль принадлежит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эндокардиту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ревматическому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реже они возникают в результате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сепсиса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атеросклероза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сифилиса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травм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других причин.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Воспалительный процесс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створках клапана нередко заканчивается их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склерозом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деформацией и укорочением. Такой клапан не прикрывает полностью отверстие,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т. е. развивается его недостаточность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же в результате воспаления створки клапана срастаются по краям, то суживается отверстие, которое они прикрывают, такое состояние называется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стенозом отверстия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2544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/>
                <a:latin typeface="+mn-lt"/>
              </a:rPr>
              <a:t>Хроническая аневризма сердца </a:t>
            </a:r>
            <a:endParaRPr lang="ru-RU" sz="3200" i="1" dirty="0">
              <a:effectLst/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0" y="692697"/>
            <a:ext cx="12192000" cy="6165303"/>
          </a:xfrm>
        </p:spPr>
        <p:txBody>
          <a:bodyPr/>
          <a:lstStyle/>
          <a:p>
            <a:r>
              <a:rPr lang="ru-RU" dirty="0" smtClean="0"/>
              <a:t>формируется после </a:t>
            </a:r>
            <a:r>
              <a:rPr lang="ru-RU" b="1" dirty="0" smtClean="0"/>
              <a:t>6 недели</a:t>
            </a:r>
            <a:r>
              <a:rPr lang="ru-RU" dirty="0" smtClean="0"/>
              <a:t> от начала инфаркта миокарда.</a:t>
            </a:r>
          </a:p>
          <a:p>
            <a:r>
              <a:rPr lang="ru-RU" dirty="0" smtClean="0"/>
              <a:t>В этом периоде аневризма полностью покрывается плотной рубцовой тканью и снижается риск ее внезапного разрыва. В последующем аневризма мешает полноценной работе сердца и способствует развитию сердечной недостаточности.</a:t>
            </a:r>
          </a:p>
          <a:p>
            <a:r>
              <a:rPr lang="ru-RU" dirty="0" smtClean="0"/>
              <a:t>Характерным является наличие </a:t>
            </a:r>
            <a:r>
              <a:rPr lang="ru-RU" b="1" dirty="0" smtClean="0"/>
              <a:t>пристеночного тромба </a:t>
            </a:r>
            <a:r>
              <a:rPr lang="ru-RU" dirty="0" smtClean="0"/>
              <a:t>различной величины, который или только выстилает внутреннюю поверхность ее, или выполняет почти полностью весь </a:t>
            </a:r>
            <a:r>
              <a:rPr lang="ru-RU" dirty="0" err="1" smtClean="0"/>
              <a:t>аневризматический</a:t>
            </a:r>
            <a:r>
              <a:rPr lang="ru-RU" dirty="0" smtClean="0"/>
              <a:t> мешок.</a:t>
            </a:r>
          </a:p>
          <a:p>
            <a:r>
              <a:rPr lang="ru-RU" dirty="0"/>
              <a:t>Хроническая аневризма передней стенки левого желудочка, верхушки и межжелудочковой перегородки. Резкое истончение стенки в области аневризмы. Рис. 2. Аневризма передней стенки левого желудочка, верхушки и части задней стенки. Массивные пристеночные тромбы, выполняющие полость аневризмы.</a:t>
            </a:r>
          </a:p>
          <a:p>
            <a:endParaRPr lang="ru-RU" dirty="0"/>
          </a:p>
        </p:txBody>
      </p:sp>
      <p:pic>
        <p:nvPicPr>
          <p:cNvPr id="4" name="Picture 2" descr="http://www.ordodeus.ru/Anevrizma_serd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048" y="3289109"/>
            <a:ext cx="10276764" cy="3568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562074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Диагностика аневризмы сердца</a:t>
            </a:r>
            <a:endParaRPr lang="ru-RU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10972800" cy="6165304"/>
          </a:xfrm>
        </p:spPr>
        <p:txBody>
          <a:bodyPr/>
          <a:lstStyle/>
          <a:p>
            <a:r>
              <a:rPr lang="ru-RU" dirty="0" smtClean="0"/>
              <a:t>ЭКГ (картина застывшей монофазной кривой, характерной для </a:t>
            </a:r>
            <a:r>
              <a:rPr lang="ru-RU" dirty="0" err="1" smtClean="0"/>
              <a:t>трансмурального</a:t>
            </a:r>
            <a:r>
              <a:rPr lang="ru-RU" dirty="0" smtClean="0"/>
              <a:t> инфаркта миокарда).</a:t>
            </a:r>
          </a:p>
          <a:p>
            <a:r>
              <a:rPr lang="ru-RU" dirty="0" err="1" smtClean="0"/>
              <a:t>ЭхоКГ</a:t>
            </a:r>
            <a:r>
              <a:rPr lang="ru-RU" dirty="0" smtClean="0"/>
              <a:t> (зона выбухания и истончение стенки миокарда. При формировании аневризмы на месте рубца, определяется зона гипокинезии).</a:t>
            </a:r>
          </a:p>
          <a:p>
            <a:r>
              <a:rPr lang="ru-RU" dirty="0" smtClean="0"/>
              <a:t>Рентгенограмма ОГК (видна «зарубка» на верхней границе аневризмы). </a:t>
            </a:r>
          </a:p>
          <a:p>
            <a:r>
              <a:rPr lang="ru-RU" dirty="0" err="1" smtClean="0"/>
              <a:t>Вентрикулография</a:t>
            </a:r>
            <a:r>
              <a:rPr lang="ru-RU" dirty="0" smtClean="0"/>
              <a:t> (дает морфологическую и функциональную характеристику).</a:t>
            </a:r>
          </a:p>
          <a:p>
            <a:r>
              <a:rPr lang="ru-RU" dirty="0"/>
              <a:t>Контрастная </a:t>
            </a:r>
            <a:r>
              <a:rPr lang="ru-RU" dirty="0" err="1"/>
              <a:t>вентрикулография</a:t>
            </a:r>
            <a:r>
              <a:rPr lang="ru-RU" dirty="0"/>
              <a:t> и ЭКГ больного с ИБС, постинфарктной аневризмой левого желудочка: А  —  после внутривенного введения </a:t>
            </a:r>
            <a:r>
              <a:rPr lang="ru-RU" dirty="0" err="1"/>
              <a:t>новокаинамида</a:t>
            </a:r>
            <a:r>
              <a:rPr lang="ru-RU" dirty="0"/>
              <a:t> отмечается увеличение ЧСС, изменение морфологии комплекса QRS (</a:t>
            </a:r>
            <a:r>
              <a:rPr lang="ru-RU" dirty="0" err="1"/>
              <a:t>проаритмогенный</a:t>
            </a:r>
            <a:r>
              <a:rPr lang="ru-RU" dirty="0"/>
              <a:t> эффект); Б  —  восстановление синусового</a:t>
            </a:r>
            <a:br>
              <a:rPr lang="ru-RU" dirty="0"/>
            </a:br>
            <a:r>
              <a:rPr lang="ru-RU" dirty="0"/>
              <a:t>ритма после </a:t>
            </a:r>
            <a:r>
              <a:rPr lang="ru-RU" dirty="0" smtClean="0"/>
              <a:t>ЭИТ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http://serdce.com.ua/wp-content/uploads/2011/04/diast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848" y="3201864"/>
            <a:ext cx="4751851" cy="3656135"/>
          </a:xfrm>
          <a:prstGeom prst="rect">
            <a:avLst/>
          </a:prstGeom>
          <a:noFill/>
        </p:spPr>
      </p:pic>
      <p:pic>
        <p:nvPicPr>
          <p:cNvPr id="5" name="Picture 2" descr="http://www.ordodeus.ru/Anevrizma_serdtsa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920" y="3466532"/>
            <a:ext cx="4973142" cy="3391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3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effectLst/>
                <a:latin typeface="+mn-lt"/>
              </a:rPr>
              <a:t>Хирургическое лечение</a:t>
            </a:r>
            <a:endParaRPr lang="ru-RU" i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" y="836712"/>
            <a:ext cx="6933062" cy="602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1)При быстром прогрессировании сердечной недостаточности;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2)При возникновении тяжелых повторных желудочковых нарушений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ритма,рефрактерных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 консервативной терапии;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3)При повторных тромбоэмболиях, если доказано, что источником их является пристеночный тромб, располагающийся в области аневризмы.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</a:p>
          <a:p>
            <a:pPr marL="624078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Недостаточность кровообращения IIБ - III стадии.</a:t>
            </a:r>
          </a:p>
          <a:p>
            <a:pPr marL="624078" indent="-51435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Основная задача оперативного вмешательства - иссечение аневризмы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реваскуляризация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миокарда. </a:t>
            </a:r>
          </a:p>
          <a:p>
            <a:pPr marL="624078" indent="-51435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Операция выполняется в условиях искусственного кровообращения.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endParaRPr lang="ru-RU" dirty="0" smtClean="0"/>
          </a:p>
        </p:txBody>
      </p:sp>
      <p:pic>
        <p:nvPicPr>
          <p:cNvPr id="4" name="Picture 2" descr="http://news.intv.ua/uploads/posts/2011-11/1322136849_opera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418" y="3215347"/>
            <a:ext cx="5408149" cy="3396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0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40" y="259307"/>
            <a:ext cx="12024320" cy="586685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Перикардит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это острое или хроническое воспаление перикарда. Перикард представляет собой наружную оболочку сердца, образующую своеобразный мешок 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другое название перикарда – сердечная сумка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в котором и находится орган. Так как практически все симптомы и проявления данного заболевания касаются работы сердечно-сосудистой системы, лечением перикардитов занимаются врачи-кардиологи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Различают: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вирусные перикардиты;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бактериальные перикардиты;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туберкулезный перикардит;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другие инфекционные перикардиты;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перикардиты при аутоиммунных заболеваниях;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512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54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77F9E9-1E1B-4779-8068-E264F6A6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4016858-20D7-4C8C-91E0-FF102DA24E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48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9A3FF3-3C4D-41AE-A9E2-25D084E6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55E15A2-4792-4F50-9829-77A68B9336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5361" y="188640"/>
            <a:ext cx="1185664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877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A920393-9A63-409F-B49A-F68159B61B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88640"/>
            <a:ext cx="12192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73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B10975B-C2A4-4600-BC15-ABDC22F431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12192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96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67B667D-EB4C-46A6-A89A-89672658B2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5360" y="188640"/>
            <a:ext cx="1152128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00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0FF1CAF-D69C-47B3-86C4-02497578D1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1209734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A1FFE-0970-4684-B973-4BAAD09C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10" y="0"/>
            <a:ext cx="11591779" cy="1400530"/>
          </a:xfrm>
        </p:spPr>
        <p:txBody>
          <a:bodyPr/>
          <a:lstStyle/>
          <a:p>
            <a:pPr algn="ctr"/>
            <a:r>
              <a:rPr lang="ru-RU" sz="3200" b="1" u="sng" dirty="0"/>
              <a:t>Недостаточность левого предсердно-желудочкового клапана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14F128-8CF5-4F7C-AF5E-FEBFA360C5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677" y="1473958"/>
            <a:ext cx="11873132" cy="5384041"/>
          </a:xfrm>
        </p:spPr>
        <p:txBody>
          <a:bodyPr>
            <a:normAutofit/>
          </a:bodyPr>
          <a:lstStyle/>
          <a:p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Недостаточность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проявляется в тех случаях, когда левый МК во время систолы ЛЖ не закрывает полностью митральное отверстие и происходит обратный ток крови (</a:t>
            </a:r>
            <a:r>
              <a:rPr lang="ru-RU" sz="2600" u="sng" dirty="0" err="1">
                <a:latin typeface="Times New Roman" pitchFamily="18" charset="0"/>
                <a:cs typeface="Times New Roman" pitchFamily="18" charset="0"/>
              </a:rPr>
              <a:t>регургитация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из Ж в П. 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Митральная недостаточность может быть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органической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относительной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Органическая недостаточность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чаще возникает в результате ревматического эндокардита, вследствие которого в створках МК развивается соединительная ткань, в дальнейшем сморщивающаяся и вызывающая укорочение створок клапана и идущих к ним сухожильных нитей. В результате края клапана во время систолы смыкаются не полностью, образуя щель, через которую при сокращении Ж часть крови течет назад в ЛП. </a:t>
            </a:r>
          </a:p>
        </p:txBody>
      </p:sp>
    </p:spTree>
    <p:extLst>
      <p:ext uri="{BB962C8B-B14F-4D97-AF65-F5344CB8AC3E}">
        <p14:creationId xmlns:p14="http://schemas.microsoft.com/office/powerpoint/2010/main" val="26118505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гарита\Desktop\os145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12191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71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ргарита\Desktop\1437543787_algoritm-diagnostiki-ekssudativnogo-perikardita-neyasnoy-etiolog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80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1"/>
            <a:ext cx="12048661" cy="5937523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Констриктивный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перикардит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Констриктивный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перикардит – наиболее тяжелая форма данного заболевания. Его отличительной особенностью являются сформировавшиеся плотные спайки между листками перикарда. Если на стадии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слипчивого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перикардита образование этих спаек только начинается, то здесь имеет место окончание процесса.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Констриктивный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перикардит всегда проходит одну или несколько предыдущих стадий воспаления.</a:t>
            </a:r>
            <a:r>
              <a:rPr lang="ru-RU" sz="32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512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721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1"/>
            <a:ext cx="12048661" cy="5937523"/>
          </a:xfrm>
        </p:spPr>
        <p:txBody>
          <a:bodyPr>
            <a:noAutofit/>
          </a:bodyPr>
          <a:lstStyle/>
          <a:p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Констриктивный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перикардит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Поскольку сформировавшиеся спайки практически не растяжимы, сердце не может нормально сокращаться. Этим объясняется большинство симптомов, характерных для данного вида перикардита. У 50% пациентов болезнь не заканчивается на этой стадии. Без своевременного лечения в спайках начинает откладываться кальций. В результате этого происходит минерализация ткани. Сердце постепенно покрывается плотной капсулой из соединительной ткани и солей кальция, что сильно нарушает его работу. После формирования такой капсулы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констриктивный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перикардит иногда называют «панцирное сердце».</a:t>
            </a:r>
            <a:r>
              <a:rPr lang="ru-RU" sz="30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36355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371" y="188640"/>
            <a:ext cx="11521280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Изначально причинами развития </a:t>
            </a:r>
            <a:r>
              <a:rPr lang="ru-RU" sz="2900" b="1" i="1" dirty="0" err="1">
                <a:latin typeface="Times New Roman" pitchFamily="18" charset="0"/>
                <a:cs typeface="Times New Roman" pitchFamily="18" charset="0"/>
              </a:rPr>
              <a:t>констриктивного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 перикардита могут быть: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туберкулезный перикардит;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рассасывание гноя в полости перикарда (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после гнойного перикардита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опухолевый перикардит;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аутоиммунные воспалительные процессы.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При перикардитах, вызванных другими причинами, образование плотных спаек наблюдается значительно реже. Тем не менее, установление данной тяжелой формы болезни зависит в большей степени от того, насколько быстро и правильно было начато 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1459844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9349" y="188640"/>
            <a:ext cx="11952651" cy="6192688"/>
          </a:xfrm>
        </p:spPr>
        <p:txBody>
          <a:bodyPr>
            <a:noAutofit/>
          </a:bodyPr>
          <a:lstStyle/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Симптомы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констриктивного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перикардита обусловлены сильным сдавливанием сердца. Оно не может полноценно наполниться кровью из-за внешнего давления. В результате этого происходит застой крови. В основном это касается большого круга кровообращения, который заканчивается в правом предсердии. У правых отделов сердца более тонкий мышечный слой, поэтому они не могут компенсировать сдавливание извне. Кровообращение в легких нарушается в меньшей степени.</a:t>
            </a:r>
            <a:r>
              <a:rPr lang="ru-RU" sz="33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5126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50117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9349" y="188640"/>
            <a:ext cx="11952651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u="sng" dirty="0" err="1">
                <a:latin typeface="Times New Roman" pitchFamily="18" charset="0"/>
                <a:cs typeface="Times New Roman" pitchFamily="18" charset="0"/>
              </a:rPr>
              <a:t>Констриктивный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перикардит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плохо поддается медикаментозному лечению и чаще всего требует хирургического вмешательства. При панцирном сердце хирургическое удаление перикарда является вопросом жизни и смерти.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Вышеперечисленные формы перикардита являются наиболее распространенными и нередко перетекают одна в другую. Помимо них существует еще два варианта воспалительного процесса в перикарде, которые имеют некоторые отличия. Прежде всего, встречаются они довольно редко и требуют более тщательного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12115586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ypresentation.ru/documents_6/5a300d1261b8bcfaa01fc3b6a31e72ae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9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65/1356299/slide_6.jpg">
            <a:extLst>
              <a:ext uri="{FF2B5EF4-FFF2-40B4-BE49-F238E27FC236}">
                <a16:creationId xmlns="" xmlns:a16="http://schemas.microsoft.com/office/drawing/2014/main" id="{198AB082-C1BD-45E7-B489-1A81C23CEDF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1" y="116114"/>
            <a:ext cx="11616948" cy="67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2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32FE881-D461-4ACB-9CCE-38224FB23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" y="1"/>
            <a:ext cx="11260875" cy="6858000"/>
          </a:xfrm>
        </p:spPr>
      </p:pic>
    </p:spTree>
    <p:extLst>
      <p:ext uri="{BB962C8B-B14F-4D97-AF65-F5344CB8AC3E}">
        <p14:creationId xmlns:p14="http://schemas.microsoft.com/office/powerpoint/2010/main" val="112282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597909-188B-46F0-B2A9-EC7F9B7F20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806" y="109024"/>
            <a:ext cx="11718387" cy="6414867"/>
          </a:xfrm>
        </p:spPr>
        <p:txBody>
          <a:bodyPr>
            <a:noAutofit/>
          </a:bodyPr>
          <a:lstStyle/>
          <a:p>
            <a:pPr algn="just"/>
            <a:r>
              <a:rPr lang="ru-RU" sz="3000" dirty="0"/>
              <a:t>При </a:t>
            </a:r>
            <a:r>
              <a:rPr lang="ru-RU" sz="3000" b="1" u="sng" dirty="0"/>
              <a:t>относительной</a:t>
            </a:r>
            <a:r>
              <a:rPr lang="ru-RU" sz="3000" dirty="0"/>
              <a:t> </a:t>
            </a:r>
            <a:r>
              <a:rPr lang="ru-RU" sz="3000" b="1" u="sng" dirty="0"/>
              <a:t>недостаточности</a:t>
            </a:r>
            <a:r>
              <a:rPr lang="ru-RU" sz="3000" dirty="0"/>
              <a:t> МК не изменен, но отверстие, которое он должен прикрывать, увеличено, и створки клапана его полностью не закрывают. Относительная недостаточность МК может развиваться за счет расширения ЛЖ при миокардитах, дистрофии миокарда, кардиосклерозе, когда ослабевают круговые мышечные волокна, образующие мышечное кольцо вокруг предсердно-желудочкового отверстия, а также при поражении папиллярных мышц. </a:t>
            </a:r>
          </a:p>
          <a:p>
            <a:pPr algn="just"/>
            <a:r>
              <a:rPr lang="ru-RU" sz="3000" b="1" u="sng" dirty="0"/>
              <a:t>Функциональная</a:t>
            </a:r>
            <a:r>
              <a:rPr lang="ru-RU" sz="3000" dirty="0"/>
              <a:t> </a:t>
            </a:r>
            <a:r>
              <a:rPr lang="ru-RU" sz="3000" b="1" u="sng" dirty="0"/>
              <a:t>недостаточность</a:t>
            </a:r>
            <a:r>
              <a:rPr lang="ru-RU" sz="3000" dirty="0"/>
              <a:t> обусловлена нарушением Ф мышечного аппарата, обеспечивающего закрытие клапана. Она может наблюдаться и при пролапсе МК, поскольку при нем также возможна </a:t>
            </a:r>
            <a:r>
              <a:rPr lang="ru-RU" sz="3000" dirty="0" err="1"/>
              <a:t>регургитация</a:t>
            </a:r>
            <a:r>
              <a:rPr lang="ru-RU" sz="3000" dirty="0"/>
              <a:t> крови из ЛЖ в ЛП.</a:t>
            </a:r>
          </a:p>
        </p:txBody>
      </p:sp>
    </p:spTree>
    <p:extLst>
      <p:ext uri="{BB962C8B-B14F-4D97-AF65-F5344CB8AC3E}">
        <p14:creationId xmlns:p14="http://schemas.microsoft.com/office/powerpoint/2010/main" val="4107908317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3130</TotalTime>
  <Words>3277</Words>
  <Application>Microsoft Office PowerPoint</Application>
  <PresentationFormat>Произвольный</PresentationFormat>
  <Paragraphs>196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Горизонт</vt:lpstr>
      <vt:lpstr>Врожденные и приобретенные пороки сердца. Аневризмы сердца. Перикардиты</vt:lpstr>
      <vt:lpstr>ЧАСТНАЯ ПАТОЛОГИЯ. ПОРОКИ СЕРДЦА </vt:lpstr>
      <vt:lpstr>Презентация PowerPoint</vt:lpstr>
      <vt:lpstr>Презентация PowerPoint</vt:lpstr>
      <vt:lpstr>Презентация PowerPoint</vt:lpstr>
      <vt:lpstr>Недостаточность левого предсердно-желудочкового клапана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Стеноз устья аорты</vt:lpstr>
      <vt:lpstr>Презентация PowerPoint</vt:lpstr>
      <vt:lpstr>Стеноз устья аорты</vt:lpstr>
      <vt:lpstr>Презентация PowerPoint</vt:lpstr>
      <vt:lpstr>Презентация PowerPoint</vt:lpstr>
      <vt:lpstr>Недостаточность правого предсердно-желудочкового клапана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Течение, прогноз и лечение при пороках сердца. Профилактика приобретенных пороков сердца </vt:lpstr>
      <vt:lpstr>Презентация PowerPoint</vt:lpstr>
      <vt:lpstr>Аневризмы сердца</vt:lpstr>
      <vt:lpstr>Классификация </vt:lpstr>
      <vt:lpstr>Этиология, патогенез и механизм</vt:lpstr>
      <vt:lpstr>Клиническая картина</vt:lpstr>
      <vt:lpstr>Презентация PowerPoint</vt:lpstr>
      <vt:lpstr>Подострая аневризма сердца</vt:lpstr>
      <vt:lpstr>Хроническая аневризма сердца </vt:lpstr>
      <vt:lpstr>Диагностика аневризмы сердца</vt:lpstr>
      <vt:lpstr>Хирургическое 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Аускультация сердца</dc:title>
  <dc:creator>пааан</dc:creator>
  <cp:lastModifiedBy>HP</cp:lastModifiedBy>
  <cp:revision>157</cp:revision>
  <dcterms:created xsi:type="dcterms:W3CDTF">2018-10-02T07:23:23Z</dcterms:created>
  <dcterms:modified xsi:type="dcterms:W3CDTF">2023-03-13T14:21:02Z</dcterms:modified>
</cp:coreProperties>
</file>