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sldIdLst>
    <p:sldId id="270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-78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A6484-A94C-4720-8C4B-669226563830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CBE31-B9CA-4EA6-BD40-78BC769D6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0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D2F00-181F-469E-836B-40E4341F68DB}" type="slidenum">
              <a:rPr lang="en-US" altLang="ru-RU" sz="1200" smtClean="0"/>
              <a:pPr/>
              <a:t>2</a:t>
            </a:fld>
            <a:endParaRPr lang="en-US" altLang="ru-RU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49779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D23848-0A13-48D5-B85C-B821956C2DBE}" type="slidenum">
              <a:rPr lang="en-US" altLang="ru-RU" sz="1200" smtClean="0"/>
              <a:pPr/>
              <a:t>5</a:t>
            </a:fld>
            <a:endParaRPr lang="en-US" altLang="ru-RU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60314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779E03-F8C6-49D3-A23F-EF9C696D9024}" type="slidenum">
              <a:rPr lang="en-US" altLang="ru-RU" sz="1200" smtClean="0"/>
              <a:pPr/>
              <a:t>6</a:t>
            </a:fld>
            <a:endParaRPr lang="en-US" altLang="ru-RU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841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7E07A9-9BFD-4824-AEE8-8B951A55C1FA}" type="slidenum">
              <a:rPr lang="en-US" altLang="ru-RU" sz="1200" smtClean="0"/>
              <a:pPr/>
              <a:t>7</a:t>
            </a:fld>
            <a:endParaRPr lang="en-US" altLang="ru-RU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8092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7326A0-9FD1-440C-9EBF-5DE42853B63C}" type="slidenum">
              <a:rPr lang="en-US" altLang="ru-RU" sz="1200" smtClean="0"/>
              <a:pPr/>
              <a:t>10</a:t>
            </a:fld>
            <a:endParaRPr lang="en-US" alt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1963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51EB7A-3D21-4BFC-8EB5-2786FEEC15C5}" type="slidenum">
              <a:rPr lang="en-US" altLang="ru-RU" sz="1200" smtClean="0"/>
              <a:pPr/>
              <a:t>11</a:t>
            </a:fld>
            <a:endParaRPr lang="en-US" altLang="ru-RU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90372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7AF50A-62E2-4676-B7EB-DD1DBCF75A82}" type="slidenum">
              <a:rPr lang="en-US" altLang="ru-RU" sz="1200" smtClean="0"/>
              <a:pPr/>
              <a:t>13</a:t>
            </a:fld>
            <a:endParaRPr lang="en-US" altLang="ru-RU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0482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73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3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8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31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816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339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9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6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29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29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67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6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62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16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7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8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CC263C-2EEB-41AC-B628-DA6B737FB6CC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D42C7CD-8399-48DE-8C99-66989263E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1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vkult.ru/800/600/https/etopechen.ru/wp-content/uploads/2018/05/gepatit-pri-beremenno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19" y="498765"/>
            <a:ext cx="10399445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677" y="1496291"/>
            <a:ext cx="3902297" cy="118485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 В</a:t>
            </a:r>
          </a:p>
        </p:txBody>
      </p:sp>
    </p:spTree>
    <p:extLst>
      <p:ext uri="{BB962C8B-B14F-4D97-AF65-F5344CB8AC3E}">
        <p14:creationId xmlns:p14="http://schemas.microsoft.com/office/powerpoint/2010/main" val="1412349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598632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находится в зоне риска развития хронического гепатита B?</a:t>
            </a:r>
            <a:endParaRPr lang="en-GB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1763712" y="1531682"/>
            <a:ext cx="8664575" cy="5481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развития хронической инфекции зависит от возраста человека в момент инфицирования вирусом гепатита B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90-95% пациентов, заразившихся вирусом гепатита В во взрослом возрасте, симптомы заболевания исчезают самостоятельно, биохимические анализы становятся нормальными, и формируется защитный иммунитет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90% детей, инфицированных вирусом гепатита B, разовьется хроническая инфекция 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гепатита B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50% детей младшего возраста, заразившихся вирусом гепатита B в возрасте от 1 года до 5 лет, разовьется хроническая 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GB" altLang="ru-RU" sz="2000" dirty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 flipH="1">
            <a:off x="10439400" y="6248400"/>
            <a:ext cx="69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ru-RU" sz="1600">
              <a:solidFill>
                <a:schemeClr val="tx1"/>
              </a:solidFill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1939925" y="6148388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ru-RU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00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974849" y="1205345"/>
            <a:ext cx="8720859" cy="513195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altLang="ru-RU" sz="2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 B является заболеванием, профилактика которого возможна путем вакцинации.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Вакцинация является наиболее эффективным способом профилактики передачи ВГВ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1 миллиарда человек прошли вакцинацию по всему миру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инициативы на прохождение анализа — первый шаг к обеспечению здорового будущего</a:t>
            </a:r>
          </a:p>
          <a:p>
            <a:pPr marL="0" indent="0">
              <a:buNone/>
              <a:defRPr/>
            </a:pPr>
            <a:endParaRPr lang="fr-FR" altLang="ru-RU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altLang="ru-RU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altLang="ru-RU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52600" y="5791200"/>
            <a:ext cx="861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ru-RU" sz="1600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774825" y="6092826"/>
            <a:ext cx="8610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ru-RU" sz="1000"/>
          </a:p>
        </p:txBody>
      </p:sp>
    </p:spTree>
    <p:extLst>
      <p:ext uri="{BB962C8B-B14F-4D97-AF65-F5344CB8AC3E}">
        <p14:creationId xmlns:p14="http://schemas.microsoft.com/office/powerpoint/2010/main" val="166551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747116" y="152400"/>
            <a:ext cx="8642350" cy="1173162"/>
          </a:xfrm>
        </p:spPr>
        <p:txBody>
          <a:bodyPr/>
          <a:lstStyle/>
          <a:p>
            <a:pPr eaLnBrk="1" hangingPunct="1"/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должен пройти вакцинацию?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1484310" y="1856510"/>
            <a:ext cx="10018713" cy="4225636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Вакцинация против гепатита В показана всем.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лиц, которым вакцинация от гепатита В должна проводиться обязательно: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новорожденные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подросткового возраста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члены семьи которого заражены гепатитом В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больные, часто получающие лекарства внутривенно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часто меняющие половых партнеров (более одного за 6 месяцев)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мужчины, имеющие гомосексуальные контакты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работники ; 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пациенты, получающие гемодиализ. </a:t>
            </a:r>
          </a:p>
        </p:txBody>
      </p:sp>
    </p:spTree>
    <p:extLst>
      <p:ext uri="{BB962C8B-B14F-4D97-AF65-F5344CB8AC3E}">
        <p14:creationId xmlns:p14="http://schemas.microsoft.com/office/powerpoint/2010/main" val="132574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17500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r>
              <a:rPr lang="fr-FR" alt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fr-FR" alt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r>
              <a:rPr lang="fr-FR" alt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1484312"/>
            <a:ext cx="8713788" cy="497190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endParaRPr lang="en-GB" alt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рекомендации помогут прямому лечению, основанному на результатах анализов на наличие ВГВ в</a:t>
            </a:r>
            <a:r>
              <a:rPr lang="pl-PL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организме</a:t>
            </a:r>
          </a:p>
          <a:p>
            <a:pPr eaLnBrk="1" hangingPunct="1">
              <a:lnSpc>
                <a:spcPct val="85000"/>
              </a:lnSpc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пациенты с хроническим гепатитом B обследуются </a:t>
            </a:r>
            <a:endParaRPr lang="pl-PL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pl-PL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каждых 6–12 месяцев</a:t>
            </a:r>
          </a:p>
          <a:p>
            <a:pPr eaLnBrk="1" hangingPunct="1">
              <a:buFontTx/>
              <a:buNone/>
            </a:pPr>
            <a:endParaRPr lang="en-GB" alt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образа жизни для предотвращения инфицирования</a:t>
            </a:r>
          </a:p>
          <a:p>
            <a:pPr eaLnBrk="1" hangingPunct="1">
              <a:lnSpc>
                <a:spcPct val="85000"/>
              </a:lnSpc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Людям, инфицированным ВГВ, следует соблюдать несколько правил для уменьшения риска передачи инфекции другим людям.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Инфицированные люди не должны совместно использовать бритвы, зубные щетки или любые другие вещи, которые могут стать </a:t>
            </a:r>
            <a:endParaRPr lang="pl-PL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5000"/>
              </a:lnSpc>
              <a:buFontTx/>
              <a:buNone/>
            </a:pPr>
            <a:r>
              <a:rPr lang="pl-PL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заразными от крови 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 ВГВ способен выживать более недели в засохшей крови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Инфицированные люди всегда должны использовать соответствующие презервативы при половом акте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Инфицированные люди не должны выступать донорами крови или органов</a:t>
            </a:r>
          </a:p>
          <a:p>
            <a:pPr lvl="1" eaLnBrk="1" hangingPunct="1">
              <a:buFontTx/>
              <a:buNone/>
            </a:pPr>
            <a:endParaRPr lang="en-GB" altLang="ru-RU" sz="16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531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5442" y="2782680"/>
            <a:ext cx="9404723" cy="1400530"/>
          </a:xfrm>
        </p:spPr>
        <p:txBody>
          <a:bodyPr/>
          <a:lstStyle/>
          <a:p>
            <a:r>
              <a:rPr lang="ru-RU" b="1" i="1" dirty="0"/>
              <a:t>СПАСИБО ЗА ВНИМАНИЕ!</a:t>
            </a:r>
            <a:br>
              <a:rPr lang="ru-RU" b="1" i="1" dirty="0"/>
            </a:br>
            <a:r>
              <a:rPr lang="ru-RU" b="1" i="1" dirty="0"/>
              <a:t>БУДЬТЕ ЗДОРОВЫ!</a:t>
            </a:r>
          </a:p>
        </p:txBody>
      </p:sp>
      <p:pic>
        <p:nvPicPr>
          <p:cNvPr id="4098" name="Picture 2" descr="https://myslide.ru/documents_3/51a27eebc4b62bf624c1a8ec908a321d/img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6" y="235526"/>
            <a:ext cx="11901054" cy="642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24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32975" y="0"/>
            <a:ext cx="4494990" cy="649778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800" dirty="0">
              <a:ea typeface="Arial Unicode MS" pitchFamily="34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ru-RU" sz="2800" dirty="0">
              <a:ea typeface="Arial Unicode MS" pitchFamily="34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Гепатит B — это опасная инфекция, вызванная вирусом гепатита B, которая поражает печень</a:t>
            </a:r>
          </a:p>
          <a:p>
            <a:pPr eaLnBrk="1" hangingPunct="1">
              <a:lnSpc>
                <a:spcPct val="90000"/>
              </a:lnSpc>
            </a:pPr>
            <a:endParaRPr lang="en-GB" altLang="ru-RU" sz="2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Хроническая или длительная инфекция гепатита B может привести к тяжелому повреждению печени, циррозу (рубцеванию печени) и гепатоцеллюлярной карциноме (рак печени)</a:t>
            </a:r>
          </a:p>
          <a:p>
            <a:pPr eaLnBrk="1" hangingPunct="1">
              <a:lnSpc>
                <a:spcPct val="90000"/>
              </a:lnSpc>
            </a:pPr>
            <a:endParaRPr lang="en-GB" altLang="ru-RU" sz="2800" dirty="0"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524001" y="-1180"/>
            <a:ext cx="2600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ru-RU" sz="120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 </a:t>
            </a:r>
            <a:r>
              <a:rPr lang="pl-PL" altLang="ru-RU" sz="90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pl-PL" altLang="ru-RU" sz="180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1524001" y="-1180"/>
            <a:ext cx="2600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87FF6"/>
              </a:buClr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87FF6"/>
              </a:buClr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87FF6"/>
              </a:buClr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87FF6"/>
              </a:buClr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87FF6"/>
              </a:buClr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ru-RU" sz="120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 </a:t>
            </a:r>
            <a:r>
              <a:rPr lang="pl-PL" altLang="ru-RU" sz="90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pl-PL" altLang="ru-RU" sz="180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074" name="Picture 2" descr="https://medpechen.ru/wp-content/uploads/2018/09/virus-gepati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597" y="5518"/>
            <a:ext cx="4993403" cy="437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Объект 2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098" y="2721009"/>
            <a:ext cx="4267200" cy="4136991"/>
          </a:xfrm>
        </p:spPr>
      </p:pic>
    </p:spTree>
    <p:extLst>
      <p:ext uri="{BB962C8B-B14F-4D97-AF65-F5344CB8AC3E}">
        <p14:creationId xmlns:p14="http://schemas.microsoft.com/office/powerpoint/2010/main" val="99775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1" y="221673"/>
            <a:ext cx="10018713" cy="112221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вируса гепатита 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65564"/>
            <a:ext cx="10513726" cy="5430981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 гепатита В имеет сферическую форму размером 42-47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Снаружи вирус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гепатита В имеет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суперкапсид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фосфолипидную мембрану со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встроенными молекулами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-антигена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Под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суперкапсидом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располагается сердцевина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размером 27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состав сердцевины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сердцевинный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-антиген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Внутри сердцевины находится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белок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-антиген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HBeAg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нуклеокапсид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суперкапсидной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оболочке различают 3 типа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-антигена: S-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S-гликопротеин, M-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М-гликопротеин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L-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L-гликопротеин. S-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антигеном оболочки вируса, составляет 70%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поверхностных гликопротеинов. L-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в себя полный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дополнительную аминокислотную последовательность на N-конце.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антиген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за связывание вириона с клеточным рецептором.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57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2.ppt-online.org/files2/slide/x/XQMLPm8KfZghYe3Ja61UCkBqu2IGwRrOizlbo0WAc/slide-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29" y="457200"/>
            <a:ext cx="10069080" cy="602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89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678873"/>
            <a:ext cx="9083386" cy="555567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Гепатит B является глобальной проблемой здравоохранения</a:t>
            </a:r>
            <a:endParaRPr lang="de-DE" altLang="ru-RU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350–400 миллионов человек в мире инфицированы вирусом хронического гепатита B, несмотря на доступность вакцины</a:t>
            </a:r>
          </a:p>
          <a:p>
            <a:pPr eaLnBrk="1" hangingPunct="1">
              <a:lnSpc>
                <a:spcPct val="90000"/>
              </a:lnSpc>
            </a:pPr>
            <a:endParaRPr lang="de-DE" altLang="ru-RU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Гепатит B имеет степень инфицирования, в 100 раз превышающую степень инфицирования вируса иммунодефицита человека (ВИЧ)</a:t>
            </a:r>
          </a:p>
          <a:p>
            <a:pPr eaLnBrk="1" hangingPunct="1">
              <a:lnSpc>
                <a:spcPct val="90000"/>
              </a:lnSpc>
            </a:pPr>
            <a:endParaRPr lang="de-DE" altLang="ru-RU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Гепатит B стоит на десятом месте среди наиболее распространенных причин смерти по всему миру</a:t>
            </a:r>
            <a:endParaRPr lang="de-DE" altLang="ru-RU" baseline="300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4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774824" y="138545"/>
            <a:ext cx="9862993" cy="6719455"/>
          </a:xfrm>
          <a:noFill/>
        </p:spPr>
        <p:txBody>
          <a:bodyPr vert="horz" lIns="91440" tIns="45720" rIns="36000" bIns="45720" rtlCol="0"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 B является крайне инфекционным заболеванием, которое передается при контакте с биологическими жидкостями инфицированного человека: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контакт крови инфицированного человека с кровью незараженного человека</a:t>
            </a:r>
          </a:p>
          <a:p>
            <a:pPr lvl="1" eaLnBrk="1" hangingPunct="1">
              <a:lnSpc>
                <a:spcPct val="85000"/>
              </a:lnSpc>
            </a:pP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Незащищенный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сексуальный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</a:t>
            </a:r>
            <a:endParaRPr lang="en-GB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5000"/>
              </a:lnSpc>
            </a:pP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нестерильных</a:t>
            </a:r>
            <a:r>
              <a:rPr lang="en-GB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игл</a:t>
            </a:r>
            <a:endParaRPr lang="en-GB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5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инфицированной матери к ребенку при родах</a:t>
            </a:r>
          </a:p>
          <a:p>
            <a:pPr eaLnBrk="1" hangingPunct="1">
              <a:lnSpc>
                <a:spcPct val="85000"/>
              </a:lnSpc>
            </a:pPr>
            <a:r>
              <a:rPr lang="en-GB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</a:t>
            </a:r>
            <a:r>
              <a:rPr lang="en-GB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пути</a:t>
            </a:r>
            <a:r>
              <a:rPr lang="en-GB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заражения</a:t>
            </a:r>
            <a:r>
              <a:rPr lang="en-GB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использование с инфицированным человеком таких предметов, как бритва, зубная щетка, серьги</a:t>
            </a:r>
          </a:p>
          <a:p>
            <a:pPr lvl="1" eaLnBrk="1" hangingPunct="1">
              <a:lnSpc>
                <a:spcPct val="85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Пирсинг, а также при нанесении татуировок и иглоукалывании нестерильными иглами</a:t>
            </a:r>
            <a:endParaRPr lang="en-GB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 не передается СЛУЧАЙНО, то есть при чихании, кашле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или при приеме пищи, приготовленной человеком,</a:t>
            </a:r>
            <a:r>
              <a:rPr lang="pl-PL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инфицированным вирусом гепатита В (ВГВ)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ru-RU" sz="1800" dirty="0"/>
          </a:p>
        </p:txBody>
      </p:sp>
    </p:spTree>
    <p:extLst>
      <p:ext uri="{BB962C8B-B14F-4D97-AF65-F5344CB8AC3E}">
        <p14:creationId xmlns:p14="http://schemas.microsoft.com/office/powerpoint/2010/main" val="293197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188913"/>
            <a:ext cx="8569325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находится в зоне риска заражения гепатитом B?</a:t>
            </a:r>
            <a:endParaRPr lang="en-GB" altLang="ru-R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58976" y="1527176"/>
            <a:ext cx="8569325" cy="44942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семьи человека, носителя вируса гепатита B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с несколькими половыми партнерами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рожденные от инфицированных матерей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Усыновленные дети из стран с высокой распространенностью гепатита B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работники и работники по обеспечению безопасности населения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употребляющие наркотики инъекционным путем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Туристы, посещавшие области с высокой распространенностью </a:t>
            </a:r>
          </a:p>
          <a:p>
            <a:pPr eaLnBrk="1" hangingPunct="1">
              <a:buFontTx/>
              <a:buNone/>
            </a:pPr>
            <a:r>
              <a:rPr lang="fr-FR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гепатита</a:t>
            </a:r>
            <a:r>
              <a:rPr lang="fr-FR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Иммигранты из стран с высокой распространенностью гепатита B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имеющие татуировки и пирсинг</a:t>
            </a:r>
            <a:endParaRPr lang="fr-FR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84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981200" y="188914"/>
            <a:ext cx="7931150" cy="1152525"/>
          </a:xfrm>
        </p:spPr>
        <p:txBody>
          <a:bodyPr/>
          <a:lstStyle/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ЗАБОЛЕВАНИЯ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1847850" y="908051"/>
            <a:ext cx="9069532" cy="5589731"/>
          </a:xfrm>
        </p:spPr>
        <p:txBody>
          <a:bodyPr>
            <a:normAutofit/>
          </a:bodyPr>
          <a:lstStyle/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попадания в организм вируса гепатита B заболевание последовательно проходит через несколько стадий: инфицирование, инкубационный период, острый и наконец хронический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гепатит. </a:t>
            </a: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отметить, что далеко не у всех инфицированных развивается острый гепатит или болезнь переходит в хроническую стадию.</a:t>
            </a: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Инкубационный период - заболевание невозможно выявить даже с помощью анализов крови.</a:t>
            </a: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гепатит В</a:t>
            </a:r>
          </a:p>
          <a:p>
            <a:pPr eaLnBrk="1" hangingPunct="1"/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 острого гепатита – недомогание, слабость, тошнота, боль в суставах, повышенная температура тела, желтуха. Они могут быть не ярко выражены или отсутствовать совсем, желтухи может не быть, поэтому острую фазу гепатита диагностируют не всегда. В этот период в анализах выявляется ДНК вируса, показатели острой фазы инфекции (антигены вируса и некоторые антитела), ферменты печени значительно повышены.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28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0535" y="679168"/>
            <a:ext cx="679699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Хроническая инфекция, вызванная вирусом гепатита В, может длиться годами. Наиболее тяжелые ее последствия – это формирование цирроза и рака печени. </a:t>
            </a:r>
          </a:p>
          <a:p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помнить, что хроническая HBV-инфекция – это динамический процесс. Она отличается сравнительно быстрой сменой стадий заболевания. В связи с этим требуется постоянный контроль за лабораторными и клиническими показателями.</a:t>
            </a:r>
          </a:p>
          <a:p>
            <a:endParaRPr lang="ru-RU" altLang="ru-RU" sz="1600" dirty="0">
              <a:latin typeface="+mj-lt"/>
            </a:endParaRPr>
          </a:p>
          <a:p>
            <a:endParaRPr lang="ru-RU" sz="1600" dirty="0">
              <a:latin typeface="+mj-lt"/>
            </a:endParaRPr>
          </a:p>
        </p:txBody>
      </p:sp>
      <p:pic>
        <p:nvPicPr>
          <p:cNvPr id="12290" name="Picture 2" descr="http://wheremed.com/wp-content/uploads/2016/01/0_simptomy-cirroza-peche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87" y="3532192"/>
            <a:ext cx="6088540" cy="275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011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65</TotalTime>
  <Words>681</Words>
  <Application>Microsoft Office PowerPoint</Application>
  <PresentationFormat>Произвольный</PresentationFormat>
  <Paragraphs>91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Параллакс</vt:lpstr>
      <vt:lpstr>Гепатит В</vt:lpstr>
      <vt:lpstr>Презентация PowerPoint</vt:lpstr>
      <vt:lpstr>Строение вируса гепатита В</vt:lpstr>
      <vt:lpstr>Презентация PowerPoint</vt:lpstr>
      <vt:lpstr>Презентация PowerPoint</vt:lpstr>
      <vt:lpstr>Презентация PowerPoint</vt:lpstr>
      <vt:lpstr>Кто находится в зоне риска заражения гепатитом B?</vt:lpstr>
      <vt:lpstr>СТАДИИ ЗАБОЛЕВАНИЯ</vt:lpstr>
      <vt:lpstr>Презентация PowerPoint</vt:lpstr>
      <vt:lpstr>Кто находится в зоне риска развития хронического гепатита B?</vt:lpstr>
      <vt:lpstr>Презентация PowerPoint</vt:lpstr>
      <vt:lpstr>Кто должен пройти вакцинацию?</vt:lpstr>
      <vt:lpstr>Наблюдение и контроль </vt:lpstr>
      <vt:lpstr>СПАСИБО ЗА ВНИМАНИЕ! БУДЬТЕ ЗДОРОВЫ!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гепатит В?</dc:title>
  <dc:creator>FroN</dc:creator>
  <cp:lastModifiedBy>HP</cp:lastModifiedBy>
  <cp:revision>11</cp:revision>
  <dcterms:created xsi:type="dcterms:W3CDTF">2016-02-09T20:51:50Z</dcterms:created>
  <dcterms:modified xsi:type="dcterms:W3CDTF">2023-03-12T15:28:05Z</dcterms:modified>
</cp:coreProperties>
</file>