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309" r:id="rId6"/>
    <p:sldId id="274" r:id="rId7"/>
    <p:sldId id="275" r:id="rId8"/>
    <p:sldId id="276" r:id="rId9"/>
    <p:sldId id="277" r:id="rId10"/>
    <p:sldId id="278" r:id="rId11"/>
    <p:sldId id="279" r:id="rId12"/>
    <p:sldId id="281" r:id="rId13"/>
    <p:sldId id="282" r:id="rId14"/>
    <p:sldId id="283" r:id="rId15"/>
    <p:sldId id="284" r:id="rId16"/>
    <p:sldId id="286" r:id="rId17"/>
    <p:sldId id="287" r:id="rId18"/>
    <p:sldId id="288" r:id="rId19"/>
    <p:sldId id="302" r:id="rId20"/>
    <p:sldId id="303" r:id="rId21"/>
    <p:sldId id="289" r:id="rId22"/>
    <p:sldId id="290" r:id="rId23"/>
    <p:sldId id="304" r:id="rId24"/>
    <p:sldId id="305" r:id="rId25"/>
    <p:sldId id="291" r:id="rId26"/>
    <p:sldId id="292" r:id="rId27"/>
    <p:sldId id="293" r:id="rId28"/>
    <p:sldId id="306" r:id="rId29"/>
    <p:sldId id="307" r:id="rId30"/>
    <p:sldId id="308" r:id="rId31"/>
    <p:sldId id="294" r:id="rId32"/>
    <p:sldId id="295" r:id="rId33"/>
    <p:sldId id="297" r:id="rId34"/>
    <p:sldId id="298" r:id="rId35"/>
    <p:sldId id="299" r:id="rId36"/>
    <p:sldId id="300" r:id="rId37"/>
    <p:sldId id="301" r:id="rId38"/>
    <p:sldId id="310" r:id="rId39"/>
    <p:sldId id="311" r:id="rId40"/>
    <p:sldId id="312" r:id="rId41"/>
    <p:sldId id="313" r:id="rId42"/>
    <p:sldId id="314" r:id="rId43"/>
    <p:sldId id="315" r:id="rId44"/>
    <p:sldId id="280" r:id="rId4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40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2B80D59-1A24-4341-A3B1-3AE94D5FF763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C2A1A1E-2846-4656-BE2B-839F91E981CE}">
      <dgm:prSet phldrT="[Текст]"/>
      <dgm:spPr/>
      <dgm:t>
        <a:bodyPr/>
        <a:lstStyle/>
        <a:p>
          <a:r>
            <a:rPr lang="ru-RU" altLang="ru-RU" b="1" dirty="0" smtClean="0"/>
            <a:t>В острой стадии:</a:t>
          </a:r>
          <a:endParaRPr lang="ru-RU" dirty="0"/>
        </a:p>
      </dgm:t>
    </dgm:pt>
    <dgm:pt modelId="{B8285949-6352-44A0-BE9C-46AA8294401E}" type="parTrans" cxnId="{B6096501-061F-4181-94B4-4111D0FA9F9B}">
      <dgm:prSet/>
      <dgm:spPr/>
      <dgm:t>
        <a:bodyPr/>
        <a:lstStyle/>
        <a:p>
          <a:endParaRPr lang="ru-RU"/>
        </a:p>
      </dgm:t>
    </dgm:pt>
    <dgm:pt modelId="{69950777-69F6-4692-A77E-72581C704F78}" type="sibTrans" cxnId="{B6096501-061F-4181-94B4-4111D0FA9F9B}">
      <dgm:prSet/>
      <dgm:spPr/>
      <dgm:t>
        <a:bodyPr/>
        <a:lstStyle/>
        <a:p>
          <a:endParaRPr lang="ru-RU"/>
        </a:p>
      </dgm:t>
    </dgm:pt>
    <dgm:pt modelId="{B1148BBA-E4BE-4826-B235-6C4C55028260}">
      <dgm:prSet phldrT="[Текст]"/>
      <dgm:spPr/>
      <dgm:t>
        <a:bodyPr/>
        <a:lstStyle/>
        <a:p>
          <a:r>
            <a:rPr lang="ru-RU" altLang="ru-RU" dirty="0" smtClean="0"/>
            <a:t>В подострой стадии:</a:t>
          </a:r>
          <a:endParaRPr lang="ru-RU" dirty="0"/>
        </a:p>
      </dgm:t>
    </dgm:pt>
    <dgm:pt modelId="{7F2A8E20-A001-499E-B3EA-3600FAA8697E}" type="parTrans" cxnId="{292EEE49-4810-4F3B-999C-94E2E2A11B8C}">
      <dgm:prSet/>
      <dgm:spPr/>
      <dgm:t>
        <a:bodyPr/>
        <a:lstStyle/>
        <a:p>
          <a:endParaRPr lang="ru-RU"/>
        </a:p>
      </dgm:t>
    </dgm:pt>
    <dgm:pt modelId="{CD0221BB-9B00-46CC-B23F-CE6E5C6C3958}" type="sibTrans" cxnId="{292EEE49-4810-4F3B-999C-94E2E2A11B8C}">
      <dgm:prSet/>
      <dgm:spPr/>
      <dgm:t>
        <a:bodyPr/>
        <a:lstStyle/>
        <a:p>
          <a:endParaRPr lang="ru-RU"/>
        </a:p>
      </dgm:t>
    </dgm:pt>
    <dgm:pt modelId="{7CC4AD32-1F78-4F20-A214-20B5844E13BB}">
      <dgm:prSet phldrT="[Текст]"/>
      <dgm:spPr/>
      <dgm:t>
        <a:bodyPr/>
        <a:lstStyle/>
        <a:p>
          <a:r>
            <a:rPr lang="ru-RU" altLang="ru-RU" dirty="0" smtClean="0"/>
            <a:t>В хронической стадии:</a:t>
          </a:r>
          <a:endParaRPr lang="ru-RU" dirty="0"/>
        </a:p>
      </dgm:t>
    </dgm:pt>
    <dgm:pt modelId="{864BE091-DDC6-4B69-85B8-522DA53DED25}" type="parTrans" cxnId="{C99F6238-8497-41C4-8015-C34EBEBA2EAF}">
      <dgm:prSet/>
      <dgm:spPr/>
      <dgm:t>
        <a:bodyPr/>
        <a:lstStyle/>
        <a:p>
          <a:endParaRPr lang="ru-RU"/>
        </a:p>
      </dgm:t>
    </dgm:pt>
    <dgm:pt modelId="{75F36EC0-0CD1-4586-AFE1-853AA7F55D24}" type="sibTrans" cxnId="{C99F6238-8497-41C4-8015-C34EBEBA2EAF}">
      <dgm:prSet/>
      <dgm:spPr/>
      <dgm:t>
        <a:bodyPr/>
        <a:lstStyle/>
        <a:p>
          <a:endParaRPr lang="ru-RU"/>
        </a:p>
      </dgm:t>
    </dgm:pt>
    <dgm:pt modelId="{AFA2EAA6-74E7-4649-9F1B-CC071C535E62}">
      <dgm:prSet custT="1"/>
      <dgm:spPr/>
      <dgm:t>
        <a:bodyPr/>
        <a:lstStyle/>
        <a:p>
          <a:r>
            <a:rPr lang="ru-RU" altLang="ru-RU" sz="1600" dirty="0" smtClean="0"/>
            <a:t>Первичная обработка гнойных очагов </a:t>
          </a:r>
          <a:r>
            <a:rPr lang="ru-RU" altLang="ru-RU" sz="1600" dirty="0" err="1" smtClean="0"/>
            <a:t>надкостницы.Противовоспалительное</a:t>
          </a:r>
          <a:r>
            <a:rPr lang="ru-RU" altLang="ru-RU" sz="1600" dirty="0" smtClean="0"/>
            <a:t>.</a:t>
          </a:r>
          <a:endParaRPr lang="ru-RU" sz="1600" dirty="0"/>
        </a:p>
      </dgm:t>
    </dgm:pt>
    <dgm:pt modelId="{73A74C84-1D27-49E0-952E-A289238309A8}" type="parTrans" cxnId="{F1097407-4CA0-43B4-8155-36E66D133DF0}">
      <dgm:prSet/>
      <dgm:spPr/>
      <dgm:t>
        <a:bodyPr/>
        <a:lstStyle/>
        <a:p>
          <a:endParaRPr lang="ru-RU"/>
        </a:p>
      </dgm:t>
    </dgm:pt>
    <dgm:pt modelId="{BCDC008A-1B68-4C30-A19B-63FC5D741312}" type="sibTrans" cxnId="{F1097407-4CA0-43B4-8155-36E66D133DF0}">
      <dgm:prSet/>
      <dgm:spPr/>
      <dgm:t>
        <a:bodyPr/>
        <a:lstStyle/>
        <a:p>
          <a:endParaRPr lang="ru-RU"/>
        </a:p>
      </dgm:t>
    </dgm:pt>
    <dgm:pt modelId="{E85C948E-9D39-48A6-BF86-BCE84225C510}">
      <dgm:prSet custT="1"/>
      <dgm:spPr/>
      <dgm:t>
        <a:bodyPr/>
        <a:lstStyle/>
        <a:p>
          <a:r>
            <a:rPr lang="ru-RU" altLang="ru-RU" sz="1600" smtClean="0"/>
            <a:t>Дезинтоксикационная.</a:t>
          </a:r>
          <a:endParaRPr lang="ru-RU" altLang="ru-RU" sz="1600" dirty="0"/>
        </a:p>
      </dgm:t>
    </dgm:pt>
    <dgm:pt modelId="{24DFA872-D0FC-40C1-966A-C37B23C01EAD}" type="parTrans" cxnId="{F5B33FC5-3E9E-44F9-8285-FC400F3AB30B}">
      <dgm:prSet/>
      <dgm:spPr/>
      <dgm:t>
        <a:bodyPr/>
        <a:lstStyle/>
        <a:p>
          <a:endParaRPr lang="ru-RU"/>
        </a:p>
      </dgm:t>
    </dgm:pt>
    <dgm:pt modelId="{0482AC9A-FD7E-4D7F-9C84-D40078AA63EC}" type="sibTrans" cxnId="{F5B33FC5-3E9E-44F9-8285-FC400F3AB30B}">
      <dgm:prSet/>
      <dgm:spPr/>
      <dgm:t>
        <a:bodyPr/>
        <a:lstStyle/>
        <a:p>
          <a:endParaRPr lang="ru-RU"/>
        </a:p>
      </dgm:t>
    </dgm:pt>
    <dgm:pt modelId="{1BCFF76F-4951-4A70-94B2-6E670825D986}">
      <dgm:prSet custT="1"/>
      <dgm:spPr/>
      <dgm:t>
        <a:bodyPr/>
        <a:lstStyle/>
        <a:p>
          <a:r>
            <a:rPr lang="ru-RU" altLang="ru-RU" sz="1600" smtClean="0"/>
            <a:t>Общеукрепляющая.</a:t>
          </a:r>
          <a:endParaRPr lang="ru-RU" altLang="ru-RU" sz="1600" dirty="0"/>
        </a:p>
      </dgm:t>
    </dgm:pt>
    <dgm:pt modelId="{0A4D0BA5-10AD-4714-8DF1-9F372F9E3D19}" type="parTrans" cxnId="{352A5DC2-119A-4810-83DA-7D996ECBAB04}">
      <dgm:prSet/>
      <dgm:spPr/>
      <dgm:t>
        <a:bodyPr/>
        <a:lstStyle/>
        <a:p>
          <a:endParaRPr lang="ru-RU"/>
        </a:p>
      </dgm:t>
    </dgm:pt>
    <dgm:pt modelId="{F7007CC1-73AD-4E91-91FE-FA70A20A0509}" type="sibTrans" cxnId="{352A5DC2-119A-4810-83DA-7D996ECBAB04}">
      <dgm:prSet/>
      <dgm:spPr/>
      <dgm:t>
        <a:bodyPr/>
        <a:lstStyle/>
        <a:p>
          <a:endParaRPr lang="ru-RU"/>
        </a:p>
      </dgm:t>
    </dgm:pt>
    <dgm:pt modelId="{1A7CF429-FF8A-446E-8ACF-0EA4D4AC9DDF}">
      <dgm:prSet custT="1"/>
      <dgm:spPr/>
      <dgm:t>
        <a:bodyPr/>
        <a:lstStyle/>
        <a:p>
          <a:r>
            <a:rPr lang="ru-RU" altLang="ru-RU" sz="1600" smtClean="0"/>
            <a:t>Стимулирующая.</a:t>
          </a:r>
          <a:endParaRPr lang="ru-RU" altLang="ru-RU" sz="1600" dirty="0"/>
        </a:p>
      </dgm:t>
    </dgm:pt>
    <dgm:pt modelId="{8C0EB90E-5B2F-4C5E-85D9-873531B27E0E}" type="parTrans" cxnId="{5E9AAE95-D9D0-43A1-BEDE-7F4A091F628A}">
      <dgm:prSet/>
      <dgm:spPr/>
      <dgm:t>
        <a:bodyPr/>
        <a:lstStyle/>
        <a:p>
          <a:endParaRPr lang="ru-RU"/>
        </a:p>
      </dgm:t>
    </dgm:pt>
    <dgm:pt modelId="{F4AAC288-1686-4ADC-A435-E769BEE82CC5}" type="sibTrans" cxnId="{5E9AAE95-D9D0-43A1-BEDE-7F4A091F628A}">
      <dgm:prSet/>
      <dgm:spPr/>
      <dgm:t>
        <a:bodyPr/>
        <a:lstStyle/>
        <a:p>
          <a:endParaRPr lang="ru-RU"/>
        </a:p>
      </dgm:t>
    </dgm:pt>
    <dgm:pt modelId="{037A5192-89C8-4D2C-A3AE-38157A588709}">
      <dgm:prSet custT="1"/>
      <dgm:spPr/>
      <dgm:t>
        <a:bodyPr/>
        <a:lstStyle/>
        <a:p>
          <a:r>
            <a:rPr lang="ru-RU" altLang="ru-RU" sz="1600" dirty="0" smtClean="0"/>
            <a:t>Симптоматическое.</a:t>
          </a:r>
          <a:endParaRPr lang="ru-RU" altLang="ru-RU" sz="1600" dirty="0"/>
        </a:p>
      </dgm:t>
    </dgm:pt>
    <dgm:pt modelId="{18AE2FC2-2734-40D1-B45A-8962F6708398}" type="parTrans" cxnId="{628C9CC3-0A4B-43BD-93E4-716AC1E98888}">
      <dgm:prSet/>
      <dgm:spPr/>
      <dgm:t>
        <a:bodyPr/>
        <a:lstStyle/>
        <a:p>
          <a:endParaRPr lang="ru-RU"/>
        </a:p>
      </dgm:t>
    </dgm:pt>
    <dgm:pt modelId="{D6F60E00-9D8F-48DF-BAE4-1115891684EB}" type="sibTrans" cxnId="{628C9CC3-0A4B-43BD-93E4-716AC1E98888}">
      <dgm:prSet/>
      <dgm:spPr/>
      <dgm:t>
        <a:bodyPr/>
        <a:lstStyle/>
        <a:p>
          <a:endParaRPr lang="ru-RU"/>
        </a:p>
      </dgm:t>
    </dgm:pt>
    <dgm:pt modelId="{0A605A3B-4616-4BFD-A3A6-5A054A72FFD0}">
      <dgm:prSet custT="1"/>
      <dgm:spPr/>
      <dgm:t>
        <a:bodyPr/>
        <a:lstStyle/>
        <a:p>
          <a:r>
            <a:rPr lang="ru-RU" altLang="ru-RU" sz="1600" dirty="0" err="1" smtClean="0"/>
            <a:t>Иммунномодулирующая</a:t>
          </a:r>
          <a:r>
            <a:rPr lang="ru-RU" altLang="ru-RU" sz="1600" dirty="0" smtClean="0"/>
            <a:t>.</a:t>
          </a:r>
          <a:endParaRPr lang="ru-RU" sz="1600" dirty="0"/>
        </a:p>
      </dgm:t>
    </dgm:pt>
    <dgm:pt modelId="{85AA7B16-68A2-4809-BC96-9F3D670936DC}" type="parTrans" cxnId="{FFB154C8-D6BC-4885-80BD-BBA7EE280606}">
      <dgm:prSet/>
      <dgm:spPr/>
      <dgm:t>
        <a:bodyPr/>
        <a:lstStyle/>
        <a:p>
          <a:endParaRPr lang="ru-RU"/>
        </a:p>
      </dgm:t>
    </dgm:pt>
    <dgm:pt modelId="{FC16A6D7-1BFF-4D28-8E05-D020A505D92A}" type="sibTrans" cxnId="{FFB154C8-D6BC-4885-80BD-BBA7EE280606}">
      <dgm:prSet/>
      <dgm:spPr/>
      <dgm:t>
        <a:bodyPr/>
        <a:lstStyle/>
        <a:p>
          <a:endParaRPr lang="ru-RU"/>
        </a:p>
      </dgm:t>
    </dgm:pt>
    <dgm:pt modelId="{4586E96F-647C-4BC4-AC81-F8A4B848BEAB}">
      <dgm:prSet custT="1"/>
      <dgm:spPr/>
      <dgm:t>
        <a:bodyPr/>
        <a:lstStyle/>
        <a:p>
          <a:r>
            <a:rPr lang="ru-RU" altLang="ru-RU" sz="1600" dirty="0" smtClean="0"/>
            <a:t>Общеукрепляющая.</a:t>
          </a:r>
          <a:endParaRPr lang="ru-RU" altLang="ru-RU" sz="1600" dirty="0"/>
        </a:p>
      </dgm:t>
    </dgm:pt>
    <dgm:pt modelId="{32DC671C-568D-4188-BB61-AE95E428F162}" type="parTrans" cxnId="{EF22EDDE-3051-4A79-B43C-61A3E2450DC9}">
      <dgm:prSet/>
      <dgm:spPr/>
      <dgm:t>
        <a:bodyPr/>
        <a:lstStyle/>
        <a:p>
          <a:endParaRPr lang="ru-RU"/>
        </a:p>
      </dgm:t>
    </dgm:pt>
    <dgm:pt modelId="{4F86E52D-17EA-4D4C-9DE0-6D7D0E801300}" type="sibTrans" cxnId="{EF22EDDE-3051-4A79-B43C-61A3E2450DC9}">
      <dgm:prSet/>
      <dgm:spPr/>
      <dgm:t>
        <a:bodyPr/>
        <a:lstStyle/>
        <a:p>
          <a:endParaRPr lang="ru-RU"/>
        </a:p>
      </dgm:t>
    </dgm:pt>
    <dgm:pt modelId="{E022B154-FBC1-4C68-AEDB-3D6C93739BF6}">
      <dgm:prSet custT="1"/>
      <dgm:spPr/>
      <dgm:t>
        <a:bodyPr/>
        <a:lstStyle/>
        <a:p>
          <a:r>
            <a:rPr lang="ru-RU" altLang="ru-RU" sz="1600" dirty="0" smtClean="0"/>
            <a:t>Физиотерапевтическая</a:t>
          </a:r>
          <a:endParaRPr lang="ru-RU" sz="1600" dirty="0"/>
        </a:p>
      </dgm:t>
    </dgm:pt>
    <dgm:pt modelId="{4F6F43FF-001C-4A55-9076-153AA8DE2103}" type="parTrans" cxnId="{AF74501D-7DB1-48F3-918E-69701C9708DE}">
      <dgm:prSet/>
      <dgm:spPr/>
      <dgm:t>
        <a:bodyPr/>
        <a:lstStyle/>
        <a:p>
          <a:endParaRPr lang="ru-RU"/>
        </a:p>
      </dgm:t>
    </dgm:pt>
    <dgm:pt modelId="{6918DD12-8D13-45C4-A113-F7E52BA64803}" type="sibTrans" cxnId="{AF74501D-7DB1-48F3-918E-69701C9708DE}">
      <dgm:prSet/>
      <dgm:spPr/>
      <dgm:t>
        <a:bodyPr/>
        <a:lstStyle/>
        <a:p>
          <a:endParaRPr lang="ru-RU"/>
        </a:p>
      </dgm:t>
    </dgm:pt>
    <dgm:pt modelId="{4917AFEC-CB2D-446B-ADB6-C745DDE0FB17}">
      <dgm:prSet/>
      <dgm:spPr/>
      <dgm:t>
        <a:bodyPr/>
        <a:lstStyle/>
        <a:p>
          <a:r>
            <a:rPr lang="ru-RU" altLang="ru-RU" smtClean="0"/>
            <a:t>Удаление зуба (если по каким либо причинам он не был удален ранее).</a:t>
          </a:r>
          <a:endParaRPr lang="ru-RU"/>
        </a:p>
      </dgm:t>
    </dgm:pt>
    <dgm:pt modelId="{7C5AC3D6-A8F5-43C5-87A5-55D2D5D5EE04}" type="parTrans" cxnId="{BFF21536-EB9D-4580-918D-B6D82156B552}">
      <dgm:prSet/>
      <dgm:spPr/>
      <dgm:t>
        <a:bodyPr/>
        <a:lstStyle/>
        <a:p>
          <a:endParaRPr lang="ru-RU"/>
        </a:p>
      </dgm:t>
    </dgm:pt>
    <dgm:pt modelId="{63B3672D-875C-4FB4-B665-A1EC1F94331A}" type="sibTrans" cxnId="{BFF21536-EB9D-4580-918D-B6D82156B552}">
      <dgm:prSet/>
      <dgm:spPr/>
      <dgm:t>
        <a:bodyPr/>
        <a:lstStyle/>
        <a:p>
          <a:endParaRPr lang="ru-RU"/>
        </a:p>
      </dgm:t>
    </dgm:pt>
    <dgm:pt modelId="{24E1F1F5-D316-4E3C-8A16-5250E04A7E86}">
      <dgm:prSet/>
      <dgm:spPr/>
      <dgm:t>
        <a:bodyPr/>
        <a:lstStyle/>
        <a:p>
          <a:r>
            <a:rPr lang="ru-RU" altLang="ru-RU" smtClean="0"/>
            <a:t>Расширение раны.</a:t>
          </a:r>
          <a:endParaRPr lang="ru-RU" altLang="ru-RU" dirty="0"/>
        </a:p>
      </dgm:t>
    </dgm:pt>
    <dgm:pt modelId="{CA7559E5-B2BC-478B-AC19-6934BDE07ED3}" type="parTrans" cxnId="{DD438378-A1BC-400C-8050-9F8E92256CF5}">
      <dgm:prSet/>
      <dgm:spPr/>
      <dgm:t>
        <a:bodyPr/>
        <a:lstStyle/>
        <a:p>
          <a:endParaRPr lang="ru-RU"/>
        </a:p>
      </dgm:t>
    </dgm:pt>
    <dgm:pt modelId="{18CDC473-06CC-4167-8726-A1D647285DCD}" type="sibTrans" cxnId="{DD438378-A1BC-400C-8050-9F8E92256CF5}">
      <dgm:prSet/>
      <dgm:spPr/>
      <dgm:t>
        <a:bodyPr/>
        <a:lstStyle/>
        <a:p>
          <a:endParaRPr lang="ru-RU"/>
        </a:p>
      </dgm:t>
    </dgm:pt>
    <dgm:pt modelId="{58026F05-C374-4856-ACB3-8E118A2DC735}">
      <dgm:prSet/>
      <dgm:spPr/>
      <dgm:t>
        <a:bodyPr/>
        <a:lstStyle/>
        <a:p>
          <a:r>
            <a:rPr lang="ru-RU" altLang="ru-RU" smtClean="0"/>
            <a:t>Общеукрепляющее.</a:t>
          </a:r>
          <a:endParaRPr lang="ru-RU" altLang="ru-RU" dirty="0"/>
        </a:p>
      </dgm:t>
    </dgm:pt>
    <dgm:pt modelId="{BC6514C2-2DC3-4B2D-932B-805972AB6BA9}" type="parTrans" cxnId="{6ED42133-8255-4AB7-B789-7DD75A8A31FB}">
      <dgm:prSet/>
      <dgm:spPr/>
      <dgm:t>
        <a:bodyPr/>
        <a:lstStyle/>
        <a:p>
          <a:endParaRPr lang="ru-RU"/>
        </a:p>
      </dgm:t>
    </dgm:pt>
    <dgm:pt modelId="{024D9D66-F00F-4BD3-B7D3-403F86B7DB25}" type="sibTrans" cxnId="{6ED42133-8255-4AB7-B789-7DD75A8A31FB}">
      <dgm:prSet/>
      <dgm:spPr/>
      <dgm:t>
        <a:bodyPr/>
        <a:lstStyle/>
        <a:p>
          <a:endParaRPr lang="ru-RU"/>
        </a:p>
      </dgm:t>
    </dgm:pt>
    <dgm:pt modelId="{2A44527B-8948-47C4-A976-BB18D5EDB72B}">
      <dgm:prSet/>
      <dgm:spPr/>
      <dgm:t>
        <a:bodyPr/>
        <a:lstStyle/>
        <a:p>
          <a:r>
            <a:rPr lang="ru-RU" altLang="ru-RU" smtClean="0"/>
            <a:t>Стимулирующие.</a:t>
          </a:r>
          <a:endParaRPr lang="ru-RU" altLang="ru-RU" dirty="0"/>
        </a:p>
      </dgm:t>
    </dgm:pt>
    <dgm:pt modelId="{E551EEDF-E894-4112-B407-450CB740976F}" type="parTrans" cxnId="{557288E0-88C6-49D1-88BC-F05B3B189F15}">
      <dgm:prSet/>
      <dgm:spPr/>
      <dgm:t>
        <a:bodyPr/>
        <a:lstStyle/>
        <a:p>
          <a:endParaRPr lang="ru-RU"/>
        </a:p>
      </dgm:t>
    </dgm:pt>
    <dgm:pt modelId="{17F67D79-796B-4037-BCE9-F060D58BF3F0}" type="sibTrans" cxnId="{557288E0-88C6-49D1-88BC-F05B3B189F15}">
      <dgm:prSet/>
      <dgm:spPr/>
      <dgm:t>
        <a:bodyPr/>
        <a:lstStyle/>
        <a:p>
          <a:endParaRPr lang="ru-RU"/>
        </a:p>
      </dgm:t>
    </dgm:pt>
    <dgm:pt modelId="{34452C26-7568-4DB1-B027-790344FCE217}">
      <dgm:prSet/>
      <dgm:spPr/>
      <dgm:t>
        <a:bodyPr/>
        <a:lstStyle/>
        <a:p>
          <a:r>
            <a:rPr lang="ru-RU" altLang="ru-RU" smtClean="0"/>
            <a:t>Десенсибилирующее.</a:t>
          </a:r>
          <a:endParaRPr lang="ru-RU" altLang="ru-RU" dirty="0"/>
        </a:p>
      </dgm:t>
    </dgm:pt>
    <dgm:pt modelId="{2DD8C6A4-285A-4635-9DAE-30E9F0BA1EE2}" type="parTrans" cxnId="{E5DFD612-F55D-4AEE-A67E-8554E6716C2D}">
      <dgm:prSet/>
      <dgm:spPr/>
      <dgm:t>
        <a:bodyPr/>
        <a:lstStyle/>
        <a:p>
          <a:endParaRPr lang="ru-RU"/>
        </a:p>
      </dgm:t>
    </dgm:pt>
    <dgm:pt modelId="{FBA221B4-A17F-4C55-894A-978BE68D76BB}" type="sibTrans" cxnId="{E5DFD612-F55D-4AEE-A67E-8554E6716C2D}">
      <dgm:prSet/>
      <dgm:spPr/>
      <dgm:t>
        <a:bodyPr/>
        <a:lstStyle/>
        <a:p>
          <a:endParaRPr lang="ru-RU"/>
        </a:p>
      </dgm:t>
    </dgm:pt>
    <dgm:pt modelId="{C7A0B8B5-4345-4853-9C05-0C142D67AFCE}">
      <dgm:prSet/>
      <dgm:spPr/>
      <dgm:t>
        <a:bodyPr/>
        <a:lstStyle/>
        <a:p>
          <a:r>
            <a:rPr lang="ru-RU" altLang="ru-RU" smtClean="0"/>
            <a:t>Секвестрэктомия.</a:t>
          </a:r>
          <a:endParaRPr lang="ru-RU" altLang="ru-RU" dirty="0"/>
        </a:p>
      </dgm:t>
    </dgm:pt>
    <dgm:pt modelId="{55659884-53D8-43D7-802F-BF3F0F410279}" type="parTrans" cxnId="{83BE02FC-0BA6-4B74-B40E-622787E5BE12}">
      <dgm:prSet/>
      <dgm:spPr/>
      <dgm:t>
        <a:bodyPr/>
        <a:lstStyle/>
        <a:p>
          <a:endParaRPr lang="ru-RU"/>
        </a:p>
      </dgm:t>
    </dgm:pt>
    <dgm:pt modelId="{214B7200-CB1F-488E-B775-96D27253213E}" type="sibTrans" cxnId="{83BE02FC-0BA6-4B74-B40E-622787E5BE12}">
      <dgm:prSet/>
      <dgm:spPr/>
      <dgm:t>
        <a:bodyPr/>
        <a:lstStyle/>
        <a:p>
          <a:endParaRPr lang="ru-RU"/>
        </a:p>
      </dgm:t>
    </dgm:pt>
    <dgm:pt modelId="{FB746327-DFE6-4FC3-85C1-FCCFDB47E9C7}" type="pres">
      <dgm:prSet presAssocID="{52B80D59-1A24-4341-A3B1-3AE94D5FF76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99A82EB-06AE-4003-B64B-12B38BE3CA3A}" type="pres">
      <dgm:prSet presAssocID="{CC2A1A1E-2846-4656-BE2B-839F91E981CE}" presName="parentLin" presStyleCnt="0"/>
      <dgm:spPr/>
    </dgm:pt>
    <dgm:pt modelId="{7F00BA66-751A-4AE7-9F1C-CB3D98CD2502}" type="pres">
      <dgm:prSet presAssocID="{CC2A1A1E-2846-4656-BE2B-839F91E981CE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2ACC8292-BD1B-42AB-84AD-CF5F79A4DE62}" type="pres">
      <dgm:prSet presAssocID="{CC2A1A1E-2846-4656-BE2B-839F91E981CE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6721CE-9A39-4548-8221-5F32A052C210}" type="pres">
      <dgm:prSet presAssocID="{CC2A1A1E-2846-4656-BE2B-839F91E981CE}" presName="negativeSpace" presStyleCnt="0"/>
      <dgm:spPr/>
    </dgm:pt>
    <dgm:pt modelId="{10EFF6CC-186B-45CC-8EB7-0E255CDD532D}" type="pres">
      <dgm:prSet presAssocID="{CC2A1A1E-2846-4656-BE2B-839F91E981CE}" presName="childText" presStyleLbl="conFgAcc1" presStyleIdx="0" presStyleCnt="3" custLinFactNeighborY="-879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085227-6753-4AFD-9290-CA073076A94C}" type="pres">
      <dgm:prSet presAssocID="{69950777-69F6-4692-A77E-72581C704F78}" presName="spaceBetweenRectangles" presStyleCnt="0"/>
      <dgm:spPr/>
    </dgm:pt>
    <dgm:pt modelId="{FBA16010-773A-4E26-982B-3777EB81ADBD}" type="pres">
      <dgm:prSet presAssocID="{B1148BBA-E4BE-4826-B235-6C4C55028260}" presName="parentLin" presStyleCnt="0"/>
      <dgm:spPr/>
    </dgm:pt>
    <dgm:pt modelId="{9D774CB5-6A7C-4E8F-BB79-8294DD2FAF2D}" type="pres">
      <dgm:prSet presAssocID="{B1148BBA-E4BE-4826-B235-6C4C55028260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68406DC7-D78C-477B-BD6E-D02B7B707042}" type="pres">
      <dgm:prSet presAssocID="{B1148BBA-E4BE-4826-B235-6C4C55028260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C82552-7CFA-4469-81DE-9DD86A13F666}" type="pres">
      <dgm:prSet presAssocID="{B1148BBA-E4BE-4826-B235-6C4C55028260}" presName="negativeSpace" presStyleCnt="0"/>
      <dgm:spPr/>
    </dgm:pt>
    <dgm:pt modelId="{79EADDC1-95FC-400E-A64F-088752D98978}" type="pres">
      <dgm:prSet presAssocID="{B1148BBA-E4BE-4826-B235-6C4C55028260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097F6E-9DA1-4FA1-91AF-51CD18F5CE1E}" type="pres">
      <dgm:prSet presAssocID="{CD0221BB-9B00-46CC-B23F-CE6E5C6C3958}" presName="spaceBetweenRectangles" presStyleCnt="0"/>
      <dgm:spPr/>
    </dgm:pt>
    <dgm:pt modelId="{45FBD4AC-E583-4E12-8CC3-A88409E781A6}" type="pres">
      <dgm:prSet presAssocID="{7CC4AD32-1F78-4F20-A214-20B5844E13BB}" presName="parentLin" presStyleCnt="0"/>
      <dgm:spPr/>
    </dgm:pt>
    <dgm:pt modelId="{E3B4B18C-0970-42A1-B2EA-D52A0C122112}" type="pres">
      <dgm:prSet presAssocID="{7CC4AD32-1F78-4F20-A214-20B5844E13BB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63287505-8907-43B2-8D43-6E2811024E85}" type="pres">
      <dgm:prSet presAssocID="{7CC4AD32-1F78-4F20-A214-20B5844E13BB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0C715A-7860-49B1-AA84-68E7D1D4E875}" type="pres">
      <dgm:prSet presAssocID="{7CC4AD32-1F78-4F20-A214-20B5844E13BB}" presName="negativeSpace" presStyleCnt="0"/>
      <dgm:spPr/>
    </dgm:pt>
    <dgm:pt modelId="{8E943A81-9388-4C97-80D4-C5F73B2825CE}" type="pres">
      <dgm:prSet presAssocID="{7CC4AD32-1F78-4F20-A214-20B5844E13BB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2A7D262-E1EF-45BC-9B29-36A7B8C8B27A}" type="presOf" srcId="{C7A0B8B5-4345-4853-9C05-0C142D67AFCE}" destId="{8E943A81-9388-4C97-80D4-C5F73B2825CE}" srcOrd="0" destOrd="5" presId="urn:microsoft.com/office/officeart/2005/8/layout/list1"/>
    <dgm:cxn modelId="{DD438378-A1BC-400C-8050-9F8E92256CF5}" srcId="{7CC4AD32-1F78-4F20-A214-20B5844E13BB}" destId="{24E1F1F5-D316-4E3C-8A16-5250E04A7E86}" srcOrd="1" destOrd="0" parTransId="{CA7559E5-B2BC-478B-AC19-6934BDE07ED3}" sibTransId="{18CDC473-06CC-4167-8726-A1D647285DCD}"/>
    <dgm:cxn modelId="{BFB7F5D7-B58D-43D3-826B-C9B80029E266}" type="presOf" srcId="{1A7CF429-FF8A-446E-8ACF-0EA4D4AC9DDF}" destId="{10EFF6CC-186B-45CC-8EB7-0E255CDD532D}" srcOrd="0" destOrd="3" presId="urn:microsoft.com/office/officeart/2005/8/layout/list1"/>
    <dgm:cxn modelId="{1AA1D224-5C63-4E79-A8AF-E81A09721EDF}" type="presOf" srcId="{4917AFEC-CB2D-446B-ADB6-C745DDE0FB17}" destId="{8E943A81-9388-4C97-80D4-C5F73B2825CE}" srcOrd="0" destOrd="0" presId="urn:microsoft.com/office/officeart/2005/8/layout/list1"/>
    <dgm:cxn modelId="{271049B7-EC74-44B0-AC06-F71FCEC6ED79}" type="presOf" srcId="{CC2A1A1E-2846-4656-BE2B-839F91E981CE}" destId="{7F00BA66-751A-4AE7-9F1C-CB3D98CD2502}" srcOrd="0" destOrd="0" presId="urn:microsoft.com/office/officeart/2005/8/layout/list1"/>
    <dgm:cxn modelId="{292EEE49-4810-4F3B-999C-94E2E2A11B8C}" srcId="{52B80D59-1A24-4341-A3B1-3AE94D5FF763}" destId="{B1148BBA-E4BE-4826-B235-6C4C55028260}" srcOrd="1" destOrd="0" parTransId="{7F2A8E20-A001-499E-B3EA-3600FAA8697E}" sibTransId="{CD0221BB-9B00-46CC-B23F-CE6E5C6C3958}"/>
    <dgm:cxn modelId="{7EA53C52-6E8D-430D-86BC-7A83A8330308}" type="presOf" srcId="{58026F05-C374-4856-ACB3-8E118A2DC735}" destId="{8E943A81-9388-4C97-80D4-C5F73B2825CE}" srcOrd="0" destOrd="2" presId="urn:microsoft.com/office/officeart/2005/8/layout/list1"/>
    <dgm:cxn modelId="{E5DFD612-F55D-4AEE-A67E-8554E6716C2D}" srcId="{7CC4AD32-1F78-4F20-A214-20B5844E13BB}" destId="{34452C26-7568-4DB1-B027-790344FCE217}" srcOrd="4" destOrd="0" parTransId="{2DD8C6A4-285A-4635-9DAE-30E9F0BA1EE2}" sibTransId="{FBA221B4-A17F-4C55-894A-978BE68D76BB}"/>
    <dgm:cxn modelId="{0B974086-CAF5-4DE0-939B-C3531B582F32}" type="presOf" srcId="{2A44527B-8948-47C4-A976-BB18D5EDB72B}" destId="{8E943A81-9388-4C97-80D4-C5F73B2825CE}" srcOrd="0" destOrd="3" presId="urn:microsoft.com/office/officeart/2005/8/layout/list1"/>
    <dgm:cxn modelId="{2933FFF2-ECD4-4E60-A3D6-D547D4F79B36}" type="presOf" srcId="{34452C26-7568-4DB1-B027-790344FCE217}" destId="{8E943A81-9388-4C97-80D4-C5F73B2825CE}" srcOrd="0" destOrd="4" presId="urn:microsoft.com/office/officeart/2005/8/layout/list1"/>
    <dgm:cxn modelId="{B6096501-061F-4181-94B4-4111D0FA9F9B}" srcId="{52B80D59-1A24-4341-A3B1-3AE94D5FF763}" destId="{CC2A1A1E-2846-4656-BE2B-839F91E981CE}" srcOrd="0" destOrd="0" parTransId="{B8285949-6352-44A0-BE9C-46AA8294401E}" sibTransId="{69950777-69F6-4692-A77E-72581C704F78}"/>
    <dgm:cxn modelId="{F5B33FC5-3E9E-44F9-8285-FC400F3AB30B}" srcId="{CC2A1A1E-2846-4656-BE2B-839F91E981CE}" destId="{E85C948E-9D39-48A6-BF86-BCE84225C510}" srcOrd="1" destOrd="0" parTransId="{24DFA872-D0FC-40C1-966A-C37B23C01EAD}" sibTransId="{0482AC9A-FD7E-4D7F-9C84-D40078AA63EC}"/>
    <dgm:cxn modelId="{6EBEA767-0B69-424F-91AC-AFA93DA898E9}" type="presOf" srcId="{E022B154-FBC1-4C68-AEDB-3D6C93739BF6}" destId="{79EADDC1-95FC-400E-A64F-088752D98978}" srcOrd="0" destOrd="2" presId="urn:microsoft.com/office/officeart/2005/8/layout/list1"/>
    <dgm:cxn modelId="{C99F6238-8497-41C4-8015-C34EBEBA2EAF}" srcId="{52B80D59-1A24-4341-A3B1-3AE94D5FF763}" destId="{7CC4AD32-1F78-4F20-A214-20B5844E13BB}" srcOrd="2" destOrd="0" parTransId="{864BE091-DDC6-4B69-85B8-522DA53DED25}" sibTransId="{75F36EC0-0CD1-4586-AFE1-853AA7F55D24}"/>
    <dgm:cxn modelId="{1A521019-F0DE-4B90-828D-6A88FA36E2FC}" type="presOf" srcId="{7CC4AD32-1F78-4F20-A214-20B5844E13BB}" destId="{E3B4B18C-0970-42A1-B2EA-D52A0C122112}" srcOrd="0" destOrd="0" presId="urn:microsoft.com/office/officeart/2005/8/layout/list1"/>
    <dgm:cxn modelId="{554EBEFE-ABF6-4D49-BD5E-38736A07E967}" type="presOf" srcId="{4586E96F-647C-4BC4-AC81-F8A4B848BEAB}" destId="{79EADDC1-95FC-400E-A64F-088752D98978}" srcOrd="0" destOrd="1" presId="urn:microsoft.com/office/officeart/2005/8/layout/list1"/>
    <dgm:cxn modelId="{352A5DC2-119A-4810-83DA-7D996ECBAB04}" srcId="{CC2A1A1E-2846-4656-BE2B-839F91E981CE}" destId="{1BCFF76F-4951-4A70-94B2-6E670825D986}" srcOrd="2" destOrd="0" parTransId="{0A4D0BA5-10AD-4714-8DF1-9F372F9E3D19}" sibTransId="{F7007CC1-73AD-4E91-91FE-FA70A20A0509}"/>
    <dgm:cxn modelId="{3E2CD6DE-B978-488F-A229-ED4EFF5619B5}" type="presOf" srcId="{24E1F1F5-D316-4E3C-8A16-5250E04A7E86}" destId="{8E943A81-9388-4C97-80D4-C5F73B2825CE}" srcOrd="0" destOrd="1" presId="urn:microsoft.com/office/officeart/2005/8/layout/list1"/>
    <dgm:cxn modelId="{628C9CC3-0A4B-43BD-93E4-716AC1E98888}" srcId="{CC2A1A1E-2846-4656-BE2B-839F91E981CE}" destId="{037A5192-89C8-4D2C-A3AE-38157A588709}" srcOrd="4" destOrd="0" parTransId="{18AE2FC2-2734-40D1-B45A-8962F6708398}" sibTransId="{D6F60E00-9D8F-48DF-BAE4-1115891684EB}"/>
    <dgm:cxn modelId="{FFB154C8-D6BC-4885-80BD-BBA7EE280606}" srcId="{B1148BBA-E4BE-4826-B235-6C4C55028260}" destId="{0A605A3B-4616-4BFD-A3A6-5A054A72FFD0}" srcOrd="0" destOrd="0" parTransId="{85AA7B16-68A2-4809-BC96-9F3D670936DC}" sibTransId="{FC16A6D7-1BFF-4D28-8E05-D020A505D92A}"/>
    <dgm:cxn modelId="{812B1F18-928E-4084-9B97-7B10D29BAE07}" type="presOf" srcId="{CC2A1A1E-2846-4656-BE2B-839F91E981CE}" destId="{2ACC8292-BD1B-42AB-84AD-CF5F79A4DE62}" srcOrd="1" destOrd="0" presId="urn:microsoft.com/office/officeart/2005/8/layout/list1"/>
    <dgm:cxn modelId="{F1097407-4CA0-43B4-8155-36E66D133DF0}" srcId="{CC2A1A1E-2846-4656-BE2B-839F91E981CE}" destId="{AFA2EAA6-74E7-4649-9F1B-CC071C535E62}" srcOrd="0" destOrd="0" parTransId="{73A74C84-1D27-49E0-952E-A289238309A8}" sibTransId="{BCDC008A-1B68-4C30-A19B-63FC5D741312}"/>
    <dgm:cxn modelId="{557288E0-88C6-49D1-88BC-F05B3B189F15}" srcId="{7CC4AD32-1F78-4F20-A214-20B5844E13BB}" destId="{2A44527B-8948-47C4-A976-BB18D5EDB72B}" srcOrd="3" destOrd="0" parTransId="{E551EEDF-E894-4112-B407-450CB740976F}" sibTransId="{17F67D79-796B-4037-BCE9-F060D58BF3F0}"/>
    <dgm:cxn modelId="{235EC1D8-F388-4DC9-9CD0-FB83A2E7038B}" type="presOf" srcId="{B1148BBA-E4BE-4826-B235-6C4C55028260}" destId="{68406DC7-D78C-477B-BD6E-D02B7B707042}" srcOrd="1" destOrd="0" presId="urn:microsoft.com/office/officeart/2005/8/layout/list1"/>
    <dgm:cxn modelId="{02471D75-279D-4D69-800C-98949F0CD888}" type="presOf" srcId="{52B80D59-1A24-4341-A3B1-3AE94D5FF763}" destId="{FB746327-DFE6-4FC3-85C1-FCCFDB47E9C7}" srcOrd="0" destOrd="0" presId="urn:microsoft.com/office/officeart/2005/8/layout/list1"/>
    <dgm:cxn modelId="{AF74501D-7DB1-48F3-918E-69701C9708DE}" srcId="{B1148BBA-E4BE-4826-B235-6C4C55028260}" destId="{E022B154-FBC1-4C68-AEDB-3D6C93739BF6}" srcOrd="2" destOrd="0" parTransId="{4F6F43FF-001C-4A55-9076-153AA8DE2103}" sibTransId="{6918DD12-8D13-45C4-A113-F7E52BA64803}"/>
    <dgm:cxn modelId="{83BE02FC-0BA6-4B74-B40E-622787E5BE12}" srcId="{7CC4AD32-1F78-4F20-A214-20B5844E13BB}" destId="{C7A0B8B5-4345-4853-9C05-0C142D67AFCE}" srcOrd="5" destOrd="0" parTransId="{55659884-53D8-43D7-802F-BF3F0F410279}" sibTransId="{214B7200-CB1F-488E-B775-96D27253213E}"/>
    <dgm:cxn modelId="{1A3F2301-E57F-465A-99D6-12A3F9850A14}" type="presOf" srcId="{7CC4AD32-1F78-4F20-A214-20B5844E13BB}" destId="{63287505-8907-43B2-8D43-6E2811024E85}" srcOrd="1" destOrd="0" presId="urn:microsoft.com/office/officeart/2005/8/layout/list1"/>
    <dgm:cxn modelId="{BFF21536-EB9D-4580-918D-B6D82156B552}" srcId="{7CC4AD32-1F78-4F20-A214-20B5844E13BB}" destId="{4917AFEC-CB2D-446B-ADB6-C745DDE0FB17}" srcOrd="0" destOrd="0" parTransId="{7C5AC3D6-A8F5-43C5-87A5-55D2D5D5EE04}" sibTransId="{63B3672D-875C-4FB4-B665-A1EC1F94331A}"/>
    <dgm:cxn modelId="{EC951EC5-0A49-41EF-9BC4-EAC193C1E21B}" type="presOf" srcId="{037A5192-89C8-4D2C-A3AE-38157A588709}" destId="{10EFF6CC-186B-45CC-8EB7-0E255CDD532D}" srcOrd="0" destOrd="4" presId="urn:microsoft.com/office/officeart/2005/8/layout/list1"/>
    <dgm:cxn modelId="{5E9AAE95-D9D0-43A1-BEDE-7F4A091F628A}" srcId="{CC2A1A1E-2846-4656-BE2B-839F91E981CE}" destId="{1A7CF429-FF8A-446E-8ACF-0EA4D4AC9DDF}" srcOrd="3" destOrd="0" parTransId="{8C0EB90E-5B2F-4C5E-85D9-873531B27E0E}" sibTransId="{F4AAC288-1686-4ADC-A435-E769BEE82CC5}"/>
    <dgm:cxn modelId="{EF22EDDE-3051-4A79-B43C-61A3E2450DC9}" srcId="{B1148BBA-E4BE-4826-B235-6C4C55028260}" destId="{4586E96F-647C-4BC4-AC81-F8A4B848BEAB}" srcOrd="1" destOrd="0" parTransId="{32DC671C-568D-4188-BB61-AE95E428F162}" sibTransId="{4F86E52D-17EA-4D4C-9DE0-6D7D0E801300}"/>
    <dgm:cxn modelId="{6ED42133-8255-4AB7-B789-7DD75A8A31FB}" srcId="{7CC4AD32-1F78-4F20-A214-20B5844E13BB}" destId="{58026F05-C374-4856-ACB3-8E118A2DC735}" srcOrd="2" destOrd="0" parTransId="{BC6514C2-2DC3-4B2D-932B-805972AB6BA9}" sibTransId="{024D9D66-F00F-4BD3-B7D3-403F86B7DB25}"/>
    <dgm:cxn modelId="{BBDDEE93-F78C-44CF-9371-7F54E87A16DB}" type="presOf" srcId="{B1148BBA-E4BE-4826-B235-6C4C55028260}" destId="{9D774CB5-6A7C-4E8F-BB79-8294DD2FAF2D}" srcOrd="0" destOrd="0" presId="urn:microsoft.com/office/officeart/2005/8/layout/list1"/>
    <dgm:cxn modelId="{6A903C0F-247B-43FB-B3D2-E9FDCBB44152}" type="presOf" srcId="{0A605A3B-4616-4BFD-A3A6-5A054A72FFD0}" destId="{79EADDC1-95FC-400E-A64F-088752D98978}" srcOrd="0" destOrd="0" presId="urn:microsoft.com/office/officeart/2005/8/layout/list1"/>
    <dgm:cxn modelId="{7E6D15F4-C215-47DA-8E5F-1BF108BBF40E}" type="presOf" srcId="{AFA2EAA6-74E7-4649-9F1B-CC071C535E62}" destId="{10EFF6CC-186B-45CC-8EB7-0E255CDD532D}" srcOrd="0" destOrd="0" presId="urn:microsoft.com/office/officeart/2005/8/layout/list1"/>
    <dgm:cxn modelId="{D1213B00-3B9A-48C1-BCEA-D707F58388F9}" type="presOf" srcId="{E85C948E-9D39-48A6-BF86-BCE84225C510}" destId="{10EFF6CC-186B-45CC-8EB7-0E255CDD532D}" srcOrd="0" destOrd="1" presId="urn:microsoft.com/office/officeart/2005/8/layout/list1"/>
    <dgm:cxn modelId="{283ED704-7F91-419C-BB66-5AB7EBF71759}" type="presOf" srcId="{1BCFF76F-4951-4A70-94B2-6E670825D986}" destId="{10EFF6CC-186B-45CC-8EB7-0E255CDD532D}" srcOrd="0" destOrd="2" presId="urn:microsoft.com/office/officeart/2005/8/layout/list1"/>
    <dgm:cxn modelId="{05E319D6-45D6-4F74-846C-FD77D74B76D1}" type="presParOf" srcId="{FB746327-DFE6-4FC3-85C1-FCCFDB47E9C7}" destId="{899A82EB-06AE-4003-B64B-12B38BE3CA3A}" srcOrd="0" destOrd="0" presId="urn:microsoft.com/office/officeart/2005/8/layout/list1"/>
    <dgm:cxn modelId="{DC3B2069-E250-474F-8F9D-A05CFBC3D400}" type="presParOf" srcId="{899A82EB-06AE-4003-B64B-12B38BE3CA3A}" destId="{7F00BA66-751A-4AE7-9F1C-CB3D98CD2502}" srcOrd="0" destOrd="0" presId="urn:microsoft.com/office/officeart/2005/8/layout/list1"/>
    <dgm:cxn modelId="{9D3FF60E-ECB4-475B-A430-42CE2B922738}" type="presParOf" srcId="{899A82EB-06AE-4003-B64B-12B38BE3CA3A}" destId="{2ACC8292-BD1B-42AB-84AD-CF5F79A4DE62}" srcOrd="1" destOrd="0" presId="urn:microsoft.com/office/officeart/2005/8/layout/list1"/>
    <dgm:cxn modelId="{FBEDE2FD-407D-4BB4-A938-C3AAA7C69632}" type="presParOf" srcId="{FB746327-DFE6-4FC3-85C1-FCCFDB47E9C7}" destId="{386721CE-9A39-4548-8221-5F32A052C210}" srcOrd="1" destOrd="0" presId="urn:microsoft.com/office/officeart/2005/8/layout/list1"/>
    <dgm:cxn modelId="{E4F3C191-DE64-44DA-9501-64E4D38151EB}" type="presParOf" srcId="{FB746327-DFE6-4FC3-85C1-FCCFDB47E9C7}" destId="{10EFF6CC-186B-45CC-8EB7-0E255CDD532D}" srcOrd="2" destOrd="0" presId="urn:microsoft.com/office/officeart/2005/8/layout/list1"/>
    <dgm:cxn modelId="{1A4726B8-5F7F-4257-8326-16078055CBDD}" type="presParOf" srcId="{FB746327-DFE6-4FC3-85C1-FCCFDB47E9C7}" destId="{3A085227-6753-4AFD-9290-CA073076A94C}" srcOrd="3" destOrd="0" presId="urn:microsoft.com/office/officeart/2005/8/layout/list1"/>
    <dgm:cxn modelId="{90318616-3B24-492E-935C-C9DE1D852379}" type="presParOf" srcId="{FB746327-DFE6-4FC3-85C1-FCCFDB47E9C7}" destId="{FBA16010-773A-4E26-982B-3777EB81ADBD}" srcOrd="4" destOrd="0" presId="urn:microsoft.com/office/officeart/2005/8/layout/list1"/>
    <dgm:cxn modelId="{A464CD33-4D00-473B-AE8D-5A8816CA98CE}" type="presParOf" srcId="{FBA16010-773A-4E26-982B-3777EB81ADBD}" destId="{9D774CB5-6A7C-4E8F-BB79-8294DD2FAF2D}" srcOrd="0" destOrd="0" presId="urn:microsoft.com/office/officeart/2005/8/layout/list1"/>
    <dgm:cxn modelId="{03411475-421E-4F05-8139-D5A5AE8EAC44}" type="presParOf" srcId="{FBA16010-773A-4E26-982B-3777EB81ADBD}" destId="{68406DC7-D78C-477B-BD6E-D02B7B707042}" srcOrd="1" destOrd="0" presId="urn:microsoft.com/office/officeart/2005/8/layout/list1"/>
    <dgm:cxn modelId="{1E743F12-CA14-4C54-8C4B-428E63E5208E}" type="presParOf" srcId="{FB746327-DFE6-4FC3-85C1-FCCFDB47E9C7}" destId="{FCC82552-7CFA-4469-81DE-9DD86A13F666}" srcOrd="5" destOrd="0" presId="urn:microsoft.com/office/officeart/2005/8/layout/list1"/>
    <dgm:cxn modelId="{1A7B2870-6460-4312-9123-B311BB09A966}" type="presParOf" srcId="{FB746327-DFE6-4FC3-85C1-FCCFDB47E9C7}" destId="{79EADDC1-95FC-400E-A64F-088752D98978}" srcOrd="6" destOrd="0" presId="urn:microsoft.com/office/officeart/2005/8/layout/list1"/>
    <dgm:cxn modelId="{2157699D-99CA-4BB8-B7BB-DCCA69CBF85A}" type="presParOf" srcId="{FB746327-DFE6-4FC3-85C1-FCCFDB47E9C7}" destId="{D8097F6E-9DA1-4FA1-91AF-51CD18F5CE1E}" srcOrd="7" destOrd="0" presId="urn:microsoft.com/office/officeart/2005/8/layout/list1"/>
    <dgm:cxn modelId="{1334BDE1-FE12-42B2-90E1-298BA18C481F}" type="presParOf" srcId="{FB746327-DFE6-4FC3-85C1-FCCFDB47E9C7}" destId="{45FBD4AC-E583-4E12-8CC3-A88409E781A6}" srcOrd="8" destOrd="0" presId="urn:microsoft.com/office/officeart/2005/8/layout/list1"/>
    <dgm:cxn modelId="{229A9F7B-7C2B-47DA-A8D4-6036E89BBB53}" type="presParOf" srcId="{45FBD4AC-E583-4E12-8CC3-A88409E781A6}" destId="{E3B4B18C-0970-42A1-B2EA-D52A0C122112}" srcOrd="0" destOrd="0" presId="urn:microsoft.com/office/officeart/2005/8/layout/list1"/>
    <dgm:cxn modelId="{BF459EC9-1FC4-4B09-ADD0-1966C2EFC387}" type="presParOf" srcId="{45FBD4AC-E583-4E12-8CC3-A88409E781A6}" destId="{63287505-8907-43B2-8D43-6E2811024E85}" srcOrd="1" destOrd="0" presId="urn:microsoft.com/office/officeart/2005/8/layout/list1"/>
    <dgm:cxn modelId="{27C82D18-5917-4164-8B57-E2E2F1C1154F}" type="presParOf" srcId="{FB746327-DFE6-4FC3-85C1-FCCFDB47E9C7}" destId="{9B0C715A-7860-49B1-AA84-68E7D1D4E875}" srcOrd="9" destOrd="0" presId="urn:microsoft.com/office/officeart/2005/8/layout/list1"/>
    <dgm:cxn modelId="{96D43BCF-43D4-49C9-9088-C58396ECB1DE}" type="presParOf" srcId="{FB746327-DFE6-4FC3-85C1-FCCFDB47E9C7}" destId="{8E943A81-9388-4C97-80D4-C5F73B2825CE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EFF6CC-186B-45CC-8EB7-0E255CDD532D}">
      <dsp:nvSpPr>
        <dsp:cNvPr id="0" name=""/>
        <dsp:cNvSpPr/>
      </dsp:nvSpPr>
      <dsp:spPr>
        <a:xfrm>
          <a:off x="0" y="259977"/>
          <a:ext cx="8280920" cy="2079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2691" tIns="312420" rIns="642691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altLang="ru-RU" sz="1600" kern="1200" dirty="0" smtClean="0"/>
            <a:t>Первичная обработка гнойных очагов </a:t>
          </a:r>
          <a:r>
            <a:rPr lang="ru-RU" altLang="ru-RU" sz="1600" kern="1200" dirty="0" err="1" smtClean="0"/>
            <a:t>надкостницы.Противовоспалительное</a:t>
          </a:r>
          <a:r>
            <a:rPr lang="ru-RU" altLang="ru-RU" sz="1600" kern="1200" dirty="0" smtClean="0"/>
            <a:t>.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altLang="ru-RU" sz="1600" kern="1200" smtClean="0"/>
            <a:t>Дезинтоксикационная.</a:t>
          </a:r>
          <a:endParaRPr lang="ru-RU" alt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altLang="ru-RU" sz="1600" kern="1200" smtClean="0"/>
            <a:t>Общеукрепляющая.</a:t>
          </a:r>
          <a:endParaRPr lang="ru-RU" alt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altLang="ru-RU" sz="1600" kern="1200" smtClean="0"/>
            <a:t>Стимулирующая.</a:t>
          </a:r>
          <a:endParaRPr lang="ru-RU" alt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altLang="ru-RU" sz="1600" kern="1200" dirty="0" smtClean="0"/>
            <a:t>Симптоматическое.</a:t>
          </a:r>
          <a:endParaRPr lang="ru-RU" altLang="ru-RU" sz="1600" kern="1200" dirty="0"/>
        </a:p>
      </dsp:txBody>
      <dsp:txXfrm>
        <a:off x="0" y="259977"/>
        <a:ext cx="8280920" cy="2079000"/>
      </dsp:txXfrm>
    </dsp:sp>
    <dsp:sp modelId="{2ACC8292-BD1B-42AB-84AD-CF5F79A4DE62}">
      <dsp:nvSpPr>
        <dsp:cNvPr id="0" name=""/>
        <dsp:cNvSpPr/>
      </dsp:nvSpPr>
      <dsp:spPr>
        <a:xfrm>
          <a:off x="414046" y="109818"/>
          <a:ext cx="5796644" cy="442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9099" tIns="0" rIns="219099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500" b="1" kern="1200" dirty="0" smtClean="0"/>
            <a:t>В острой стадии:</a:t>
          </a:r>
          <a:endParaRPr lang="ru-RU" sz="1500" kern="1200" dirty="0"/>
        </a:p>
      </dsp:txBody>
      <dsp:txXfrm>
        <a:off x="435662" y="131434"/>
        <a:ext cx="5753412" cy="399568"/>
      </dsp:txXfrm>
    </dsp:sp>
    <dsp:sp modelId="{79EADDC1-95FC-400E-A64F-088752D98978}">
      <dsp:nvSpPr>
        <dsp:cNvPr id="0" name=""/>
        <dsp:cNvSpPr/>
      </dsp:nvSpPr>
      <dsp:spPr>
        <a:xfrm>
          <a:off x="0" y="2712618"/>
          <a:ext cx="8280920" cy="12521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2691" tIns="312420" rIns="642691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altLang="ru-RU" sz="1600" kern="1200" dirty="0" err="1" smtClean="0"/>
            <a:t>Иммунномодулирующая</a:t>
          </a:r>
          <a:r>
            <a:rPr lang="ru-RU" altLang="ru-RU" sz="1600" kern="1200" dirty="0" smtClean="0"/>
            <a:t>.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altLang="ru-RU" sz="1600" kern="1200" dirty="0" smtClean="0"/>
            <a:t>Общеукрепляющая.</a:t>
          </a:r>
          <a:endParaRPr lang="ru-RU" alt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altLang="ru-RU" sz="1600" kern="1200" dirty="0" smtClean="0"/>
            <a:t>Физиотерапевтическая</a:t>
          </a:r>
          <a:endParaRPr lang="ru-RU" sz="1600" kern="1200" dirty="0"/>
        </a:p>
      </dsp:txBody>
      <dsp:txXfrm>
        <a:off x="0" y="2712618"/>
        <a:ext cx="8280920" cy="1252125"/>
      </dsp:txXfrm>
    </dsp:sp>
    <dsp:sp modelId="{68406DC7-D78C-477B-BD6E-D02B7B707042}">
      <dsp:nvSpPr>
        <dsp:cNvPr id="0" name=""/>
        <dsp:cNvSpPr/>
      </dsp:nvSpPr>
      <dsp:spPr>
        <a:xfrm>
          <a:off x="414046" y="2491218"/>
          <a:ext cx="5796644" cy="442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9099" tIns="0" rIns="219099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500" kern="1200" dirty="0" smtClean="0"/>
            <a:t>В подострой стадии:</a:t>
          </a:r>
          <a:endParaRPr lang="ru-RU" sz="1500" kern="1200" dirty="0"/>
        </a:p>
      </dsp:txBody>
      <dsp:txXfrm>
        <a:off x="435662" y="2512834"/>
        <a:ext cx="5753412" cy="399568"/>
      </dsp:txXfrm>
    </dsp:sp>
    <dsp:sp modelId="{8E943A81-9388-4C97-80D4-C5F73B2825CE}">
      <dsp:nvSpPr>
        <dsp:cNvPr id="0" name=""/>
        <dsp:cNvSpPr/>
      </dsp:nvSpPr>
      <dsp:spPr>
        <a:xfrm>
          <a:off x="0" y="4267143"/>
          <a:ext cx="8280920" cy="20317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2691" tIns="312420" rIns="642691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altLang="ru-RU" sz="1500" kern="1200" smtClean="0"/>
            <a:t>Удаление зуба (если по каким либо причинам он не был удален ранее).</a:t>
          </a:r>
          <a:endParaRPr lang="ru-RU" sz="1500" kern="120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altLang="ru-RU" sz="1500" kern="1200" smtClean="0"/>
            <a:t>Расширение раны.</a:t>
          </a:r>
          <a:endParaRPr lang="ru-RU" altLang="ru-RU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altLang="ru-RU" sz="1500" kern="1200" smtClean="0"/>
            <a:t>Общеукрепляющее.</a:t>
          </a:r>
          <a:endParaRPr lang="ru-RU" altLang="ru-RU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altLang="ru-RU" sz="1500" kern="1200" smtClean="0"/>
            <a:t>Стимулирующие.</a:t>
          </a:r>
          <a:endParaRPr lang="ru-RU" altLang="ru-RU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altLang="ru-RU" sz="1500" kern="1200" smtClean="0"/>
            <a:t>Десенсибилирующее.</a:t>
          </a:r>
          <a:endParaRPr lang="ru-RU" altLang="ru-RU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altLang="ru-RU" sz="1500" kern="1200" smtClean="0"/>
            <a:t>Секвестрэктомия.</a:t>
          </a:r>
          <a:endParaRPr lang="ru-RU" altLang="ru-RU" sz="1500" kern="1200" dirty="0"/>
        </a:p>
      </dsp:txBody>
      <dsp:txXfrm>
        <a:off x="0" y="4267143"/>
        <a:ext cx="8280920" cy="2031750"/>
      </dsp:txXfrm>
    </dsp:sp>
    <dsp:sp modelId="{63287505-8907-43B2-8D43-6E2811024E85}">
      <dsp:nvSpPr>
        <dsp:cNvPr id="0" name=""/>
        <dsp:cNvSpPr/>
      </dsp:nvSpPr>
      <dsp:spPr>
        <a:xfrm>
          <a:off x="414046" y="4045743"/>
          <a:ext cx="5796644" cy="442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9099" tIns="0" rIns="219099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500" kern="1200" dirty="0" smtClean="0"/>
            <a:t>В хронической стадии:</a:t>
          </a:r>
          <a:endParaRPr lang="ru-RU" sz="1500" kern="1200" dirty="0"/>
        </a:p>
      </dsp:txBody>
      <dsp:txXfrm>
        <a:off x="435662" y="4067359"/>
        <a:ext cx="5753412" cy="3995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58AD3-FA10-4110-AEE9-C64E768774D8}" type="datetimeFigureOut">
              <a:rPr lang="ru-RU" smtClean="0"/>
              <a:t>13.01.2023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D7381F-F469-4878-91B7-7F2E0A234111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58AD3-FA10-4110-AEE9-C64E768774D8}" type="datetimeFigureOut">
              <a:rPr lang="ru-RU" smtClean="0"/>
              <a:t>13.01.2023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7381F-F469-4878-91B7-7F2E0A23411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58AD3-FA10-4110-AEE9-C64E768774D8}" type="datetimeFigureOut">
              <a:rPr lang="ru-RU" smtClean="0"/>
              <a:t>13.01.2023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7381F-F469-4878-91B7-7F2E0A23411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58AD3-FA10-4110-AEE9-C64E768774D8}" type="datetimeFigureOut">
              <a:rPr lang="ru-RU" smtClean="0"/>
              <a:t>13.01.2023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7381F-F469-4878-91B7-7F2E0A23411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58AD3-FA10-4110-AEE9-C64E768774D8}" type="datetimeFigureOut">
              <a:rPr lang="ru-RU" smtClean="0"/>
              <a:t>13.01.2023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7381F-F469-4878-91B7-7F2E0A234111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58AD3-FA10-4110-AEE9-C64E768774D8}" type="datetimeFigureOut">
              <a:rPr lang="ru-RU" smtClean="0"/>
              <a:t>13.01.2023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7381F-F469-4878-91B7-7F2E0A234111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58AD3-FA10-4110-AEE9-C64E768774D8}" type="datetimeFigureOut">
              <a:rPr lang="ru-RU" smtClean="0"/>
              <a:t>13.01.2023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7381F-F469-4878-91B7-7F2E0A234111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58AD3-FA10-4110-AEE9-C64E768774D8}" type="datetimeFigureOut">
              <a:rPr lang="ru-RU" smtClean="0"/>
              <a:t>13.01.2023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7381F-F469-4878-91B7-7F2E0A23411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58AD3-FA10-4110-AEE9-C64E768774D8}" type="datetimeFigureOut">
              <a:rPr lang="ru-RU" smtClean="0"/>
              <a:t>13.01.2023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7381F-F469-4878-91B7-7F2E0A23411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58AD3-FA10-4110-AEE9-C64E768774D8}" type="datetimeFigureOut">
              <a:rPr lang="ru-RU" smtClean="0"/>
              <a:t>13.01.2023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7381F-F469-4878-91B7-7F2E0A23411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58AD3-FA10-4110-AEE9-C64E768774D8}" type="datetimeFigureOut">
              <a:rPr lang="ru-RU" smtClean="0"/>
              <a:t>13.01.2023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7381F-F469-4878-91B7-7F2E0A23411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D8D58AD3-FA10-4110-AEE9-C64E768774D8}" type="datetimeFigureOut">
              <a:rPr lang="ru-RU" smtClean="0"/>
              <a:t>13.01.2023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03D7381F-F469-4878-91B7-7F2E0A234111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dental-area.com/statyi/periodontiti/ostriy-periodontit.html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ikar.info/lor/article-40370-gajmorit-hronicheskij/" TargetMode="External"/><Relationship Id="rId2" Type="http://schemas.openxmlformats.org/officeDocument/2006/relationships/hyperlink" Target="http://www.likar.info/bolezni/Ostryj-sinusit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likar.info/gripp-i-prostuda/article-65674-ostraya-respiratornaya-virusnaya-infektsiya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3010" y="2060848"/>
            <a:ext cx="7848600" cy="1296144"/>
          </a:xfrm>
        </p:spPr>
        <p:txBody>
          <a:bodyPr/>
          <a:lstStyle/>
          <a:p>
            <a:r>
              <a:rPr lang="ru-RU" sz="3200" dirty="0" smtClean="0">
                <a:effectLst/>
                <a:latin typeface="Times New Roman" pitchFamily="18" charset="0"/>
                <a:cs typeface="Times New Roman" pitchFamily="18" charset="0"/>
              </a:rPr>
              <a:t>Гнойно-воспалительные заболевания челюстно- </a:t>
            </a:r>
            <a:r>
              <a:rPr lang="ru-RU" sz="3200" dirty="0">
                <a:effectLst/>
                <a:latin typeface="Times New Roman" pitchFamily="18" charset="0"/>
                <a:cs typeface="Times New Roman" pitchFamily="18" charset="0"/>
              </a:rPr>
              <a:t>лицевой области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404664"/>
            <a:ext cx="6400800" cy="792088"/>
          </a:xfrm>
        </p:spPr>
        <p:txBody>
          <a:bodyPr>
            <a:no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Государственное бюджетное учреждение здравоохранения «Магаданская областная больница» </a:t>
            </a:r>
          </a:p>
          <a:p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Травматолого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-ортопедическое отделение №1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139952" y="558924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dirty="0"/>
              <a:t>Подготовила: старшая медицинская сестра ТОО-1 Кузнецова О.В.</a:t>
            </a:r>
          </a:p>
        </p:txBody>
      </p:sp>
      <p:pic>
        <p:nvPicPr>
          <p:cNvPr id="21506" name="Picture 2" descr="Лечение гнойно-воспалительных заболеваний зубо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168" y="3729181"/>
            <a:ext cx="3611800" cy="2652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1084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548680"/>
            <a:ext cx="4464496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9655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/>
          <a:lstStyle/>
          <a:p>
            <a:r>
              <a:rPr lang="ru-RU" sz="32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Неспецифический </a:t>
            </a:r>
            <a:r>
              <a:rPr lang="ru-RU" sz="32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лимфаденит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- это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воспалительный процесс, который начался в лимфатических узлах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564904"/>
            <a:ext cx="5233764" cy="3210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6513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6002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err="1"/>
              <a:t>Одонтогенные</a:t>
            </a:r>
            <a:r>
              <a:rPr lang="ru-RU" b="1" dirty="0"/>
              <a:t> воспалительные заболевания</a:t>
            </a:r>
            <a:r>
              <a:rPr lang="ru-RU" dirty="0"/>
              <a:t> </a:t>
            </a:r>
          </a:p>
        </p:txBody>
      </p:sp>
      <p:sp>
        <p:nvSpPr>
          <p:cNvPr id="10242" name="Объект 1"/>
          <p:cNvSpPr>
            <a:spLocks noGrp="1"/>
          </p:cNvSpPr>
          <p:nvPr>
            <p:ph idx="1"/>
          </p:nvPr>
        </p:nvSpPr>
        <p:spPr>
          <a:xfrm>
            <a:off x="395536" y="2348880"/>
            <a:ext cx="8570019" cy="3744912"/>
          </a:xfrm>
          <a:solidFill>
            <a:schemeClr val="bg2"/>
          </a:solidFill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— это большая группа специфических и неспецифических заболеваний инфекционно-воспалительной природы, затрагивающих кости челюстей, прилежащие к ним мягкие ткани и клетчаточные пространства, регионарные лимфатические узлы, причиной которых являются заболевания зуба либо тканей, непосредственно прилегающих к нему. Воротами инфекции в данном случае являются либо дефекты твердых тканей зуба, либо эпителиального покрова десны</a:t>
            </a:r>
            <a:r>
              <a:rPr lang="ru-RU" b="1" i="1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44542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763166" y="1484784"/>
            <a:ext cx="7924800" cy="418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 eaLnBrk="0" hangingPunct="0">
              <a:lnSpc>
                <a:spcPct val="140000"/>
              </a:lnSpc>
            </a:pPr>
            <a:r>
              <a:rPr lang="ru-RU" altLang="ru-RU" sz="2400" dirty="0">
                <a:solidFill>
                  <a:srgbClr val="000000"/>
                </a:solidFill>
                <a:cs typeface="Times New Roman" pitchFamily="18" charset="0"/>
              </a:rPr>
              <a:t>Возбудители </a:t>
            </a:r>
            <a:r>
              <a:rPr lang="ru-RU" altLang="ru-RU" sz="2400" dirty="0" err="1">
                <a:solidFill>
                  <a:srgbClr val="000000"/>
                </a:solidFill>
                <a:cs typeface="Times New Roman" pitchFamily="18" charset="0"/>
              </a:rPr>
              <a:t>одонтогенных</a:t>
            </a:r>
            <a:r>
              <a:rPr lang="ru-RU" altLang="ru-RU" sz="2400" dirty="0">
                <a:solidFill>
                  <a:srgbClr val="000000"/>
                </a:solidFill>
                <a:cs typeface="Times New Roman" pitchFamily="18" charset="0"/>
              </a:rPr>
              <a:t> воспалительных заболеваний </a:t>
            </a:r>
          </a:p>
          <a:p>
            <a:pPr marL="342900" indent="-342900" eaLnBrk="0" hangingPunct="0">
              <a:lnSpc>
                <a:spcPct val="140000"/>
              </a:lnSpc>
              <a:buFontTx/>
              <a:buChar char="•"/>
            </a:pPr>
            <a:r>
              <a:rPr lang="ru-RU" altLang="ru-RU" sz="2400" dirty="0">
                <a:solidFill>
                  <a:srgbClr val="000000"/>
                </a:solidFill>
                <a:cs typeface="Times New Roman" pitchFamily="18" charset="0"/>
              </a:rPr>
              <a:t>Стафилококки</a:t>
            </a:r>
          </a:p>
          <a:p>
            <a:pPr marL="342900" indent="-342900" eaLnBrk="0" hangingPunct="0">
              <a:lnSpc>
                <a:spcPct val="140000"/>
              </a:lnSpc>
              <a:buFontTx/>
              <a:buChar char="•"/>
            </a:pPr>
            <a:r>
              <a:rPr lang="ru-RU" altLang="ru-RU" sz="2400" dirty="0">
                <a:solidFill>
                  <a:srgbClr val="000000"/>
                </a:solidFill>
                <a:cs typeface="Times New Roman" pitchFamily="18" charset="0"/>
              </a:rPr>
              <a:t>Стрептококки</a:t>
            </a:r>
          </a:p>
          <a:p>
            <a:pPr marL="342900" indent="-342900" eaLnBrk="0" hangingPunct="0">
              <a:lnSpc>
                <a:spcPct val="140000"/>
              </a:lnSpc>
              <a:buFontTx/>
              <a:buChar char="•"/>
            </a:pPr>
            <a:r>
              <a:rPr lang="ru-RU" altLang="ru-RU" sz="2400" dirty="0">
                <a:solidFill>
                  <a:srgbClr val="000000"/>
                </a:solidFill>
                <a:cs typeface="Times New Roman" pitchFamily="18" charset="0"/>
              </a:rPr>
              <a:t>Энтерококки</a:t>
            </a:r>
          </a:p>
          <a:p>
            <a:pPr marL="342900" indent="-342900" eaLnBrk="0" hangingPunct="0">
              <a:lnSpc>
                <a:spcPct val="140000"/>
              </a:lnSpc>
              <a:buFontTx/>
              <a:buChar char="•"/>
            </a:pPr>
            <a:r>
              <a:rPr lang="ru-RU" altLang="ru-RU" sz="2400" dirty="0">
                <a:solidFill>
                  <a:srgbClr val="000000"/>
                </a:solidFill>
                <a:cs typeface="Times New Roman" pitchFamily="18" charset="0"/>
              </a:rPr>
              <a:t>Диплококки</a:t>
            </a:r>
          </a:p>
          <a:p>
            <a:pPr marL="342900" indent="-342900" eaLnBrk="0" hangingPunct="0">
              <a:lnSpc>
                <a:spcPct val="140000"/>
              </a:lnSpc>
              <a:buFontTx/>
              <a:buChar char="•"/>
            </a:pPr>
            <a:r>
              <a:rPr lang="ru-RU" altLang="ru-RU" sz="2400" dirty="0">
                <a:solidFill>
                  <a:srgbClr val="000000"/>
                </a:solidFill>
                <a:cs typeface="Times New Roman" pitchFamily="18" charset="0"/>
              </a:rPr>
              <a:t>Грамположительные и грамотрицательные палочки</a:t>
            </a:r>
          </a:p>
          <a:p>
            <a:pPr marL="342900" indent="-342900" eaLnBrk="0" hangingPunct="0">
              <a:lnSpc>
                <a:spcPct val="140000"/>
              </a:lnSpc>
              <a:buFontTx/>
              <a:buChar char="•"/>
            </a:pPr>
            <a:r>
              <a:rPr lang="ru-RU" altLang="ru-RU" sz="2400" dirty="0">
                <a:solidFill>
                  <a:srgbClr val="000000"/>
                </a:solidFill>
                <a:cs typeface="Times New Roman" pitchFamily="18" charset="0"/>
              </a:rPr>
              <a:t>Е. </a:t>
            </a:r>
            <a:r>
              <a:rPr lang="en-US" altLang="ru-RU" sz="2400" dirty="0">
                <a:solidFill>
                  <a:srgbClr val="000000"/>
                </a:solidFill>
                <a:cs typeface="Times New Roman" pitchFamily="18" charset="0"/>
              </a:rPr>
              <a:t>coli</a:t>
            </a:r>
            <a:r>
              <a:rPr lang="ru-RU" altLang="ru-RU" sz="2400" dirty="0">
                <a:solidFill>
                  <a:srgbClr val="000000"/>
                </a:solidFill>
                <a:cs typeface="Times New Roman" pitchFamily="18" charset="0"/>
              </a:rPr>
              <a:t>, </a:t>
            </a:r>
            <a:r>
              <a:rPr lang="en-US" altLang="ru-RU" sz="2400" dirty="0">
                <a:solidFill>
                  <a:srgbClr val="000000"/>
                </a:solidFill>
                <a:cs typeface="Times New Roman" pitchFamily="18" charset="0"/>
              </a:rPr>
              <a:t>Proteus</a:t>
            </a:r>
            <a:endParaRPr lang="ru-RU" altLang="ru-RU" sz="2400" dirty="0">
              <a:solidFill>
                <a:srgbClr val="000000"/>
              </a:solidFill>
              <a:cs typeface="Times New Roman" pitchFamily="18" charset="0"/>
            </a:endParaRPr>
          </a:p>
          <a:p>
            <a:pPr marL="342900" indent="-342900" eaLnBrk="0" hangingPunct="0">
              <a:lnSpc>
                <a:spcPct val="140000"/>
              </a:lnSpc>
              <a:buFontTx/>
              <a:buChar char="•"/>
            </a:pPr>
            <a:endParaRPr lang="ru-RU" altLang="ru-RU" sz="2400" dirty="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2268538" y="476250"/>
            <a:ext cx="4608512" cy="65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3700" b="1">
                <a:solidFill>
                  <a:schemeClr val="accent2"/>
                </a:solidFill>
                <a:cs typeface="Times New Roman" pitchFamily="18" charset="0"/>
              </a:rPr>
              <a:t>ЭТИОЛОГИЯ</a:t>
            </a:r>
          </a:p>
        </p:txBody>
      </p:sp>
    </p:spTree>
    <p:extLst>
      <p:ext uri="{BB962C8B-B14F-4D97-AF65-F5344CB8AC3E}">
        <p14:creationId xmlns:p14="http://schemas.microsoft.com/office/powerpoint/2010/main" val="422022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Заголовок 2"/>
          <p:cNvSpPr>
            <a:spLocks noGrp="1"/>
          </p:cNvSpPr>
          <p:nvPr>
            <p:ph type="title"/>
          </p:nvPr>
        </p:nvSpPr>
        <p:spPr>
          <a:xfrm>
            <a:off x="468313" y="116633"/>
            <a:ext cx="8229600" cy="190108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28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Классификация острых </a:t>
            </a:r>
            <a:r>
              <a:rPr lang="ru-RU" sz="2800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одонтогенных</a:t>
            </a:r>
            <a:r>
              <a:rPr lang="ru-RU" sz="28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воспалительных заболеваний (1988 г., ЦНИИС Минздрава СССР).</a:t>
            </a:r>
            <a:br>
              <a:rPr lang="ru-RU" sz="28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2800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marL="274320" indent="-274320" fontAlgn="auto"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I. С преимущественным поражением костных структур челюсти.</a:t>
            </a:r>
            <a:b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Острый, обострившийся хронический периодонтит.</a:t>
            </a: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Острый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одонтогенный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остеомиелит.</a:t>
            </a: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II. С преимущественным поражением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околочелюстных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мягких тканей.</a:t>
            </a:r>
            <a:b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Острый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одонтогенный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периостит.</a:t>
            </a: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Острый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перикоронарит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Одонтогенный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абсцесс.</a:t>
            </a: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Одонтогенная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флегмона.</a:t>
            </a: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Одонтогенный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воспалительный инфильтрат.</a:t>
            </a:r>
          </a:p>
          <a:p>
            <a:pPr marL="274320" indent="-274320" fontAlgn="auto">
              <a:spcAft>
                <a:spcPts val="0"/>
              </a:spcAft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1003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288" y="692150"/>
            <a:ext cx="8569200" cy="59404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С преимущественным поражением регионарного лимфатического аппарата.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Острый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одонтогенный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лимфаденит (серозный, гнойный).</a:t>
            </a:r>
          </a:p>
          <a:p>
            <a:pPr>
              <a:defRPr/>
            </a:pP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Одонтогенная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аденофлегмона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IV. Осложнения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одонтогенных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воспалительных заболеваний с поражением отдаленно расположенных органов, анатомических образований, генерализацией инфекции.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Медиастинит.</a:t>
            </a:r>
          </a:p>
          <a:p>
            <a:pPr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Тромбофлебит лицевых вен, синусов твердой мозговой оболочки.</a:t>
            </a:r>
          </a:p>
          <a:p>
            <a:pPr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Менингит,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менингоэнцефалит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абсцесс головного мозга.</a:t>
            </a:r>
          </a:p>
          <a:p>
            <a:pPr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Сепсис.</a:t>
            </a:r>
          </a:p>
          <a:p>
            <a:pPr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Среди хронических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одонтогенных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воспалительных заболеваний можно выделить хронические формы периодонтитов (фиброзный, гранулирующий, гранулематозный), хронический периостит, хронический остеомиелит, хронический лимфаденит.</a:t>
            </a:r>
            <a:r>
              <a:rPr lang="ru-RU" sz="2000" b="1" i="1" dirty="0"/>
              <a:t/>
            </a:r>
            <a:br>
              <a:rPr lang="ru-RU" sz="2000" b="1" i="1" dirty="0"/>
            </a:br>
            <a:r>
              <a:rPr lang="ru-RU" sz="2000" b="1" i="1" dirty="0"/>
              <a:t/>
            </a:r>
            <a:br>
              <a:rPr lang="ru-RU" sz="2000" b="1" i="1" dirty="0"/>
            </a:br>
            <a:endParaRPr lang="ru-RU" sz="2000" b="1" i="1" dirty="0"/>
          </a:p>
        </p:txBody>
      </p:sp>
    </p:spTree>
    <p:extLst>
      <p:ext uri="{BB962C8B-B14F-4D97-AF65-F5344CB8AC3E}">
        <p14:creationId xmlns:p14="http://schemas.microsoft.com/office/powerpoint/2010/main" val="325776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827088" y="1793875"/>
            <a:ext cx="6481762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>
              <a:lnSpc>
                <a:spcPct val="120000"/>
              </a:lnSpc>
              <a:tabLst>
                <a:tab pos="676275" algn="l"/>
              </a:tabLst>
            </a:pPr>
            <a:r>
              <a:rPr lang="ru-RU" altLang="ru-RU" sz="2000" b="1" dirty="0">
                <a:solidFill>
                  <a:schemeClr val="accent2"/>
                </a:solidFill>
              </a:rPr>
              <a:t>ОСТРЫЕ: </a:t>
            </a:r>
          </a:p>
          <a:p>
            <a:pPr>
              <a:lnSpc>
                <a:spcPct val="120000"/>
              </a:lnSpc>
              <a:tabLst>
                <a:tab pos="676275" algn="l"/>
              </a:tabLst>
            </a:pPr>
            <a:r>
              <a:rPr lang="ru-RU" altLang="ru-RU" sz="2000" dirty="0"/>
              <a:t>а) острый серозный;</a:t>
            </a:r>
          </a:p>
          <a:p>
            <a:pPr>
              <a:lnSpc>
                <a:spcPct val="120000"/>
              </a:lnSpc>
              <a:tabLst>
                <a:tab pos="676275" algn="l"/>
              </a:tabLst>
            </a:pPr>
            <a:r>
              <a:rPr lang="ru-RU" altLang="ru-RU" sz="2000" dirty="0"/>
              <a:t>б) острый гнойный.</a:t>
            </a:r>
          </a:p>
          <a:p>
            <a:pPr>
              <a:lnSpc>
                <a:spcPct val="120000"/>
              </a:lnSpc>
              <a:tabLst>
                <a:tab pos="676275" algn="l"/>
              </a:tabLst>
            </a:pPr>
            <a:endParaRPr lang="ru-RU" altLang="ru-RU" sz="2000" dirty="0"/>
          </a:p>
          <a:p>
            <a:pPr>
              <a:lnSpc>
                <a:spcPct val="120000"/>
              </a:lnSpc>
              <a:tabLst>
                <a:tab pos="676275" algn="l"/>
              </a:tabLst>
            </a:pPr>
            <a:r>
              <a:rPr lang="ru-RU" altLang="ru-RU" sz="2000" b="1" dirty="0">
                <a:solidFill>
                  <a:schemeClr val="accent2"/>
                </a:solidFill>
              </a:rPr>
              <a:t>ХРОНИЧЕСКИЕ:</a:t>
            </a:r>
            <a:r>
              <a:rPr lang="ru-RU" altLang="ru-RU" sz="2000" dirty="0"/>
              <a:t> </a:t>
            </a:r>
          </a:p>
          <a:p>
            <a:pPr>
              <a:lnSpc>
                <a:spcPct val="120000"/>
              </a:lnSpc>
              <a:tabLst>
                <a:tab pos="676275" algn="l"/>
              </a:tabLst>
            </a:pPr>
            <a:r>
              <a:rPr lang="ru-RU" altLang="ru-RU" sz="2000" dirty="0"/>
              <a:t>а) гранулирующий;</a:t>
            </a:r>
          </a:p>
          <a:p>
            <a:pPr>
              <a:lnSpc>
                <a:spcPct val="120000"/>
              </a:lnSpc>
              <a:tabLst>
                <a:tab pos="676275" algn="l"/>
              </a:tabLst>
            </a:pPr>
            <a:r>
              <a:rPr lang="ru-RU" altLang="ru-RU" sz="2000" dirty="0"/>
              <a:t>б) гранулематозный;</a:t>
            </a:r>
          </a:p>
          <a:p>
            <a:pPr>
              <a:lnSpc>
                <a:spcPct val="120000"/>
              </a:lnSpc>
              <a:tabLst>
                <a:tab pos="676275" algn="l"/>
              </a:tabLst>
            </a:pPr>
            <a:r>
              <a:rPr lang="ru-RU" altLang="ru-RU" sz="2000" dirty="0"/>
              <a:t>в) фиброзный.</a:t>
            </a:r>
          </a:p>
          <a:p>
            <a:pPr>
              <a:lnSpc>
                <a:spcPct val="120000"/>
              </a:lnSpc>
              <a:tabLst>
                <a:tab pos="676275" algn="l"/>
              </a:tabLst>
            </a:pPr>
            <a:r>
              <a:rPr lang="ru-RU" altLang="ru-RU" sz="2000" b="1" dirty="0">
                <a:solidFill>
                  <a:schemeClr val="accent2"/>
                </a:solidFill>
              </a:rPr>
              <a:t>.</a:t>
            </a:r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1997075" y="944563"/>
            <a:ext cx="49514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000" b="1">
                <a:solidFill>
                  <a:schemeClr val="accent2"/>
                </a:solidFill>
              </a:rPr>
              <a:t>КЛАССИФИКАЦИЯ ПЕРИОДОНТИТОВ</a:t>
            </a:r>
          </a:p>
        </p:txBody>
      </p:sp>
    </p:spTree>
    <p:extLst>
      <p:ext uri="{BB962C8B-B14F-4D97-AF65-F5344CB8AC3E}">
        <p14:creationId xmlns:p14="http://schemas.microsoft.com/office/powerpoint/2010/main" val="219038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effectLst/>
                <a:latin typeface="Times New Roman" pitchFamily="18" charset="0"/>
                <a:cs typeface="Times New Roman" pitchFamily="18" charset="0"/>
              </a:rPr>
              <a:t>Хронический периодонтит</a:t>
            </a:r>
            <a:endParaRPr lang="ru-RU" dirty="0" smtClean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marL="274320" indent="-274320" fontAlgn="auto"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Хронический периодонтит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– это хроническое воспаление периодонта. Следует отметить, что 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2" tooltip="Острый апикальный периодонтит"/>
              </a:rPr>
              <a:t>периодонтит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принимает хронический характер только тогда, когда у экссудата есть пути оттока. Чаще всего путем оттока экссудата становится полость зуба. Заболевание в основном протекает бессимптомно (благодаря путям оттока) с кратковременными обострениями, которые быстро проходят.</a:t>
            </a: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Различают три вида хронического периодонтита: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Хронический Фиброзный периодонтит;</a:t>
            </a: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Хронический Гранулирующий периодонтит;</a:t>
            </a: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Хронический Гранулематозный периодонтит;</a:t>
            </a:r>
          </a:p>
        </p:txBody>
      </p:sp>
    </p:spTree>
    <p:extLst>
      <p:ext uri="{BB962C8B-B14F-4D97-AF65-F5344CB8AC3E}">
        <p14:creationId xmlns:p14="http://schemas.microsoft.com/office/powerpoint/2010/main" val="528155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989138"/>
            <a:ext cx="7345363" cy="3476625"/>
          </a:xfrm>
          <a:prstGeom prst="rect">
            <a:avLst/>
          </a:prstGeom>
          <a:noFill/>
          <a:ln w="5715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250718" y="392897"/>
            <a:ext cx="864176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ru-RU" altLang="ru-RU" sz="28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Рентгенологическая картина хронических периодонтитов</a:t>
            </a:r>
          </a:p>
        </p:txBody>
      </p:sp>
    </p:spTree>
    <p:extLst>
      <p:ext uri="{BB962C8B-B14F-4D97-AF65-F5344CB8AC3E}">
        <p14:creationId xmlns:p14="http://schemas.microsoft.com/office/powerpoint/2010/main" val="1020891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Хронический гранулематозный периодонтит зуба 36</a:t>
            </a:r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628800"/>
            <a:ext cx="6192687" cy="4552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8485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700808"/>
            <a:ext cx="8183880" cy="3816424"/>
          </a:xfrm>
        </p:spPr>
        <p:txBody>
          <a:bodyPr>
            <a:normAutofit/>
          </a:bodyPr>
          <a:lstStyle/>
          <a:p>
            <a:r>
              <a:rPr lang="ru-RU" sz="3200" b="0" dirty="0">
                <a:solidFill>
                  <a:srgbClr val="444444"/>
                </a:solidFill>
                <a:effectLst/>
                <a:latin typeface="Times New Roman" pitchFamily="18" charset="0"/>
                <a:cs typeface="Times New Roman" pitchFamily="18" charset="0"/>
              </a:rPr>
              <a:t>Воспалительные процессы </a:t>
            </a:r>
            <a:r>
              <a:rPr lang="en-US" sz="3200" b="0" dirty="0" smtClean="0">
                <a:solidFill>
                  <a:srgbClr val="444444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b="0" dirty="0" smtClean="0">
                <a:solidFill>
                  <a:srgbClr val="444444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en-US" sz="3200" b="0" dirty="0" smtClean="0">
                <a:solidFill>
                  <a:srgbClr val="444444"/>
                </a:solidFill>
                <a:effectLst/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ru-RU" sz="3200" b="0" dirty="0" err="1" smtClean="0">
                <a:solidFill>
                  <a:srgbClr val="444444"/>
                </a:solidFill>
                <a:effectLst/>
                <a:latin typeface="Times New Roman" pitchFamily="18" charset="0"/>
                <a:cs typeface="Times New Roman" pitchFamily="18" charset="0"/>
              </a:rPr>
              <a:t>Одонтогенные</a:t>
            </a:r>
            <a:r>
              <a:rPr lang="en-US" sz="3200" b="0" dirty="0" smtClean="0">
                <a:solidFill>
                  <a:srgbClr val="444444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b="0" dirty="0" smtClean="0">
                <a:solidFill>
                  <a:srgbClr val="444444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200" b="0" dirty="0" smtClean="0">
                <a:solidFill>
                  <a:srgbClr val="444444"/>
                </a:solidFill>
                <a:effectLst/>
                <a:latin typeface="Times New Roman" pitchFamily="18" charset="0"/>
                <a:cs typeface="Times New Roman" pitchFamily="18" charset="0"/>
              </a:rPr>
              <a:t>2.Неодонтогенные</a:t>
            </a:r>
            <a:r>
              <a:rPr lang="en-US" sz="3200" b="0" dirty="0" smtClean="0">
                <a:solidFill>
                  <a:srgbClr val="444444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b="0" dirty="0" smtClean="0">
                <a:solidFill>
                  <a:srgbClr val="444444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200" b="0" dirty="0" smtClean="0">
                <a:solidFill>
                  <a:srgbClr val="444444"/>
                </a:solidFill>
                <a:effectLst/>
                <a:latin typeface="Times New Roman" pitchFamily="18" charset="0"/>
                <a:cs typeface="Times New Roman" pitchFamily="18" charset="0"/>
              </a:rPr>
              <a:t>3.Специфические</a:t>
            </a:r>
            <a:r>
              <a:rPr lang="en-US" b="0" dirty="0" smtClean="0">
                <a:solidFill>
                  <a:srgbClr val="444444"/>
                </a:solidFill>
                <a:effectLst/>
                <a:latin typeface="Open Sans"/>
              </a:rPr>
              <a:t/>
            </a:r>
            <a:br>
              <a:rPr lang="en-US" b="0" dirty="0" smtClean="0">
                <a:solidFill>
                  <a:srgbClr val="444444"/>
                </a:solidFill>
                <a:effectLst/>
                <a:latin typeface="Open Sans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102644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dirty="0"/>
              <a:t> </a:t>
            </a:r>
            <a:r>
              <a:rPr lang="ru-RU" sz="3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Классификация воспалительных </a:t>
            </a:r>
            <a:r>
              <a:rPr lang="ru-RU" sz="32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процессов </a:t>
            </a:r>
            <a:endParaRPr lang="en-US" sz="3200" b="1" dirty="0" smtClean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32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челюстно-лицевой области</a:t>
            </a:r>
            <a:endParaRPr lang="ru-RU" sz="3200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3530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Фиброзный периодонтит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764704"/>
            <a:ext cx="7488832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4622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823913" y="387856"/>
            <a:ext cx="7924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ru-RU" altLang="ru-RU" sz="3200" b="1" dirty="0" smtClean="0">
                <a:latin typeface="Times New Roman" pitchFamily="18" charset="0"/>
                <a:cs typeface="Times New Roman" pitchFamily="18" charset="0"/>
              </a:rPr>
              <a:t>Лечение хронического  периодонтита</a:t>
            </a:r>
            <a:endParaRPr lang="ru-RU" alt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467544" y="1484313"/>
            <a:ext cx="8281169" cy="526415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indent="342900" algn="just">
              <a:lnSpc>
                <a:spcPct val="120000"/>
              </a:lnSpc>
              <a:defRPr/>
            </a:pPr>
            <a:r>
              <a:rPr lang="ru-RU" altLang="ru-RU" sz="2000" b="1" i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Резекция верхушки корня зуба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 – сущность операции состоит в отсечении верхушки корня зуба и удаления патологически измененных прилежащих тканей.</a:t>
            </a:r>
          </a:p>
          <a:p>
            <a:pPr indent="342900" algn="just">
              <a:lnSpc>
                <a:spcPct val="120000"/>
              </a:lnSpc>
              <a:defRPr/>
            </a:pPr>
            <a:r>
              <a:rPr lang="ru-RU" altLang="ru-RU" sz="20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ГЕМИСЕКЦИЯ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 проводится у </a:t>
            </a:r>
            <a:r>
              <a:rPr lang="ru-RU" altLang="ru-RU" sz="2000" dirty="0" err="1">
                <a:latin typeface="Times New Roman" pitchFamily="18" charset="0"/>
                <a:cs typeface="Times New Roman" pitchFamily="18" charset="0"/>
              </a:rPr>
              <a:t>многокорневых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 зубов при наличии патологического процесса в области корня, одного из корней, резорбции кости </a:t>
            </a:r>
            <a:r>
              <a:rPr lang="ru-RU" altLang="ru-RU" sz="2000" dirty="0" err="1">
                <a:latin typeface="Times New Roman" pitchFamily="18" charset="0"/>
                <a:cs typeface="Times New Roman" pitchFamily="18" charset="0"/>
              </a:rPr>
              <a:t>межкорневой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 перегородки, перфорации одного из корней или наличие у него глубокого внутрикостного кармана. Операция проводится после консервативного лечения и пломбирования остающихся каналов корней и полости коронки зуба. </a:t>
            </a:r>
          </a:p>
          <a:p>
            <a:pPr indent="342900" algn="just">
              <a:lnSpc>
                <a:spcPct val="120000"/>
              </a:lnSpc>
              <a:defRPr/>
            </a:pPr>
            <a:r>
              <a:rPr lang="ru-RU" altLang="ru-RU" sz="20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АМПУТАЦИЯ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 корня может быть проведена у однокорневых и </a:t>
            </a:r>
            <a:r>
              <a:rPr lang="ru-RU" altLang="ru-RU" sz="2000" dirty="0" err="1">
                <a:latin typeface="Times New Roman" pitchFamily="18" charset="0"/>
                <a:cs typeface="Times New Roman" pitchFamily="18" charset="0"/>
              </a:rPr>
              <a:t>многокорневых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 зубов. Функциональная надежность корня или корней невелика и только правильное протезирование (разгрузка) зуба могут сохранить несколько лет.</a:t>
            </a:r>
          </a:p>
          <a:p>
            <a:pPr indent="342900" algn="just">
              <a:lnSpc>
                <a:spcPct val="120000"/>
              </a:lnSpc>
              <a:defRPr/>
            </a:pPr>
            <a:endParaRPr lang="ru-RU" alt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0757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268760"/>
            <a:ext cx="5715000" cy="4705003"/>
          </a:xfrm>
          <a:prstGeom prst="rect">
            <a:avLst/>
          </a:prstGeom>
          <a:noFill/>
          <a:ln w="5715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6248400" y="2362200"/>
            <a:ext cx="2819400" cy="2584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130000"/>
              </a:lnSpc>
            </a:pPr>
            <a:r>
              <a:rPr lang="ru-RU" altLang="ru-RU" dirty="0">
                <a:cs typeface="Times New Roman" pitchFamily="18" charset="0"/>
              </a:rPr>
              <a:t>Отек подъязычных валиков и переднего отдела подъязычной области при периостите нижней челюсти с язычной стороны</a:t>
            </a:r>
            <a:endParaRPr lang="ru-RU" altLang="ru-RU" sz="3600" dirty="0"/>
          </a:p>
        </p:txBody>
      </p:sp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1763713" y="333375"/>
            <a:ext cx="6553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altLang="ru-RU" sz="2800" b="1">
                <a:effectLst>
                  <a:outerShdw blurRad="38100" dist="38100" dir="2700000" algn="tl">
                    <a:srgbClr val="FFFFFF"/>
                  </a:outerShdw>
                </a:effectLst>
              </a:rPr>
              <a:t>ОСТРЫЙ ГНОЙНЫЙ ПЕРИОСТИТ</a:t>
            </a:r>
          </a:p>
        </p:txBody>
      </p:sp>
    </p:spTree>
    <p:extLst>
      <p:ext uri="{BB962C8B-B14F-4D97-AF65-F5344CB8AC3E}">
        <p14:creationId xmlns:p14="http://schemas.microsoft.com/office/powerpoint/2010/main" val="1966801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Рентген периостита нижней челюсти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836713"/>
            <a:ext cx="7344816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2751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периостит верхней челюсти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857374"/>
            <a:ext cx="6192688" cy="3731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3651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467544" y="1700213"/>
            <a:ext cx="8128769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ru-RU" altLang="ru-RU" sz="2400" u="sng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Острый гнойный периостит челюсти</a:t>
            </a:r>
            <a:r>
              <a:rPr lang="ru-RU" alt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– острое гнойное воспаление надкостницы альвеолярного отростка или тела челюсти.</a:t>
            </a:r>
          </a:p>
          <a:p>
            <a:pPr algn="just"/>
            <a:endParaRPr lang="ru-RU" altLang="ru-RU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alt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Чаще поражается</a:t>
            </a:r>
          </a:p>
          <a:p>
            <a:pPr algn="just">
              <a:buFontTx/>
              <a:buChar char="•"/>
            </a:pPr>
            <a:r>
              <a:rPr lang="ru-RU" alt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надкостница альвеолярного отростка (85,6),</a:t>
            </a:r>
          </a:p>
          <a:p>
            <a:pPr algn="just">
              <a:buFontTx/>
              <a:buChar char="•"/>
            </a:pPr>
            <a:r>
              <a:rPr lang="ru-RU" alt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реже – небной (небный абсцесс) (5%)</a:t>
            </a:r>
          </a:p>
          <a:p>
            <a:pPr algn="just">
              <a:buFontTx/>
              <a:buChar char="•"/>
            </a:pPr>
            <a:r>
              <a:rPr lang="ru-RU" alt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подъязычной (9,4%) складки.</a:t>
            </a:r>
          </a:p>
          <a:p>
            <a:pPr algn="just"/>
            <a:endParaRPr lang="ru-RU" altLang="ru-RU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alt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Заболевание преимущественно возникает у лиц молодого и среднего возраста (от 16 до 40 лет), чаще у мужчин.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3" name="Text Box 6"/>
          <p:cNvSpPr txBox="1">
            <a:spLocks noChangeArrowheads="1"/>
          </p:cNvSpPr>
          <p:nvPr/>
        </p:nvSpPr>
        <p:spPr bwMode="auto">
          <a:xfrm>
            <a:off x="1633538" y="549275"/>
            <a:ext cx="58324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2000" b="1">
                <a:solidFill>
                  <a:schemeClr val="accent2"/>
                </a:solidFill>
              </a:rPr>
              <a:t>ОСТРЫЙ ГНОЙНЫЙ ПЕРИОСТИТ ЧЕЛЮСТИ</a:t>
            </a:r>
          </a:p>
        </p:txBody>
      </p:sp>
    </p:spTree>
    <p:extLst>
      <p:ext uri="{BB962C8B-B14F-4D97-AF65-F5344CB8AC3E}">
        <p14:creationId xmlns:p14="http://schemas.microsoft.com/office/powerpoint/2010/main" val="1964719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827088" y="2003425"/>
            <a:ext cx="7924800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indent="450850">
              <a:buFontTx/>
              <a:buChar char="•"/>
            </a:pPr>
            <a:r>
              <a:rPr lang="ru-RU" altLang="ru-RU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первые большие коренные зубы</a:t>
            </a:r>
          </a:p>
          <a:p>
            <a:pPr indent="450850">
              <a:buFontTx/>
              <a:buChar char="•"/>
            </a:pPr>
            <a:r>
              <a:rPr lang="ru-RU" altLang="ru-RU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зуб мудрости</a:t>
            </a:r>
          </a:p>
          <a:p>
            <a:pPr indent="450850">
              <a:buFontTx/>
              <a:buChar char="•"/>
            </a:pPr>
            <a:r>
              <a:rPr lang="ru-RU" altLang="ru-RU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реже – вторые большие коренные зубы</a:t>
            </a:r>
          </a:p>
          <a:p>
            <a:pPr indent="450850">
              <a:buFontTx/>
              <a:buChar char="•"/>
            </a:pPr>
            <a:r>
              <a:rPr lang="ru-RU" altLang="ru-RU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вторые малые коренные</a:t>
            </a:r>
          </a:p>
          <a:p>
            <a:pPr indent="450850">
              <a:buFontTx/>
              <a:buChar char="•"/>
            </a:pPr>
            <a:r>
              <a:rPr lang="ru-RU" altLang="ru-RU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первые малые коренные</a:t>
            </a:r>
          </a:p>
          <a:p>
            <a:pPr indent="450850">
              <a:buFontTx/>
              <a:buChar char="•"/>
            </a:pPr>
            <a:r>
              <a:rPr lang="ru-RU" altLang="ru-RU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вторые резцы</a:t>
            </a:r>
          </a:p>
          <a:p>
            <a:pPr indent="450850">
              <a:buFontTx/>
              <a:buChar char="•"/>
            </a:pPr>
            <a:r>
              <a:rPr lang="ru-RU" altLang="ru-RU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одинаково часто – первые резцы и клыки.</a:t>
            </a:r>
            <a:endParaRPr lang="ru-RU" alt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07" name="Text Box 5"/>
          <p:cNvSpPr txBox="1">
            <a:spLocks noChangeArrowheads="1"/>
          </p:cNvSpPr>
          <p:nvPr/>
        </p:nvSpPr>
        <p:spPr bwMode="auto">
          <a:xfrm>
            <a:off x="827088" y="404664"/>
            <a:ext cx="7993062" cy="124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ru-RU" altLang="ru-RU" sz="2800" dirty="0">
                <a:solidFill>
                  <a:schemeClr val="accent2"/>
                </a:solidFill>
              </a:rPr>
              <a:t>На нижней челюсти причиной развития острого гнойного периостита чаще всего являются</a:t>
            </a:r>
          </a:p>
        </p:txBody>
      </p:sp>
    </p:spTree>
    <p:extLst>
      <p:ext uri="{BB962C8B-B14F-4D97-AF65-F5344CB8AC3E}">
        <p14:creationId xmlns:p14="http://schemas.microsoft.com/office/powerpoint/2010/main" val="1249804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762000" y="2133600"/>
            <a:ext cx="8077200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indent="450850" algn="just" eaLnBrk="0" hangingPunct="0">
              <a:buFontTx/>
              <a:buChar char="•"/>
            </a:pPr>
            <a:r>
              <a:rPr lang="ru-RU" altLang="ru-RU" sz="2400" b="1" dirty="0">
                <a:solidFill>
                  <a:srgbClr val="000000"/>
                </a:solidFill>
                <a:cs typeface="Times New Roman" pitchFamily="18" charset="0"/>
              </a:rPr>
              <a:t>первые большие коренные зубы</a:t>
            </a:r>
          </a:p>
          <a:p>
            <a:pPr indent="450850" algn="just" eaLnBrk="0" hangingPunct="0">
              <a:buFontTx/>
              <a:buChar char="•"/>
            </a:pPr>
            <a:r>
              <a:rPr lang="ru-RU" altLang="ru-RU" sz="2400" b="1" dirty="0">
                <a:solidFill>
                  <a:srgbClr val="000000"/>
                </a:solidFill>
                <a:cs typeface="Times New Roman" pitchFamily="18" charset="0"/>
              </a:rPr>
              <a:t>первые малые коренные зубы</a:t>
            </a:r>
          </a:p>
          <a:p>
            <a:pPr indent="450850" algn="just" eaLnBrk="0" hangingPunct="0">
              <a:buFontTx/>
              <a:buChar char="•"/>
            </a:pPr>
            <a:r>
              <a:rPr lang="ru-RU" altLang="ru-RU" sz="2400" b="1" dirty="0">
                <a:solidFill>
                  <a:srgbClr val="000000"/>
                </a:solidFill>
                <a:cs typeface="Times New Roman" pitchFamily="18" charset="0"/>
              </a:rPr>
              <a:t>вторые малые коренные зубы</a:t>
            </a:r>
          </a:p>
          <a:p>
            <a:pPr indent="450850" algn="just" eaLnBrk="0" hangingPunct="0"/>
            <a:endParaRPr lang="ru-RU" altLang="ru-RU" sz="2400" b="1" dirty="0">
              <a:solidFill>
                <a:srgbClr val="000000"/>
              </a:solidFill>
              <a:cs typeface="Times New Roman" pitchFamily="18" charset="0"/>
            </a:endParaRPr>
          </a:p>
          <a:p>
            <a:pPr indent="450850" algn="just" eaLnBrk="0" hangingPunct="0"/>
            <a:r>
              <a:rPr lang="ru-RU" altLang="ru-RU" sz="2400" b="1" dirty="0">
                <a:solidFill>
                  <a:srgbClr val="000000"/>
                </a:solidFill>
                <a:cs typeface="Times New Roman" pitchFamily="18" charset="0"/>
              </a:rPr>
              <a:t>реже причиной воспалительного процесса являются: </a:t>
            </a:r>
          </a:p>
          <a:p>
            <a:pPr indent="450850" algn="just" eaLnBrk="0" hangingPunct="0">
              <a:buFontTx/>
              <a:buChar char="•"/>
            </a:pPr>
            <a:r>
              <a:rPr lang="ru-RU" altLang="ru-RU" sz="2400" b="1" dirty="0">
                <a:solidFill>
                  <a:srgbClr val="000000"/>
                </a:solidFill>
                <a:cs typeface="Times New Roman" pitchFamily="18" charset="0"/>
              </a:rPr>
              <a:t>вторые резцы</a:t>
            </a:r>
          </a:p>
          <a:p>
            <a:pPr indent="450850" algn="just" eaLnBrk="0" hangingPunct="0">
              <a:buFontTx/>
              <a:buChar char="•"/>
            </a:pPr>
            <a:r>
              <a:rPr lang="ru-RU" altLang="ru-RU" sz="2400" b="1" dirty="0">
                <a:solidFill>
                  <a:srgbClr val="000000"/>
                </a:solidFill>
                <a:cs typeface="Times New Roman" pitchFamily="18" charset="0"/>
              </a:rPr>
              <a:t>первые резцы, клык, зубы мудрости.</a:t>
            </a:r>
            <a:endParaRPr lang="ru-RU" altLang="ru-RU" sz="2400" b="1" dirty="0"/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34925" y="25400"/>
            <a:ext cx="184150" cy="369888"/>
          </a:xfrm>
          <a:prstGeom prst="rect">
            <a:avLst/>
          </a:prstGeom>
          <a:solidFill>
            <a:srgbClr val="FFFFFF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ru-RU" altLang="ru-RU" b="1">
              <a:latin typeface="Times New Roman" pitchFamily="18" charset="0"/>
            </a:endParaRPr>
          </a:p>
        </p:txBody>
      </p:sp>
      <p:sp>
        <p:nvSpPr>
          <p:cNvPr id="22532" name="Text Box 5"/>
          <p:cNvSpPr txBox="1">
            <a:spLocks noChangeArrowheads="1"/>
          </p:cNvSpPr>
          <p:nvPr/>
        </p:nvSpPr>
        <p:spPr bwMode="auto">
          <a:xfrm>
            <a:off x="762000" y="814388"/>
            <a:ext cx="7993063" cy="124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ru-RU" altLang="ru-RU" sz="2800" dirty="0">
                <a:solidFill>
                  <a:schemeClr val="accent2"/>
                </a:solidFill>
              </a:rPr>
              <a:t>На верхней челюсти причиной развития острого гнойного периостита чаще всего являются</a:t>
            </a:r>
          </a:p>
        </p:txBody>
      </p:sp>
    </p:spTree>
    <p:extLst>
      <p:ext uri="{BB962C8B-B14F-4D97-AF65-F5344CB8AC3E}">
        <p14:creationId xmlns:p14="http://schemas.microsoft.com/office/powerpoint/2010/main" val="3925372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332656"/>
            <a:ext cx="8064896" cy="590465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Остеомиелит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челюсти представляет собой инфекционный гнойно-некротический процесс, развивающийся в кости и окружающих ее тканях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Классификация </a:t>
            </a:r>
          </a:p>
          <a:p>
            <a:pPr marL="0" indent="0">
              <a:buNone/>
            </a:pP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Одонтогенные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остеомиелиты принято подразделять </a:t>
            </a:r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1)По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течению: </a:t>
            </a:r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Острые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хронические 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обострение хронических </a:t>
            </a:r>
          </a:p>
          <a:p>
            <a:pPr marL="0" indent="0">
              <a:buNone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2)По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локализации: </a:t>
            </a:r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остеомиелит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нижней челюсти, </a:t>
            </a:r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остеомиелит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верхней челюсти; </a:t>
            </a:r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3)По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распространенности: </a:t>
            </a:r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ограниченные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в пределах одной группы зубов, в пределах альвеолярного отростка; 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диффузные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в пределах одного или двух анатомических отделов челюсти; </a:t>
            </a:r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4)По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тяжести: </a:t>
            </a:r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легкой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средней  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тяжелой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степени; </a:t>
            </a:r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5)По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наличию осложнений: </a:t>
            </a:r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 осложнениями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без осложнений.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6005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/>
          <a:lstStyle/>
          <a:p>
            <a:pPr algn="ctr"/>
            <a:r>
              <a:rPr lang="ru-RU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Одонтогенные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остеомиелиты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657350"/>
            <a:ext cx="6408712" cy="4003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9070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b="1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Одонтогенные</a:t>
            </a:r>
            <a:endParaRPr lang="ru-RU" sz="3200" b="1" dirty="0" smtClean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периодонтит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периостит 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остеомиелит 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абсцессы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и флегмоны 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гайморит 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лимфаденит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неспецифический</a:t>
            </a:r>
          </a:p>
        </p:txBody>
      </p:sp>
    </p:spTree>
    <p:extLst>
      <p:ext uri="{BB962C8B-B14F-4D97-AF65-F5344CB8AC3E}">
        <p14:creationId xmlns:p14="http://schemas.microsoft.com/office/powerpoint/2010/main" val="336343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Клинические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проявления остеомиелита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1,3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выделение гноя из лунки; 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2,4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секвестр в ране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132856"/>
            <a:ext cx="7416824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6244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2627313" y="476250"/>
            <a:ext cx="49688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altLang="ru-RU" sz="4000" b="1">
                <a:solidFill>
                  <a:schemeClr val="accent2"/>
                </a:solidFill>
              </a:rPr>
              <a:t>ЭТИОЛОГИЯ</a:t>
            </a:r>
            <a:endParaRPr lang="ru-RU" altLang="ru-RU" sz="4000">
              <a:solidFill>
                <a:schemeClr val="accent2"/>
              </a:solidFill>
            </a:endParaRPr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539552" y="1340768"/>
            <a:ext cx="8077200" cy="2308324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720725" indent="-720725" algn="just">
              <a:lnSpc>
                <a:spcPct val="150000"/>
              </a:lnSpc>
              <a:buFontTx/>
              <a:buChar char="•"/>
              <a:tabLst>
                <a:tab pos="720725" algn="l"/>
              </a:tabLst>
              <a:defRPr/>
            </a:pPr>
            <a:r>
              <a:rPr lang="ru-RU" alt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смешанная микрофлора состоящую из стрептококков и стафилококков</a:t>
            </a:r>
          </a:p>
          <a:p>
            <a:pPr marL="720725" indent="-720725" algn="just">
              <a:lnSpc>
                <a:spcPct val="150000"/>
              </a:lnSpc>
              <a:buFontTx/>
              <a:buChar char="•"/>
              <a:tabLst>
                <a:tab pos="720725" algn="l"/>
              </a:tabLst>
              <a:defRPr/>
            </a:pPr>
            <a:r>
              <a:rPr lang="ru-RU" alt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грамположительные и г</a:t>
            </a:r>
            <a:r>
              <a:rPr lang="ru-RU" altLang="ru-RU" sz="2400" dirty="0">
                <a:solidFill>
                  <a:srgbClr val="000000"/>
                </a:solidFill>
                <a:latin typeface="Times New Roman" pitchFamily="18" charset="0"/>
              </a:rPr>
              <a:t>р</a:t>
            </a:r>
            <a:r>
              <a:rPr lang="ru-RU" alt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амотрицательные палочек</a:t>
            </a:r>
          </a:p>
          <a:p>
            <a:pPr marL="720725" indent="-720725" algn="just">
              <a:lnSpc>
                <a:spcPct val="150000"/>
              </a:lnSpc>
              <a:buFontTx/>
              <a:buChar char="•"/>
              <a:tabLst>
                <a:tab pos="720725" algn="l"/>
              </a:tabLst>
              <a:defRPr/>
            </a:pPr>
            <a:r>
              <a:rPr lang="ru-RU" alt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гнилостные бактерии.</a:t>
            </a:r>
            <a:endParaRPr lang="ru-RU" altLang="ru-RU" sz="2400" dirty="0">
              <a:latin typeface="Times New Roman" pitchFamily="18" charset="0"/>
            </a:endParaRPr>
          </a:p>
        </p:txBody>
      </p:sp>
      <p:sp>
        <p:nvSpPr>
          <p:cNvPr id="23558" name="Прямоугольник 1"/>
          <p:cNvSpPr>
            <a:spLocks noChangeArrowheads="1"/>
          </p:cNvSpPr>
          <p:nvPr/>
        </p:nvSpPr>
        <p:spPr bwMode="auto">
          <a:xfrm>
            <a:off x="2178050" y="3780950"/>
            <a:ext cx="4572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altLang="ru-RU" b="1" dirty="0" smtClean="0">
                <a:solidFill>
                  <a:schemeClr val="accent2"/>
                </a:solidFill>
              </a:rPr>
              <a:t>Общие неблагоприятные факторы</a:t>
            </a:r>
            <a:endParaRPr lang="ru-RU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05937" y="4365104"/>
            <a:ext cx="7559675" cy="193833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342900" indent="-342900">
              <a:lnSpc>
                <a:spcPct val="120000"/>
              </a:lnSpc>
              <a:buFontTx/>
              <a:buAutoNum type="arabicPeriod"/>
              <a:defRPr/>
            </a:pPr>
            <a:r>
              <a:rPr lang="ru-RU" altLang="ru-RU" sz="20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Охлаждение</a:t>
            </a:r>
            <a:endParaRPr lang="uz-Cyrl-UZ" altLang="ru-RU" sz="2000" b="1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120000"/>
              </a:lnSpc>
              <a:buFontTx/>
              <a:buAutoNum type="arabicPeriod"/>
              <a:defRPr/>
            </a:pPr>
            <a:r>
              <a:rPr lang="ru-RU" altLang="ru-RU" sz="20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Переутомление</a:t>
            </a:r>
            <a:endParaRPr lang="uz-Cyrl-UZ" altLang="ru-RU" sz="2000" b="1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120000"/>
              </a:lnSpc>
              <a:buFontTx/>
              <a:buAutoNum type="arabicPeriod"/>
              <a:defRPr/>
            </a:pPr>
            <a:r>
              <a:rPr lang="ru-RU" altLang="ru-RU" sz="20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Стрессовые ситуации</a:t>
            </a:r>
            <a:endParaRPr lang="uz-Cyrl-UZ" altLang="ru-RU" sz="2000" b="1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120000"/>
              </a:lnSpc>
              <a:buFontTx/>
              <a:buAutoNum type="arabicPeriod"/>
              <a:defRPr/>
            </a:pPr>
            <a:endParaRPr lang="uz-Cyrl-UZ" altLang="ru-RU" sz="2000" b="1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120000"/>
              </a:lnSpc>
              <a:defRPr/>
            </a:pPr>
            <a:r>
              <a:rPr lang="ru-RU" altLang="ru-RU" sz="20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- являются фоном для развития воспалительного процесса.</a:t>
            </a:r>
            <a:endParaRPr lang="ru-RU" alt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6647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2627313" y="476250"/>
            <a:ext cx="4392612" cy="59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>
            <a:spAutoFit/>
          </a:bodyPr>
          <a:lstStyle/>
          <a:p>
            <a:pPr algn="just"/>
            <a:r>
              <a:rPr lang="ru-RU" altLang="ru-RU" sz="3600" b="1">
                <a:solidFill>
                  <a:schemeClr val="accent2"/>
                </a:solidFill>
                <a:latin typeface="Times New Roman" pitchFamily="18" charset="0"/>
              </a:rPr>
              <a:t>ПАТОГЕНЕЗ</a:t>
            </a:r>
            <a:endParaRPr lang="ru-RU" altLang="ru-RU" sz="3600">
              <a:solidFill>
                <a:schemeClr val="accent2"/>
              </a:solidFill>
            </a:endParaRPr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611560" y="1340768"/>
            <a:ext cx="7734300" cy="478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442913" indent="-442913" algn="just"/>
            <a:r>
              <a:rPr lang="ru-RU" altLang="ru-RU" sz="2800" u="sng" dirty="0">
                <a:solidFill>
                  <a:srgbClr val="000000"/>
                </a:solidFill>
                <a:cs typeface="Times New Roman" pitchFamily="18" charset="0"/>
              </a:rPr>
              <a:t>Острый гнойный периостит является:</a:t>
            </a:r>
          </a:p>
          <a:p>
            <a:pPr marL="442913" indent="-442913" algn="just">
              <a:buFontTx/>
              <a:buChar char="•"/>
            </a:pPr>
            <a:r>
              <a:rPr lang="ru-RU" altLang="ru-RU" sz="2800" dirty="0">
                <a:solidFill>
                  <a:srgbClr val="000000"/>
                </a:solidFill>
                <a:cs typeface="Times New Roman" pitchFamily="18" charset="0"/>
              </a:rPr>
              <a:t>Осложнением острого или обострения хронического периодонтита.</a:t>
            </a:r>
          </a:p>
          <a:p>
            <a:pPr marL="442913" indent="-442913" algn="just">
              <a:buFontTx/>
              <a:buChar char="•"/>
            </a:pPr>
            <a:r>
              <a:rPr lang="ru-RU" altLang="ru-RU" sz="2800" dirty="0">
                <a:solidFill>
                  <a:srgbClr val="000000"/>
                </a:solidFill>
                <a:cs typeface="Times New Roman" pitchFamily="18" charset="0"/>
              </a:rPr>
              <a:t>Затрудненном прорезывание зубов.</a:t>
            </a:r>
          </a:p>
          <a:p>
            <a:pPr marL="442913" indent="-442913" algn="just">
              <a:buFontTx/>
              <a:buChar char="•"/>
            </a:pPr>
            <a:r>
              <a:rPr lang="ru-RU" altLang="ru-RU" sz="2800" dirty="0">
                <a:solidFill>
                  <a:srgbClr val="000000"/>
                </a:solidFill>
                <a:cs typeface="Times New Roman" pitchFamily="18" charset="0"/>
              </a:rPr>
              <a:t>Нагноение </a:t>
            </a:r>
            <a:r>
              <a:rPr lang="ru-RU" altLang="ru-RU" sz="2800" dirty="0" err="1">
                <a:solidFill>
                  <a:srgbClr val="000000"/>
                </a:solidFill>
                <a:cs typeface="Times New Roman" pitchFamily="18" charset="0"/>
              </a:rPr>
              <a:t>радикулярных</a:t>
            </a:r>
            <a:r>
              <a:rPr lang="ru-RU" altLang="ru-RU" sz="2800" dirty="0">
                <a:solidFill>
                  <a:srgbClr val="000000"/>
                </a:solidFill>
                <a:cs typeface="Times New Roman" pitchFamily="18" charset="0"/>
              </a:rPr>
              <a:t> кист.</a:t>
            </a:r>
          </a:p>
          <a:p>
            <a:pPr marL="442913" indent="-442913">
              <a:buFontTx/>
              <a:buChar char="•"/>
            </a:pPr>
            <a:r>
              <a:rPr lang="ru-RU" altLang="ru-RU" sz="2800" dirty="0">
                <a:solidFill>
                  <a:srgbClr val="000000"/>
                </a:solidFill>
                <a:cs typeface="Times New Roman" pitchFamily="18" charset="0"/>
              </a:rPr>
              <a:t>Воспалении </a:t>
            </a:r>
            <a:r>
              <a:rPr lang="ru-RU" altLang="ru-RU" sz="2800" dirty="0" err="1">
                <a:solidFill>
                  <a:srgbClr val="000000"/>
                </a:solidFill>
                <a:cs typeface="Times New Roman" pitchFamily="18" charset="0"/>
              </a:rPr>
              <a:t>полуретинированных</a:t>
            </a:r>
            <a:r>
              <a:rPr lang="ru-RU" altLang="ru-RU" sz="2800" dirty="0">
                <a:solidFill>
                  <a:srgbClr val="000000"/>
                </a:solidFill>
                <a:cs typeface="Times New Roman" pitchFamily="18" charset="0"/>
              </a:rPr>
              <a:t>, </a:t>
            </a:r>
            <a:r>
              <a:rPr lang="ru-RU" altLang="ru-RU" sz="2800" dirty="0" err="1">
                <a:solidFill>
                  <a:srgbClr val="000000"/>
                </a:solidFill>
                <a:cs typeface="Times New Roman" pitchFamily="18" charset="0"/>
              </a:rPr>
              <a:t>ретенированных</a:t>
            </a:r>
            <a:r>
              <a:rPr lang="ru-RU" altLang="ru-RU" sz="2800" dirty="0">
                <a:solidFill>
                  <a:srgbClr val="000000"/>
                </a:solidFill>
                <a:cs typeface="Times New Roman" pitchFamily="18" charset="0"/>
              </a:rPr>
              <a:t> зубов.</a:t>
            </a:r>
          </a:p>
          <a:p>
            <a:pPr marL="442913" indent="-442913" algn="just">
              <a:buFontTx/>
              <a:buChar char="•"/>
            </a:pPr>
            <a:r>
              <a:rPr lang="ru-RU" altLang="ru-RU" sz="2800" dirty="0">
                <a:solidFill>
                  <a:srgbClr val="000000"/>
                </a:solidFill>
                <a:cs typeface="Times New Roman" pitchFamily="18" charset="0"/>
              </a:rPr>
              <a:t>Одонтома.</a:t>
            </a:r>
          </a:p>
          <a:p>
            <a:pPr marL="442913" indent="-442913" algn="just">
              <a:buFontTx/>
              <a:buChar char="•"/>
            </a:pPr>
            <a:r>
              <a:rPr lang="ru-RU" altLang="ru-RU" sz="2800" dirty="0">
                <a:solidFill>
                  <a:srgbClr val="000000"/>
                </a:solidFill>
                <a:cs typeface="Times New Roman" pitchFamily="18" charset="0"/>
              </a:rPr>
              <a:t>Заболевание пародонта.</a:t>
            </a:r>
          </a:p>
          <a:p>
            <a:pPr marL="442913" indent="-442913" algn="just">
              <a:buFontTx/>
              <a:buChar char="•"/>
            </a:pPr>
            <a:r>
              <a:rPr lang="ru-RU" altLang="ru-RU" sz="2800" dirty="0" err="1">
                <a:solidFill>
                  <a:srgbClr val="000000"/>
                </a:solidFill>
                <a:cs typeface="Times New Roman" pitchFamily="18" charset="0"/>
              </a:rPr>
              <a:t>Осложния</a:t>
            </a:r>
            <a:r>
              <a:rPr lang="ru-RU" altLang="ru-RU" sz="2800" dirty="0">
                <a:solidFill>
                  <a:srgbClr val="000000"/>
                </a:solidFill>
                <a:cs typeface="Times New Roman" pitchFamily="18" charset="0"/>
              </a:rPr>
              <a:t> консервативного лечение зубов.</a:t>
            </a:r>
          </a:p>
          <a:p>
            <a:pPr marL="442913" indent="-442913" algn="just">
              <a:buFontTx/>
              <a:buChar char="•"/>
            </a:pPr>
            <a:r>
              <a:rPr lang="ru-RU" altLang="ru-RU" sz="2800" dirty="0">
                <a:solidFill>
                  <a:srgbClr val="000000"/>
                </a:solidFill>
                <a:cs typeface="Times New Roman" pitchFamily="18" charset="0"/>
              </a:rPr>
              <a:t>После травматического удаления зуба.</a:t>
            </a:r>
            <a:endParaRPr lang="ru-RU" altLang="ru-RU" sz="2800" dirty="0"/>
          </a:p>
        </p:txBody>
      </p:sp>
    </p:spTree>
    <p:extLst>
      <p:ext uri="{BB962C8B-B14F-4D97-AF65-F5344CB8AC3E}">
        <p14:creationId xmlns:p14="http://schemas.microsoft.com/office/powerpoint/2010/main" val="2970947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858838" y="1579563"/>
            <a:ext cx="7600950" cy="2554287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indent="450850" algn="just">
              <a:defRPr/>
            </a:pPr>
            <a:r>
              <a:rPr lang="ru-RU" altLang="ru-RU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Лечение острого гнойного периостита челюсти:</a:t>
            </a:r>
          </a:p>
          <a:p>
            <a:pPr indent="450850" algn="just">
              <a:buFontTx/>
              <a:buChar char="•"/>
              <a:defRPr/>
            </a:pPr>
            <a:r>
              <a:rPr lang="ru-RU" altLang="ru-RU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Консервативное (медикаментозное).</a:t>
            </a:r>
          </a:p>
          <a:p>
            <a:pPr indent="450850" algn="just">
              <a:buFontTx/>
              <a:buChar char="•"/>
              <a:defRPr/>
            </a:pPr>
            <a:r>
              <a:rPr lang="ru-RU" altLang="ru-RU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Хирургическое</a:t>
            </a:r>
          </a:p>
          <a:p>
            <a:pPr indent="450850" algn="just" eaLnBrk="0" hangingPunct="0">
              <a:defRPr/>
            </a:pPr>
            <a:endParaRPr lang="ru-RU" altLang="ru-RU" sz="3200" dirty="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3619500" y="620713"/>
            <a:ext cx="1905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800" b="1">
                <a:solidFill>
                  <a:schemeClr val="accent2"/>
                </a:solidFill>
              </a:rPr>
              <a:t>ЛЕЧЕНИЕ</a:t>
            </a:r>
          </a:p>
        </p:txBody>
      </p:sp>
      <p:sp>
        <p:nvSpPr>
          <p:cNvPr id="26628" name="Прямоугольник 1"/>
          <p:cNvSpPr>
            <a:spLocks noChangeArrowheads="1"/>
          </p:cNvSpPr>
          <p:nvPr/>
        </p:nvSpPr>
        <p:spPr bwMode="auto">
          <a:xfrm>
            <a:off x="4022725" y="4365625"/>
            <a:ext cx="12731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altLang="ru-RU" b="1">
                <a:solidFill>
                  <a:schemeClr val="accent2"/>
                </a:solidFill>
              </a:rPr>
              <a:t>И С Х О Д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58838" y="5157788"/>
            <a:ext cx="7385050" cy="120015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indent="450850" algn="just">
              <a:buFontTx/>
              <a:buAutoNum type="arabicPeriod"/>
              <a:defRPr/>
            </a:pPr>
            <a:r>
              <a:rPr lang="ru-RU" alt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Выздоровление</a:t>
            </a:r>
          </a:p>
          <a:p>
            <a:pPr indent="450850">
              <a:buFontTx/>
              <a:buChar char="•"/>
              <a:defRPr/>
            </a:pPr>
            <a:r>
              <a:rPr lang="ru-RU" alt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Вторичный кортикальный остеомиелит.</a:t>
            </a:r>
          </a:p>
          <a:p>
            <a:pPr indent="450850" algn="just">
              <a:buFontTx/>
              <a:buChar char="•"/>
              <a:defRPr/>
            </a:pPr>
            <a:r>
              <a:rPr lang="ru-RU" alt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Острый остеомиелит челюсти</a:t>
            </a:r>
          </a:p>
          <a:p>
            <a:pPr indent="450850" algn="just">
              <a:buFontTx/>
              <a:buChar char="•"/>
              <a:defRPr/>
            </a:pPr>
            <a:r>
              <a:rPr lang="ru-RU" alt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Абсцесс и флегмоны.</a:t>
            </a:r>
            <a:endParaRPr lang="ru-RU" alt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0176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3092450" y="620713"/>
            <a:ext cx="29591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800" b="1">
                <a:solidFill>
                  <a:schemeClr val="accent2"/>
                </a:solidFill>
              </a:rPr>
              <a:t>ОСТЕОМИЕЛИТ</a:t>
            </a:r>
          </a:p>
        </p:txBody>
      </p:sp>
      <p:sp>
        <p:nvSpPr>
          <p:cNvPr id="54275" name="Rectangle 3"/>
          <p:cNvSpPr>
            <a:spLocks noChangeArrowheads="1"/>
          </p:cNvSpPr>
          <p:nvPr/>
        </p:nvSpPr>
        <p:spPr bwMode="auto">
          <a:xfrm>
            <a:off x="723900" y="1773238"/>
            <a:ext cx="7696200" cy="413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39750" indent="-5397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1004888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412875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820863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22885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8605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14325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0045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5765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lnSpc>
                <a:spcPct val="130000"/>
              </a:lnSpc>
              <a:defRPr/>
            </a:pPr>
            <a:r>
              <a:rPr lang="ru-RU" altLang="ru-RU" sz="2400" b="1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Arial" charset="0"/>
              </a:rPr>
              <a:t>Одонтогенный</a:t>
            </a:r>
            <a:r>
              <a:rPr lang="ru-RU" altLang="ru-RU" sz="24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Arial" charset="0"/>
              </a:rPr>
              <a:t> остеомиелит</a:t>
            </a:r>
            <a:r>
              <a:rPr lang="ru-RU" altLang="ru-RU" sz="2000" dirty="0" smtClean="0">
                <a:latin typeface="Times New Roman" pitchFamily="18" charset="0"/>
                <a:cs typeface="Arial" charset="0"/>
              </a:rPr>
              <a:t> – это гнойно-некротический воспалительный процесс в костной ткани челюстей.</a:t>
            </a:r>
          </a:p>
          <a:p>
            <a:pPr algn="just" eaLnBrk="1" hangingPunct="1">
              <a:lnSpc>
                <a:spcPct val="130000"/>
              </a:lnSpc>
              <a:buFontTx/>
              <a:buChar char="•"/>
              <a:defRPr/>
            </a:pPr>
            <a:r>
              <a:rPr lang="ru-RU" altLang="ru-RU" sz="2000" dirty="0" smtClean="0">
                <a:latin typeface="Times New Roman" pitchFamily="18" charset="0"/>
                <a:cs typeface="Arial" charset="0"/>
              </a:rPr>
              <a:t>По классификации </a:t>
            </a:r>
            <a:r>
              <a:rPr lang="ru-RU" altLang="ru-RU" sz="2000" dirty="0" err="1" smtClean="0">
                <a:latin typeface="Times New Roman" pitchFamily="18" charset="0"/>
                <a:cs typeface="Arial" charset="0"/>
              </a:rPr>
              <a:t>В.В.Паникоровского</a:t>
            </a:r>
            <a:r>
              <a:rPr lang="ru-RU" altLang="ru-RU" sz="2000" dirty="0" smtClean="0">
                <a:latin typeface="Times New Roman" pitchFamily="18" charset="0"/>
                <a:cs typeface="Arial" charset="0"/>
              </a:rPr>
              <a:t> и </a:t>
            </a:r>
            <a:r>
              <a:rPr lang="ru-RU" altLang="ru-RU" sz="2000" dirty="0" err="1" smtClean="0">
                <a:latin typeface="Times New Roman" pitchFamily="18" charset="0"/>
                <a:cs typeface="Arial" charset="0"/>
              </a:rPr>
              <a:t>А.С.Григоряна</a:t>
            </a:r>
            <a:r>
              <a:rPr lang="ru-RU" altLang="ru-RU" sz="2000" dirty="0" smtClean="0">
                <a:latin typeface="Times New Roman" pitchFamily="18" charset="0"/>
                <a:cs typeface="Arial" charset="0"/>
              </a:rPr>
              <a:t> (1975г.) острый остеомиелит является подвидом «остита», </a:t>
            </a:r>
            <a:r>
              <a:rPr lang="ru-RU" altLang="ru-RU" sz="2000" dirty="0" err="1" smtClean="0">
                <a:latin typeface="Times New Roman" pitchFamily="18" charset="0"/>
                <a:cs typeface="Arial" charset="0"/>
              </a:rPr>
              <a:t>Ю.И.Бернадский</a:t>
            </a:r>
            <a:r>
              <a:rPr lang="ru-RU" altLang="ru-RU" sz="2000" dirty="0" smtClean="0">
                <a:latin typeface="Times New Roman" pitchFamily="18" charset="0"/>
                <a:cs typeface="Arial" charset="0"/>
              </a:rPr>
              <a:t> (1985г.)</a:t>
            </a:r>
          </a:p>
          <a:p>
            <a:pPr algn="just" eaLnBrk="1" hangingPunct="1">
              <a:lnSpc>
                <a:spcPct val="130000"/>
              </a:lnSpc>
              <a:buFontTx/>
              <a:buChar char="•"/>
              <a:defRPr/>
            </a:pPr>
            <a:r>
              <a:rPr lang="ru-RU" altLang="ru-RU" sz="2000" dirty="0" err="1" smtClean="0">
                <a:latin typeface="Times New Roman" pitchFamily="18" charset="0"/>
                <a:cs typeface="Arial" charset="0"/>
              </a:rPr>
              <a:t>А.Г.Шаргородский</a:t>
            </a:r>
            <a:r>
              <a:rPr lang="ru-RU" altLang="ru-RU" sz="2000" dirty="0" smtClean="0">
                <a:latin typeface="Times New Roman" pitchFamily="18" charset="0"/>
                <a:cs typeface="Arial" charset="0"/>
              </a:rPr>
              <a:t> считают более правильным термином этого заболевания «</a:t>
            </a:r>
            <a:r>
              <a:rPr lang="ru-RU" altLang="ru-RU" sz="2000" dirty="0" err="1" smtClean="0">
                <a:latin typeface="Times New Roman" pitchFamily="18" charset="0"/>
                <a:cs typeface="Arial" charset="0"/>
              </a:rPr>
              <a:t>паноститит</a:t>
            </a:r>
            <a:r>
              <a:rPr lang="ru-RU" altLang="ru-RU" sz="2000" dirty="0" smtClean="0">
                <a:latin typeface="Times New Roman" pitchFamily="18" charset="0"/>
                <a:cs typeface="Arial" charset="0"/>
              </a:rPr>
              <a:t>».</a:t>
            </a:r>
          </a:p>
          <a:p>
            <a:pPr algn="just" eaLnBrk="1" hangingPunct="1">
              <a:lnSpc>
                <a:spcPct val="130000"/>
              </a:lnSpc>
              <a:buFontTx/>
              <a:buChar char="•"/>
              <a:defRPr/>
            </a:pPr>
            <a:r>
              <a:rPr lang="ru-RU" altLang="ru-RU" sz="2000" dirty="0" err="1" smtClean="0">
                <a:latin typeface="Times New Roman" pitchFamily="18" charset="0"/>
                <a:cs typeface="Arial" charset="0"/>
              </a:rPr>
              <a:t>А.И.Евдокимов</a:t>
            </a:r>
            <a:r>
              <a:rPr lang="ru-RU" altLang="ru-RU" sz="2000" dirty="0" smtClean="0">
                <a:latin typeface="Times New Roman" pitchFamily="18" charset="0"/>
                <a:cs typeface="Arial" charset="0"/>
              </a:rPr>
              <a:t> и </a:t>
            </a:r>
            <a:r>
              <a:rPr lang="ru-RU" altLang="ru-RU" sz="2000" dirty="0" err="1" smtClean="0">
                <a:latin typeface="Times New Roman" pitchFamily="18" charset="0"/>
                <a:cs typeface="Arial" charset="0"/>
              </a:rPr>
              <a:t>Г.А.Васильев</a:t>
            </a:r>
            <a:r>
              <a:rPr lang="ru-RU" altLang="ru-RU" sz="2000" dirty="0" smtClean="0">
                <a:latin typeface="Times New Roman" pitchFamily="18" charset="0"/>
                <a:cs typeface="Arial" charset="0"/>
              </a:rPr>
              <a:t> (1964г.), </a:t>
            </a:r>
            <a:r>
              <a:rPr lang="ru-RU" altLang="ru-RU" sz="2000" dirty="0" err="1" smtClean="0">
                <a:latin typeface="Times New Roman" pitchFamily="18" charset="0"/>
                <a:cs typeface="Arial" charset="0"/>
              </a:rPr>
              <a:t>Т.Г.Робустова</a:t>
            </a:r>
            <a:r>
              <a:rPr lang="ru-RU" altLang="ru-RU" sz="2000" dirty="0" smtClean="0">
                <a:latin typeface="Times New Roman" pitchFamily="18" charset="0"/>
                <a:cs typeface="Arial" charset="0"/>
              </a:rPr>
              <a:t> считают целесообразным термином «остеомиелит».</a:t>
            </a:r>
            <a:endParaRPr lang="ru-RU" alt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1570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762000" y="1828800"/>
            <a:ext cx="8077200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 algn="just">
              <a:lnSpc>
                <a:spcPct val="140000"/>
              </a:lnSpc>
              <a:defRPr/>
            </a:pPr>
            <a:r>
              <a:rPr lang="ru-RU" altLang="ru-RU" sz="2000" dirty="0">
                <a:cs typeface="Arial" charset="0"/>
              </a:rPr>
              <a:t>Острый </a:t>
            </a:r>
            <a:r>
              <a:rPr lang="ru-RU" altLang="ru-RU" sz="2000" dirty="0" err="1">
                <a:cs typeface="Arial" charset="0"/>
              </a:rPr>
              <a:t>одонтогенный</a:t>
            </a:r>
            <a:r>
              <a:rPr lang="ru-RU" altLang="ru-RU" sz="2000" dirty="0">
                <a:cs typeface="Arial" charset="0"/>
              </a:rPr>
              <a:t> остеомиелит развивается в результате внедрения из зубных очагов:</a:t>
            </a:r>
          </a:p>
          <a:p>
            <a:pPr marL="342900" indent="-342900" algn="just">
              <a:lnSpc>
                <a:spcPct val="140000"/>
              </a:lnSpc>
              <a:buFontTx/>
              <a:buAutoNum type="arabicPeriod"/>
              <a:defRPr/>
            </a:pPr>
            <a:r>
              <a:rPr lang="ru-RU" altLang="ru-RU" sz="2000" dirty="0">
                <a:cs typeface="Arial" charset="0"/>
              </a:rPr>
              <a:t>Стафилококков</a:t>
            </a:r>
          </a:p>
          <a:p>
            <a:pPr marL="342900" indent="-342900" algn="just">
              <a:lnSpc>
                <a:spcPct val="140000"/>
              </a:lnSpc>
              <a:buFontTx/>
              <a:buAutoNum type="arabicPeriod"/>
              <a:defRPr/>
            </a:pPr>
            <a:r>
              <a:rPr lang="ru-RU" altLang="ru-RU" sz="2000" dirty="0">
                <a:cs typeface="Arial" charset="0"/>
              </a:rPr>
              <a:t>Стрептококков</a:t>
            </a:r>
          </a:p>
          <a:p>
            <a:pPr marL="342900" indent="-342900" algn="just">
              <a:lnSpc>
                <a:spcPct val="140000"/>
              </a:lnSpc>
              <a:buFontTx/>
              <a:buAutoNum type="arabicPeriod"/>
              <a:defRPr/>
            </a:pPr>
            <a:r>
              <a:rPr lang="ru-RU" altLang="ru-RU" sz="2000" dirty="0">
                <a:cs typeface="Arial" charset="0"/>
              </a:rPr>
              <a:t>Гнилостные бактерии</a:t>
            </a:r>
          </a:p>
          <a:p>
            <a:pPr marL="342900" indent="-342900" algn="just">
              <a:lnSpc>
                <a:spcPct val="140000"/>
              </a:lnSpc>
              <a:buFontTx/>
              <a:buAutoNum type="arabicPeriod"/>
              <a:defRPr/>
            </a:pPr>
            <a:r>
              <a:rPr lang="ru-RU" altLang="ru-RU" sz="2000" dirty="0">
                <a:cs typeface="Arial" charset="0"/>
              </a:rPr>
              <a:t>Анаэробная флоры в виде </a:t>
            </a:r>
            <a:r>
              <a:rPr lang="ru-RU" altLang="ru-RU" sz="2000" dirty="0" err="1">
                <a:cs typeface="Arial" charset="0"/>
              </a:rPr>
              <a:t>фузобактерии</a:t>
            </a:r>
            <a:r>
              <a:rPr lang="ru-RU" altLang="ru-RU" sz="2000" dirty="0">
                <a:cs typeface="Arial" charset="0"/>
              </a:rPr>
              <a:t>, бактероидов, </a:t>
            </a:r>
            <a:r>
              <a:rPr lang="ru-RU" altLang="ru-RU" sz="2000" dirty="0" err="1">
                <a:cs typeface="Arial" charset="0"/>
              </a:rPr>
              <a:t>пептострептококков</a:t>
            </a:r>
            <a:endParaRPr lang="ru-RU" altLang="ru-RU" sz="2000" dirty="0">
              <a:cs typeface="Arial" charset="0"/>
            </a:endParaRPr>
          </a:p>
          <a:p>
            <a:pPr algn="just">
              <a:lnSpc>
                <a:spcPct val="140000"/>
              </a:lnSpc>
              <a:defRPr/>
            </a:pPr>
            <a:endParaRPr lang="ru-RU" altLang="ru-RU" sz="2000" dirty="0">
              <a:cs typeface="Times New Roman" pitchFamily="18" charset="0"/>
            </a:endParaRP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838200" y="838200"/>
            <a:ext cx="6762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400" b="1">
                <a:solidFill>
                  <a:schemeClr val="accent2"/>
                </a:solidFill>
              </a:rPr>
              <a:t>ОСТРЫЙ ОДОНТОГЕННЫЙ ОСТЕОМИЕЛИТ</a:t>
            </a:r>
          </a:p>
        </p:txBody>
      </p:sp>
      <p:sp>
        <p:nvSpPr>
          <p:cNvPr id="28676" name="Прямоугольник 2"/>
          <p:cNvSpPr>
            <a:spLocks noChangeArrowheads="1"/>
          </p:cNvSpPr>
          <p:nvPr/>
        </p:nvSpPr>
        <p:spPr bwMode="auto">
          <a:xfrm>
            <a:off x="1042988" y="4941888"/>
            <a:ext cx="6337300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 algn="just" eaLnBrk="0" hangingPunct="0">
              <a:lnSpc>
                <a:spcPct val="120000"/>
              </a:lnSpc>
            </a:pPr>
            <a:r>
              <a:rPr lang="ru-RU" altLang="ru-RU" sz="20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Различают три стадии или фазы остеомиелита: </a:t>
            </a:r>
          </a:p>
          <a:p>
            <a:pPr marL="342900" indent="-342900" algn="just" eaLnBrk="0" hangingPunct="0">
              <a:lnSpc>
                <a:spcPct val="120000"/>
              </a:lnSpc>
              <a:buFontTx/>
              <a:buAutoNum type="arabicPeriod"/>
            </a:pPr>
            <a:r>
              <a:rPr lang="ru-RU" altLang="ru-RU" sz="20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Острую</a:t>
            </a:r>
          </a:p>
          <a:p>
            <a:pPr marL="342900" indent="-342900" algn="just" eaLnBrk="0" hangingPunct="0">
              <a:lnSpc>
                <a:spcPct val="120000"/>
              </a:lnSpc>
              <a:buFontTx/>
              <a:buAutoNum type="arabicPeriod"/>
            </a:pPr>
            <a:r>
              <a:rPr lang="ru-RU" altLang="ru-RU" sz="20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Подострю</a:t>
            </a:r>
          </a:p>
          <a:p>
            <a:pPr marL="342900" indent="-342900" algn="just" eaLnBrk="0" hangingPunct="0">
              <a:lnSpc>
                <a:spcPct val="120000"/>
              </a:lnSpc>
              <a:buFontTx/>
              <a:buAutoNum type="arabicPeriod"/>
            </a:pPr>
            <a:r>
              <a:rPr lang="ru-RU" altLang="ru-RU" sz="20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Хроническую.</a:t>
            </a:r>
          </a:p>
        </p:txBody>
      </p:sp>
    </p:spTree>
    <p:extLst>
      <p:ext uri="{BB962C8B-B14F-4D97-AF65-F5344CB8AC3E}">
        <p14:creationId xmlns:p14="http://schemas.microsoft.com/office/powerpoint/2010/main" val="2935436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3429000" y="28051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ru-RU" altLang="ru-RU"/>
          </a:p>
        </p:txBody>
      </p:sp>
      <p:pic>
        <p:nvPicPr>
          <p:cNvPr id="29699" name="Picture 3" descr="сканирование00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533400"/>
            <a:ext cx="4594225" cy="532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596900" y="5943600"/>
            <a:ext cx="8001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2000">
                <a:cs typeface="Times New Roman" pitchFamily="18" charset="0"/>
              </a:rPr>
              <a:t>Флегмона подглазничной области справа при остром</a:t>
            </a:r>
            <a:endParaRPr lang="ru-RU" altLang="ru-RU" sz="2000"/>
          </a:p>
          <a:p>
            <a:pPr algn="ctr"/>
            <a:r>
              <a:rPr lang="ru-RU" altLang="ru-RU" sz="2000">
                <a:cs typeface="Times New Roman" pitchFamily="18" charset="0"/>
              </a:rPr>
              <a:t>остеомиелите тела нижней челюсти</a:t>
            </a:r>
            <a:endParaRPr lang="ru-RU" altLang="ru-RU" sz="2000"/>
          </a:p>
        </p:txBody>
      </p:sp>
    </p:spTree>
    <p:extLst>
      <p:ext uri="{BB962C8B-B14F-4D97-AF65-F5344CB8AC3E}">
        <p14:creationId xmlns:p14="http://schemas.microsoft.com/office/powerpoint/2010/main" val="420589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467544" y="188640"/>
          <a:ext cx="8280920" cy="6408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58782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dirty="0" smtClean="0"/>
              <a:t>    </a:t>
            </a:r>
            <a:r>
              <a:rPr lang="ru-RU" sz="3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Профилактика 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применение современных пломбировочных материалов для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обтурации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корневых каналов зубов с строгим соблюдением показаний и технологии их использования; 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 невозможности добиться адекватной санации полости рта консервативными методами следует добиться ликвидации всех очагов хронической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одонтогенной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инфекции тем или иным хирургическим путем. 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Пациентам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у которых при выполнении эндодонтического лечения не удается достигнуть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обтурации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корневых каналов на всем их протяжении, когда отсутствует очаг деструкции костной ткани в области верхушки корня зуба, следует обеспечить динамическое наблюдение с обязательным контролем при помощи лучевых методов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исследования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741530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548680"/>
            <a:ext cx="8229600" cy="6120680"/>
          </a:xfrm>
        </p:spPr>
        <p:txBody>
          <a:bodyPr>
            <a:normAutofit lnSpcReduction="10000"/>
          </a:bodyPr>
          <a:lstStyle/>
          <a:p>
            <a:pPr>
              <a:buFontTx/>
              <a:buChar char="-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наличии хронического гранулематозного, гранулирующего и маргинального периодонтита врачам-стоматологам следует проводить мотивацию, направленную на необходимость комплексной санации полости, включающей как хирургическое, так и терапевтическое лечение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После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плановых оперативных вмешательствах на альвеолярных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отростках, особенно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выполненной в области моляров нижней или верхней челюстей необходимо назначать профилактические антибактериальную, десенсибилизирующую терапию с динамическим наблюдением за пациентом в послеоперационном периоде. 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проведении операций с образованием вторичных костных дефектов, последние необходимо заполнять препаратами, способствующими направленному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остеогенезу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3033420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91264" cy="57935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Неодонтогенные</a:t>
            </a:r>
            <a:endParaRPr lang="ru-RU" sz="2800" b="1" dirty="0" smtClean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фурункулы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и карбункулы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гематогенный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посттравматический остеомиелит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сиалоаденит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артриты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СНЩС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лимфаденит специфический</a:t>
            </a: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8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Специфические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туберкулез 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актиномикоз 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сифилис</a:t>
            </a:r>
            <a:endParaRPr lang="ru-RU" sz="28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6538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904656"/>
          </a:xfrm>
        </p:spPr>
        <p:txBody>
          <a:bodyPr>
            <a:normAutofit fontScale="85000" lnSpcReduction="10000"/>
          </a:bodyPr>
          <a:lstStyle/>
          <a:p>
            <a:pPr>
              <a:buFontTx/>
              <a:buChar char="-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проведении органосохраняющих операций, направленных на сохранение зуба, когда после завершения лечения корневого канала прошло более чем 2 месяца или, когда у хирурга на основании данных лучевых методов исследования возникают сомнения в качестве эндодонтического лечения - перед оперативным вмешательством следует провести ревизию на предмет определения плотности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обтурации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каналов и при необходимости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перепломбировать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последние. 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невозможности обеспечения указанного подхода и проведении резекции верхушки корня следует выполнять ретроградную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обтурацию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резецированного апекса. 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Пациенты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после плановых операций по поводу хронического апикального периодонтита подлежат диспансерному динамическому наблюдению с рентгенологическим контролем до полной регенерации костной ткани в области вторичного дефекта кости. 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пациентов с сопутствующей соматической патологией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обязательном порядке проводится активная хирургическая санация полости рта на фоне антибактериальной и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десинсибилизирующей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терапии, включающей предварительную подготовку и комплексное послеоперационное лечение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7130311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Физикальное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обследование пациентов </a:t>
            </a:r>
          </a:p>
          <a:p>
            <a:pPr marL="0" indent="0">
              <a:buNone/>
            </a:pPr>
            <a:endParaRPr lang="ru-RU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Рекомендуется 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физикальном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обследовании проведение общеклинического осмотра (цвет кожных покровов, слизистых, роговиц; частота сердечных сокращений; показатели артериального давления; частота дыхательных движений; пальпация живота и т.п.) пациентов с </a:t>
            </a:r>
            <a:r>
              <a:rPr lang="ru-RU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одонтогенными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воспалительными заболеваниями челюстей для уточнения диагноза и определения тактики лечения</a:t>
            </a:r>
          </a:p>
        </p:txBody>
      </p:sp>
    </p:spTree>
    <p:extLst>
      <p:ext uri="{BB962C8B-B14F-4D97-AF65-F5344CB8AC3E}">
        <p14:creationId xmlns:p14="http://schemas.microsoft.com/office/powerpoint/2010/main" val="358017874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Рекомендуется проведение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ортопантомографии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/рентгенографии нижней челюсти в боковой проекции/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радиовизиографии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челюстно-лицевой области пациентам с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одонтогенными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воспалительными заболеваниями челюстей для уточнения источника инфекции, характера поражения костной ткани челюсти</a:t>
            </a:r>
          </a:p>
        </p:txBody>
      </p:sp>
      <p:sp>
        <p:nvSpPr>
          <p:cNvPr id="4" name="AutoShape 2" descr="Ортопантомограф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Ортопантомограмма или панорамный снимок... | PerfectSmil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9" name="Picture 5" descr="C:\Users\Doctor\Downloads\ortho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068960"/>
            <a:ext cx="6192688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328638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6336704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ru-RU" sz="3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Санитарно-просветительная роль медицинской сестры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Участие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лечебно-диагностическом и реабилитационном процессах. 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Представлять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информацию в понятном для пациента виде, объяснять ему суть вмешательств. 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Осуществлять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лечебно-диагностические вмешательства, взаимодействуя с участниками лечебного процесса. 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Сотрудничать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 взаимодействующими организациями и службами. 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Применять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медикаментозные средства в соответствии с правилами их использования. 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Соблюдать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правила использования аппаратуры, оборудования и изделий медицинского назначения в ходе лечебно-диагностического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процесса.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Вести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утвержденную медицинскую документацию. 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Осуществлять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реабилитационные мероприятия. 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Оказывать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паллиативную помощь. 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Оказание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доврачебной медицинской помощи при неотложных и экстремальных состояниях. 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Оказывать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доврачебную помощь при неотложных состояниях и травмах. 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Участвовать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оказании медицинской помощи при чрезвычайных ситуациях. 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Взаимодействовать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 членами профессиональной бригады и добровольными помощниками в условиях чрезвычайных ситуаций</a:t>
            </a:r>
          </a:p>
        </p:txBody>
      </p:sp>
    </p:spTree>
    <p:extLst>
      <p:ext uri="{BB962C8B-B14F-4D97-AF65-F5344CB8AC3E}">
        <p14:creationId xmlns:p14="http://schemas.microsoft.com/office/powerpoint/2010/main" val="89070886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 smtClean="0">
                <a:solidFill>
                  <a:schemeClr val="accent1"/>
                </a:solidFill>
              </a:rPr>
              <a:t>Спасибо за внимание!</a:t>
            </a:r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22530" name="Picture 2" descr="Керамические материалы, применяемые в ортопедической стоматологии -  презентация онлай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9662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76056" y="3284984"/>
            <a:ext cx="3024336" cy="2448272"/>
          </a:xfrm>
        </p:spPr>
        <p:txBody>
          <a:bodyPr>
            <a:normAutofit fontScale="90000"/>
          </a:bodyPr>
          <a:lstStyle/>
          <a:p>
            <a:r>
              <a:rPr lang="ru-RU" sz="1200" dirty="0" smtClean="0"/>
              <a:t>  </a:t>
            </a:r>
            <a:r>
              <a:rPr lang="ru-RU" sz="1200" dirty="0"/>
              <a:t/>
            </a:r>
            <a:br>
              <a:rPr lang="ru-RU" sz="1200" dirty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/>
              <a:t/>
            </a:r>
            <a:br>
              <a:rPr lang="ru-RU" sz="1200" dirty="0"/>
            </a:br>
            <a:r>
              <a:rPr lang="ru-RU" sz="1200" dirty="0"/>
              <a:t/>
            </a:r>
            <a:br>
              <a:rPr lang="ru-RU" sz="1200" dirty="0"/>
            </a:br>
            <a:r>
              <a:rPr lang="ru-RU" sz="1600" dirty="0" smtClean="0"/>
              <a:t>Ребенок </a:t>
            </a:r>
            <a:r>
              <a:rPr lang="ru-RU" sz="1600" dirty="0"/>
              <a:t>10 лет. </a:t>
            </a:r>
            <a:r>
              <a:rPr lang="ru-RU" sz="1600" dirty="0" err="1"/>
              <a:t>Одонтогенная</a:t>
            </a:r>
            <a:r>
              <a:rPr lang="ru-RU" sz="1600" dirty="0"/>
              <a:t> флегмона правой поднижнечелюстной области: а, б - внешний вид ребенка; в - </a:t>
            </a:r>
            <a:r>
              <a:rPr lang="ru-RU" sz="1600" dirty="0" err="1"/>
              <a:t>ортопантомограмма</a:t>
            </a:r>
            <a:endParaRPr lang="ru-RU" sz="1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22505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АБСЦЕССЫ И ФЛЕГМОНЫ ЧЕЛЮСТНО-ЛИЦЕВОЙ </a:t>
            </a:r>
            <a:r>
              <a:rPr lang="ru-RU" sz="18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ОБЛАСТИ</a:t>
            </a:r>
          </a:p>
          <a:p>
            <a:pPr marL="0" indent="0">
              <a:buNone/>
            </a:pPr>
            <a:r>
              <a:rPr lang="ru-RU" sz="18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Абсцесс</a:t>
            </a:r>
            <a:r>
              <a:rPr lang="ru-RU" sz="1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— ограниченный очаг гнойного воспаления, приводящий к расплавлению участка клетчатки или другой ткани с образованием полости</a:t>
            </a: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ru-RU" sz="1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Флегмона</a:t>
            </a:r>
            <a:r>
              <a:rPr lang="ru-RU" sz="1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— острое разлитое гнойное воспаление подкожной, межмышечной и </a:t>
            </a:r>
            <a:r>
              <a:rPr lang="ru-RU" sz="1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межфасциальной</a:t>
            </a:r>
            <a:r>
              <a:rPr lang="ru-RU" sz="1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клетчатки.</a:t>
            </a:r>
            <a:endParaRPr lang="ru-RU" sz="18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504583"/>
            <a:ext cx="4252317" cy="3748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1995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634952"/>
          </a:xfrm>
        </p:spPr>
        <p:txBody>
          <a:bodyPr>
            <a:normAutofit fontScale="85000" lnSpcReduction="10000"/>
          </a:bodyPr>
          <a:lstStyle/>
          <a:p>
            <a:pPr marL="0" indent="0" fontAlgn="base">
              <a:buNone/>
            </a:pP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 </a:t>
            </a:r>
            <a:r>
              <a:rPr 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точки зрения практической стоматологии за основу </a:t>
            </a: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классификации</a:t>
            </a:r>
            <a:r>
              <a:rPr 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гнойно-воспалительных</a:t>
            </a:r>
            <a:r>
              <a:rPr 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процессов целесообразно принять схему А.И. Евдокимова (1958), 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которая построена по 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топографо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—анатомическому принципу. </a:t>
            </a:r>
            <a:endParaRPr lang="ru-RU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Согласно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этой схеме, абсцес­сы и флегмоны 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челюстно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—лицевой области и шеи делятся на:</a:t>
            </a:r>
            <a:endParaRPr lang="ru-RU" dirty="0">
              <a:solidFill>
                <a:srgbClr val="62626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fontAlgn="base">
              <a:buNone/>
            </a:pP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 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абсцессы и флегмоны, располагающиеся около верхней челюсти (подглазничная, ску­ловая и орбитальная области, височная, подвисочная и </a:t>
            </a:r>
            <a:r>
              <a:rPr lang="ru-RU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крылонёбная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ямка, твердого и </a:t>
            </a:r>
            <a:r>
              <a:rPr lang="ru-RU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мягкогонёба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marL="0" indent="0" fontAlgn="base">
              <a:buNone/>
            </a:pP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 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абсцессы и флегмоны, располагающиеся около нижней челюсти (подбородочной, щеч­ной и поднижнечелюстной областей, крыловидно— нижнечелюстного, окологлоточного и </a:t>
            </a:r>
            <a:r>
              <a:rPr lang="ru-RU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субмассетериального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пространства, области околоушной слюнной железы и </a:t>
            </a:r>
            <a:r>
              <a:rPr lang="ru-RU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позадичелюстной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ямки);</a:t>
            </a:r>
          </a:p>
          <a:p>
            <a:pPr marL="0" indent="0" fontAlgn="base">
              <a:buNone/>
            </a:pP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 </a:t>
            </a:r>
            <a:r>
              <a:rPr lang="ru-RU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абсцессы и флегмоны дна полости рта (верхнего и нижнего отделов);</a:t>
            </a:r>
          </a:p>
          <a:p>
            <a:pPr marL="0" indent="0" fontAlgn="base">
              <a:buNone/>
            </a:pP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 абсцессы и флегмоны языка и шеи.</a:t>
            </a:r>
            <a:endParaRPr lang="ru-RU" dirty="0">
              <a:solidFill>
                <a:srgbClr val="62626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39379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48680"/>
            <a:ext cx="8183880" cy="5544616"/>
          </a:xfrm>
        </p:spPr>
        <p:txBody>
          <a:bodyPr>
            <a:noAutofit/>
          </a:bodyPr>
          <a:lstStyle/>
          <a:p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 точки зрения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анатомо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—топографической локализации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одонтогенных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абсцессов и флег­мон ГА. Васильев и Т.Г. Робустова (1981) условно делят их на 2 группы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1)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Околочелюстные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абсцессы и флегмоны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тканей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прилегающих к нижней челюсти; 2) тканей, прилегающих к верхней челюсти. Каждая из этих групп делится на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поверхностные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 а— подглазничная, щечная; б— поднижнечелюстная,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подподбородочная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околоушно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—жевательная области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);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глубокие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 а— подвисочная,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крылонёбная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ямки; б— крыловидно—нижнечелюстное и окологлоточное пространства, подъязычная область, дно полости рта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2)Абсцессы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флегмоны соседних с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околочелюстными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тканями областей, куда гной­ный процесс распространяется по протяжению (скуловая, височная области, глазница, позади—челюстная область, шея), абсцессы и флегмоны языка.</a:t>
            </a:r>
          </a:p>
        </p:txBody>
      </p:sp>
    </p:spTree>
    <p:extLst>
      <p:ext uri="{BB962C8B-B14F-4D97-AF65-F5344CB8AC3E}">
        <p14:creationId xmlns:p14="http://schemas.microsoft.com/office/powerpoint/2010/main" val="3332870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584176"/>
          </a:xfrm>
        </p:spPr>
        <p:txBody>
          <a:bodyPr>
            <a:normAutofit/>
          </a:bodyPr>
          <a:lstStyle/>
          <a:p>
            <a:r>
              <a:rPr lang="ru-RU" sz="4000" dirty="0">
                <a:effectLst/>
                <a:latin typeface="Times New Roman" pitchFamily="18" charset="0"/>
                <a:cs typeface="Times New Roman" pitchFamily="18" charset="0"/>
              </a:rPr>
              <a:t>Ребенок 16 лет. Абсцесс правой поднижнечелюстной области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988840"/>
            <a:ext cx="6984776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6131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404664"/>
            <a:ext cx="8183880" cy="63367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Одонтогенный</a:t>
            </a:r>
            <a:r>
              <a:rPr lang="ru-RU" sz="16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гайморит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— воспалительное заболевание слизистой оболочки, выстилающей верхнечелюстную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пазуху</a:t>
            </a:r>
          </a:p>
          <a:p>
            <a:pPr marL="0" indent="0">
              <a:buNone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КЛАССИФИКАЦИЯ</a:t>
            </a:r>
          </a:p>
          <a:p>
            <a:pPr algn="just" fontAlgn="base"/>
            <a:r>
              <a:rPr lang="ru-RU" sz="1400" b="1" cap="all" dirty="0">
                <a:solidFill>
                  <a:srgbClr val="464646"/>
                </a:solidFill>
                <a:latin typeface="Times New Roman" pitchFamily="18" charset="0"/>
                <a:cs typeface="Times New Roman" pitchFamily="18" charset="0"/>
              </a:rPr>
              <a:t>ОСТРЫЙ </a:t>
            </a:r>
            <a:r>
              <a:rPr lang="ru-RU" sz="1400" b="1" cap="all" dirty="0" smtClean="0">
                <a:solidFill>
                  <a:srgbClr val="464646"/>
                </a:solidFill>
                <a:latin typeface="Times New Roman" pitchFamily="18" charset="0"/>
                <a:cs typeface="Times New Roman" pitchFamily="18" charset="0"/>
              </a:rPr>
              <a:t>ГАЙМОРИТ- </a:t>
            </a:r>
            <a:r>
              <a:rPr lang="ru-RU" sz="1400" dirty="0" smtClean="0">
                <a:solidFill>
                  <a:srgbClr val="464646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400" dirty="0">
                <a:solidFill>
                  <a:srgbClr val="464646"/>
                </a:solidFill>
                <a:latin typeface="Times New Roman" pitchFamily="18" charset="0"/>
                <a:cs typeface="Times New Roman" pitchFamily="18" charset="0"/>
              </a:rPr>
              <a:t>первых порах </a:t>
            </a:r>
            <a:r>
              <a:rPr lang="ru-RU" sz="1400" dirty="0">
                <a:solidFill>
                  <a:srgbClr val="0096DD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симптомы острого гайморита</a:t>
            </a:r>
            <a:r>
              <a:rPr lang="ru-RU" sz="1400" dirty="0">
                <a:solidFill>
                  <a:srgbClr val="464646"/>
                </a:solidFill>
                <a:latin typeface="Times New Roman" pitchFamily="18" charset="0"/>
                <a:cs typeface="Times New Roman" pitchFamily="18" charset="0"/>
              </a:rPr>
              <a:t> сложно отличить от признаков простуды или гриппа. Однако при прогрессирования заболевания возникают характерные для гайморита симптомы, среди которых сильная боль в области пазух носа, головная боль, усиливающаяся при смене положения головы, отечность и покраснение век и неприятный запах из носоглотки.</a:t>
            </a:r>
            <a:endParaRPr lang="ru-RU" sz="1400" b="1" cap="all" dirty="0">
              <a:solidFill>
                <a:srgbClr val="464646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base"/>
            <a:r>
              <a:rPr lang="ru-RU" sz="1400" b="1" cap="all" dirty="0">
                <a:solidFill>
                  <a:srgbClr val="464646"/>
                </a:solidFill>
                <a:latin typeface="Times New Roman" pitchFamily="18" charset="0"/>
                <a:cs typeface="Times New Roman" pitchFamily="18" charset="0"/>
              </a:rPr>
              <a:t>ХРОНИЧЕСКИЙ </a:t>
            </a:r>
            <a:r>
              <a:rPr lang="ru-RU" sz="1400" b="1" cap="all" dirty="0" smtClean="0">
                <a:solidFill>
                  <a:srgbClr val="464646"/>
                </a:solidFill>
                <a:latin typeface="Times New Roman" pitchFamily="18" charset="0"/>
                <a:cs typeface="Times New Roman" pitchFamily="18" charset="0"/>
              </a:rPr>
              <a:t>ГАЙМОРИТ-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 отличие от острой формы заболевания, </a:t>
            </a:r>
            <a:r>
              <a:rPr lang="ru-RU" sz="1400" dirty="0">
                <a:latin typeface="Times New Roman" pitchFamily="18" charset="0"/>
                <a:cs typeface="Times New Roman" pitchFamily="18" charset="0"/>
                <a:hlinkClick r:id="rId3"/>
              </a:rPr>
              <a:t>хронический гайморит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 длится более 2 месяцев. При этом симптомы заболевания то возникают, то угасают.</a:t>
            </a:r>
            <a:endParaRPr lang="ru-RU" sz="1400" b="1" cap="all" dirty="0">
              <a:solidFill>
                <a:srgbClr val="464646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base"/>
            <a:r>
              <a:rPr lang="ru-RU" sz="1400" b="1" cap="all" dirty="0">
                <a:solidFill>
                  <a:srgbClr val="464646"/>
                </a:solidFill>
                <a:latin typeface="Times New Roman" pitchFamily="18" charset="0"/>
                <a:cs typeface="Times New Roman" pitchFamily="18" charset="0"/>
              </a:rPr>
              <a:t>ВИРУСНЫЙ </a:t>
            </a:r>
            <a:r>
              <a:rPr lang="ru-RU" sz="1400" b="1" cap="all" dirty="0" smtClean="0">
                <a:solidFill>
                  <a:srgbClr val="464646"/>
                </a:solidFill>
                <a:latin typeface="Times New Roman" pitchFamily="18" charset="0"/>
                <a:cs typeface="Times New Roman" pitchFamily="18" charset="0"/>
              </a:rPr>
              <a:t>ГАЙМОРИТ-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Как правило, вирусный гайморит протекает на фоне </a:t>
            </a:r>
            <a:r>
              <a:rPr lang="ru-RU" sz="1400" dirty="0">
                <a:latin typeface="Times New Roman" pitchFamily="18" charset="0"/>
                <a:cs typeface="Times New Roman" pitchFamily="18" charset="0"/>
                <a:hlinkClick r:id="rId4"/>
              </a:rPr>
              <a:t>острых респираторных вирусных инфекций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 Возбудителями выступают различные вирусы, провоцирующие начало воспалительного процесса в слизистых оболочках верхних дыхательных путей.</a:t>
            </a:r>
            <a:endParaRPr lang="ru-RU" sz="1400" b="1" cap="all" dirty="0">
              <a:solidFill>
                <a:srgbClr val="464646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base"/>
            <a:r>
              <a:rPr lang="ru-RU" sz="1400" b="1" cap="all" dirty="0">
                <a:solidFill>
                  <a:srgbClr val="464646"/>
                </a:solidFill>
                <a:latin typeface="Times New Roman" pitchFamily="18" charset="0"/>
                <a:cs typeface="Times New Roman" pitchFamily="18" charset="0"/>
              </a:rPr>
              <a:t>БАКТЕРИАЛЬНЫЙ </a:t>
            </a:r>
            <a:r>
              <a:rPr lang="ru-RU" sz="1400" b="1" cap="all" dirty="0" smtClean="0">
                <a:solidFill>
                  <a:srgbClr val="464646"/>
                </a:solidFill>
                <a:latin typeface="Times New Roman" pitchFamily="18" charset="0"/>
                <a:cs typeface="Times New Roman" pitchFamily="18" charset="0"/>
              </a:rPr>
              <a:t>ГАЙМОРИТ-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Возбудителями бактериального гайморита являются аэробные и анаэробные бактерии. Бактериальный гайморит протекает гораздо сложнее вирусного, поскольку в ходе жизнедеятельности бактерий образуется большое количество токсических веществ, а также отмечается скопление гнойных масс.</a:t>
            </a:r>
            <a:endParaRPr lang="ru-RU" sz="1400" b="1" cap="all" dirty="0">
              <a:solidFill>
                <a:srgbClr val="464646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base"/>
            <a:r>
              <a:rPr lang="ru-RU" sz="1400" b="1" cap="all" dirty="0">
                <a:solidFill>
                  <a:srgbClr val="464646"/>
                </a:solidFill>
                <a:latin typeface="Times New Roman" pitchFamily="18" charset="0"/>
                <a:cs typeface="Times New Roman" pitchFamily="18" charset="0"/>
              </a:rPr>
              <a:t>ГРИБКОВЫЙ </a:t>
            </a:r>
            <a:r>
              <a:rPr lang="ru-RU" sz="1400" b="1" cap="all" dirty="0" smtClean="0">
                <a:solidFill>
                  <a:srgbClr val="464646"/>
                </a:solidFill>
                <a:latin typeface="Times New Roman" pitchFamily="18" charset="0"/>
                <a:cs typeface="Times New Roman" pitchFamily="18" charset="0"/>
              </a:rPr>
              <a:t>ГАЙМОРИТ-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Когда иммунная система дает сбой, то могут происходить серьезные сдвиги в количественном и качественном составе микрофлоры слизистых оболочек носовой полости. Иногда в таких ситуациях начинают активно размножаться грибки, что ведет к развитию грибкового гайморита.</a:t>
            </a:r>
            <a:endParaRPr lang="ru-RU" sz="1400" b="1" cap="all" dirty="0">
              <a:solidFill>
                <a:srgbClr val="464646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base"/>
            <a:r>
              <a:rPr lang="ru-RU" sz="1400" b="1" cap="all" dirty="0">
                <a:solidFill>
                  <a:srgbClr val="464646"/>
                </a:solidFill>
                <a:latin typeface="Times New Roman" pitchFamily="18" charset="0"/>
                <a:cs typeface="Times New Roman" pitchFamily="18" charset="0"/>
              </a:rPr>
              <a:t>АЛЛЕРГИЧЕСКИЙ И ТРАВМАТИЧЕСКИЙ </a:t>
            </a:r>
            <a:r>
              <a:rPr lang="ru-RU" sz="1400" b="1" cap="all" dirty="0" smtClean="0">
                <a:solidFill>
                  <a:srgbClr val="464646"/>
                </a:solidFill>
                <a:latin typeface="Times New Roman" pitchFamily="18" charset="0"/>
                <a:cs typeface="Times New Roman" pitchFamily="18" charset="0"/>
              </a:rPr>
              <a:t>ГАЙМОРИТЫ-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Эти виды гайморита встречаются гораздо реже остальных. Травматическая форма патологии возникает при переломах верхней челюсти, и основной метод лечения такого гайморита – хирургический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b="1" cap="all" dirty="0">
              <a:solidFill>
                <a:srgbClr val="46464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931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275</TotalTime>
  <Words>1507</Words>
  <Application>Microsoft Office PowerPoint</Application>
  <PresentationFormat>Экран (4:3)</PresentationFormat>
  <Paragraphs>246</Paragraphs>
  <Slides>44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44</vt:i4>
      </vt:variant>
    </vt:vector>
  </HeadingPairs>
  <TitlesOfParts>
    <vt:vector size="45" baseType="lpstr">
      <vt:lpstr>Исполнительная</vt:lpstr>
      <vt:lpstr>Гнойно-воспалительные заболевания челюстно- лицевой области</vt:lpstr>
      <vt:lpstr>Воспалительные процессы  1.Одонтогенные 2.Неодонтогенные 3.Специфические </vt:lpstr>
      <vt:lpstr>Презентация PowerPoint</vt:lpstr>
      <vt:lpstr>Презентация PowerPoint</vt:lpstr>
      <vt:lpstr>      Ребенок 10 лет. Одонтогенная флегмона правой поднижнечелюстной области: а, б - внешний вид ребенка; в - ортопантомограмма</vt:lpstr>
      <vt:lpstr>Презентация PowerPoint</vt:lpstr>
      <vt:lpstr>Презентация PowerPoint</vt:lpstr>
      <vt:lpstr>Ребенок 16 лет. Абсцесс правой поднижнечелюстной области</vt:lpstr>
      <vt:lpstr>Презентация PowerPoint</vt:lpstr>
      <vt:lpstr>Презентация PowerPoint</vt:lpstr>
      <vt:lpstr>Презентация PowerPoint</vt:lpstr>
      <vt:lpstr>Одонтогенные воспалительные заболевания </vt:lpstr>
      <vt:lpstr>Презентация PowerPoint</vt:lpstr>
      <vt:lpstr>Классификация острых одонтогенных воспалительных заболеваний (1988 г., ЦНИИС Минздрава СССР). </vt:lpstr>
      <vt:lpstr>Презентация PowerPoint</vt:lpstr>
      <vt:lpstr>Презентация PowerPoint</vt:lpstr>
      <vt:lpstr>Хронический периодонтит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Воспалительные процессы челюстно- лицевой области</dc:title>
  <dc:creator>admin</dc:creator>
  <cp:lastModifiedBy>Doctor</cp:lastModifiedBy>
  <cp:revision>38</cp:revision>
  <dcterms:created xsi:type="dcterms:W3CDTF">2017-11-30T04:11:35Z</dcterms:created>
  <dcterms:modified xsi:type="dcterms:W3CDTF">2023-01-13T11:11:29Z</dcterms:modified>
</cp:coreProperties>
</file>