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9" r:id="rId5"/>
    <p:sldId id="278" r:id="rId6"/>
    <p:sldId id="258" r:id="rId7"/>
    <p:sldId id="280" r:id="rId8"/>
    <p:sldId id="281" r:id="rId9"/>
    <p:sldId id="270" r:id="rId10"/>
    <p:sldId id="261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2" r:id="rId19"/>
    <p:sldId id="263" r:id="rId20"/>
    <p:sldId id="264" r:id="rId21"/>
    <p:sldId id="265" r:id="rId22"/>
    <p:sldId id="266" r:id="rId23"/>
    <p:sldId id="267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36C7C-9CF9-4A5E-AFFF-50E86993EA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08F79B-0DA2-43CE-91F4-7B6D4D6AE9B9}">
      <dgm:prSet phldrT="[Текст]"/>
      <dgm:spPr/>
      <dgm:t>
        <a:bodyPr/>
        <a:lstStyle/>
        <a:p>
          <a:r>
            <a:rPr lang="ru-RU" dirty="0" smtClean="0"/>
            <a:t>Острый </a:t>
          </a:r>
          <a:r>
            <a:rPr lang="ru-RU" dirty="0" err="1" smtClean="0"/>
            <a:t>ДВС-синдром</a:t>
          </a:r>
          <a:endParaRPr lang="ru-RU" dirty="0"/>
        </a:p>
      </dgm:t>
    </dgm:pt>
    <dgm:pt modelId="{805A9241-EE2B-4A17-A2DC-E2C5E8960CFD}" type="parTrans" cxnId="{48200BBD-67F9-4346-B006-2BB72AED8CB0}">
      <dgm:prSet/>
      <dgm:spPr/>
      <dgm:t>
        <a:bodyPr/>
        <a:lstStyle/>
        <a:p>
          <a:endParaRPr lang="ru-RU"/>
        </a:p>
      </dgm:t>
    </dgm:pt>
    <dgm:pt modelId="{FE7A5962-4159-4A4D-AEE2-83413A913B1D}" type="sibTrans" cxnId="{48200BBD-67F9-4346-B006-2BB72AED8CB0}">
      <dgm:prSet/>
      <dgm:spPr/>
      <dgm:t>
        <a:bodyPr/>
        <a:lstStyle/>
        <a:p>
          <a:endParaRPr lang="ru-RU"/>
        </a:p>
      </dgm:t>
    </dgm:pt>
    <dgm:pt modelId="{8BB372B2-39DD-4F03-B747-E3F9F2416277}">
      <dgm:prSet phldrT="[Текст]"/>
      <dgm:spPr/>
      <dgm:t>
        <a:bodyPr/>
        <a:lstStyle/>
        <a:p>
          <a:r>
            <a:rPr lang="ru-RU" dirty="0" smtClean="0"/>
            <a:t>Подострый </a:t>
          </a:r>
          <a:r>
            <a:rPr lang="ru-RU" dirty="0" err="1" smtClean="0"/>
            <a:t>ДВС-синдром</a:t>
          </a:r>
          <a:endParaRPr lang="ru-RU" dirty="0"/>
        </a:p>
      </dgm:t>
    </dgm:pt>
    <dgm:pt modelId="{F73039C0-380F-437E-8C17-16FA25C9DDE0}" type="parTrans" cxnId="{83EE4193-57BC-486C-BDC0-BCEF02FBBB63}">
      <dgm:prSet/>
      <dgm:spPr/>
      <dgm:t>
        <a:bodyPr/>
        <a:lstStyle/>
        <a:p>
          <a:endParaRPr lang="ru-RU"/>
        </a:p>
      </dgm:t>
    </dgm:pt>
    <dgm:pt modelId="{027C1338-3502-4DCD-AED6-E6DAA5B72BDB}" type="sibTrans" cxnId="{83EE4193-57BC-486C-BDC0-BCEF02FBBB63}">
      <dgm:prSet/>
      <dgm:spPr/>
      <dgm:t>
        <a:bodyPr/>
        <a:lstStyle/>
        <a:p>
          <a:endParaRPr lang="ru-RU"/>
        </a:p>
      </dgm:t>
    </dgm:pt>
    <dgm:pt modelId="{FD1AD24E-C274-4159-9C98-7E9E0EA93061}">
      <dgm:prSet phldrT="[Текст]"/>
      <dgm:spPr/>
      <dgm:t>
        <a:bodyPr/>
        <a:lstStyle/>
        <a:p>
          <a:r>
            <a:rPr lang="ru-RU" dirty="0" smtClean="0"/>
            <a:t>Хронический </a:t>
          </a:r>
          <a:r>
            <a:rPr lang="ru-RU" dirty="0" err="1" smtClean="0"/>
            <a:t>ДВС-синдром</a:t>
          </a:r>
          <a:endParaRPr lang="ru-RU" dirty="0"/>
        </a:p>
      </dgm:t>
    </dgm:pt>
    <dgm:pt modelId="{93D6801B-A4D4-4221-8BC8-7234390D1FCE}" type="parTrans" cxnId="{D86A8514-05E5-4F0E-B8E0-01052FA026C4}">
      <dgm:prSet/>
      <dgm:spPr/>
      <dgm:t>
        <a:bodyPr/>
        <a:lstStyle/>
        <a:p>
          <a:endParaRPr lang="ru-RU"/>
        </a:p>
      </dgm:t>
    </dgm:pt>
    <dgm:pt modelId="{51B18102-F7C7-4A8F-9CAD-E044F96334FD}" type="sibTrans" cxnId="{D86A8514-05E5-4F0E-B8E0-01052FA026C4}">
      <dgm:prSet/>
      <dgm:spPr/>
      <dgm:t>
        <a:bodyPr/>
        <a:lstStyle/>
        <a:p>
          <a:endParaRPr lang="ru-RU"/>
        </a:p>
      </dgm:t>
    </dgm:pt>
    <dgm:pt modelId="{8E7D6E87-E1AB-47CF-8C97-01E888994F12}" type="pres">
      <dgm:prSet presAssocID="{DC536C7C-9CF9-4A5E-AFFF-50E86993EA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D0152A-A953-4510-9184-2B661338F5F7}" type="pres">
      <dgm:prSet presAssocID="{0F08F79B-0DA2-43CE-91F4-7B6D4D6AE9B9}" presName="parentLin" presStyleCnt="0"/>
      <dgm:spPr/>
    </dgm:pt>
    <dgm:pt modelId="{FFE33BC5-BB32-459D-B0EB-A0AD8A5B2B38}" type="pres">
      <dgm:prSet presAssocID="{0F08F79B-0DA2-43CE-91F4-7B6D4D6AE9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B352237-81AB-4A15-B333-35FD65D639FE}" type="pres">
      <dgm:prSet presAssocID="{0F08F79B-0DA2-43CE-91F4-7B6D4D6AE9B9}" presName="parentText" presStyleLbl="node1" presStyleIdx="0" presStyleCnt="3" custScaleX="1290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6CD00-A1DF-4BFA-B09D-1AD7574B8B7D}" type="pres">
      <dgm:prSet presAssocID="{0F08F79B-0DA2-43CE-91F4-7B6D4D6AE9B9}" presName="negativeSpace" presStyleCnt="0"/>
      <dgm:spPr/>
    </dgm:pt>
    <dgm:pt modelId="{4F756386-2B3D-45F4-A2F5-EAE07E302F17}" type="pres">
      <dgm:prSet presAssocID="{0F08F79B-0DA2-43CE-91F4-7B6D4D6AE9B9}" presName="childText" presStyleLbl="conFgAcc1" presStyleIdx="0" presStyleCnt="3">
        <dgm:presLayoutVars>
          <dgm:bulletEnabled val="1"/>
        </dgm:presLayoutVars>
      </dgm:prSet>
      <dgm:spPr/>
    </dgm:pt>
    <dgm:pt modelId="{AE48D1F7-CDEE-413B-AE5D-9190A13BA3EC}" type="pres">
      <dgm:prSet presAssocID="{FE7A5962-4159-4A4D-AEE2-83413A913B1D}" presName="spaceBetweenRectangles" presStyleCnt="0"/>
      <dgm:spPr/>
    </dgm:pt>
    <dgm:pt modelId="{65D76541-3BFF-482A-BA72-4BDB80C2501B}" type="pres">
      <dgm:prSet presAssocID="{8BB372B2-39DD-4F03-B747-E3F9F2416277}" presName="parentLin" presStyleCnt="0"/>
      <dgm:spPr/>
    </dgm:pt>
    <dgm:pt modelId="{EF851A98-FED9-4730-8FEF-069CF11A4D15}" type="pres">
      <dgm:prSet presAssocID="{8BB372B2-39DD-4F03-B747-E3F9F241627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1D5FE48-2A2A-40D6-9122-DE9F3D966E96}" type="pres">
      <dgm:prSet presAssocID="{8BB372B2-39DD-4F03-B747-E3F9F2416277}" presName="parentText" presStyleLbl="node1" presStyleIdx="1" presStyleCnt="3" custScaleX="1285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6B791-FC47-408F-9ACA-A577A849A191}" type="pres">
      <dgm:prSet presAssocID="{8BB372B2-39DD-4F03-B747-E3F9F2416277}" presName="negativeSpace" presStyleCnt="0"/>
      <dgm:spPr/>
    </dgm:pt>
    <dgm:pt modelId="{33BE72C1-64EA-443F-8E61-48BEF0063E71}" type="pres">
      <dgm:prSet presAssocID="{8BB372B2-39DD-4F03-B747-E3F9F2416277}" presName="childText" presStyleLbl="conFgAcc1" presStyleIdx="1" presStyleCnt="3">
        <dgm:presLayoutVars>
          <dgm:bulletEnabled val="1"/>
        </dgm:presLayoutVars>
      </dgm:prSet>
      <dgm:spPr/>
    </dgm:pt>
    <dgm:pt modelId="{833EBE1C-2840-4345-8C92-DE4C88C53AE7}" type="pres">
      <dgm:prSet presAssocID="{027C1338-3502-4DCD-AED6-E6DAA5B72BDB}" presName="spaceBetweenRectangles" presStyleCnt="0"/>
      <dgm:spPr/>
    </dgm:pt>
    <dgm:pt modelId="{5F48CCE9-93D7-43F1-8D8B-56BC8C0AE9D9}" type="pres">
      <dgm:prSet presAssocID="{FD1AD24E-C274-4159-9C98-7E9E0EA93061}" presName="parentLin" presStyleCnt="0"/>
      <dgm:spPr/>
    </dgm:pt>
    <dgm:pt modelId="{8524A88C-CA72-4B86-92C3-8DC988A73131}" type="pres">
      <dgm:prSet presAssocID="{FD1AD24E-C274-4159-9C98-7E9E0EA9306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310CC41-DE50-4E99-8655-E5CBF7996155}" type="pres">
      <dgm:prSet presAssocID="{FD1AD24E-C274-4159-9C98-7E9E0EA93061}" presName="parentText" presStyleLbl="node1" presStyleIdx="2" presStyleCnt="3" custScaleX="128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698CB-0842-435C-BE22-B4BB7DE9816F}" type="pres">
      <dgm:prSet presAssocID="{FD1AD24E-C274-4159-9C98-7E9E0EA93061}" presName="negativeSpace" presStyleCnt="0"/>
      <dgm:spPr/>
    </dgm:pt>
    <dgm:pt modelId="{986AE1B7-6586-4C62-A788-3F6D85ED0525}" type="pres">
      <dgm:prSet presAssocID="{FD1AD24E-C274-4159-9C98-7E9E0EA9306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3EE4193-57BC-486C-BDC0-BCEF02FBBB63}" srcId="{DC536C7C-9CF9-4A5E-AFFF-50E86993EA8B}" destId="{8BB372B2-39DD-4F03-B747-E3F9F2416277}" srcOrd="1" destOrd="0" parTransId="{F73039C0-380F-437E-8C17-16FA25C9DDE0}" sibTransId="{027C1338-3502-4DCD-AED6-E6DAA5B72BDB}"/>
    <dgm:cxn modelId="{A467D6B2-8812-490E-A8E9-C7A5AE844C18}" type="presOf" srcId="{DC536C7C-9CF9-4A5E-AFFF-50E86993EA8B}" destId="{8E7D6E87-E1AB-47CF-8C97-01E888994F12}" srcOrd="0" destOrd="0" presId="urn:microsoft.com/office/officeart/2005/8/layout/list1"/>
    <dgm:cxn modelId="{4B07C521-DBCB-4EE9-9649-878E645A1718}" type="presOf" srcId="{8BB372B2-39DD-4F03-B747-E3F9F2416277}" destId="{B1D5FE48-2A2A-40D6-9122-DE9F3D966E96}" srcOrd="1" destOrd="0" presId="urn:microsoft.com/office/officeart/2005/8/layout/list1"/>
    <dgm:cxn modelId="{98F4CD94-121A-414B-8823-D933CDFF57B9}" type="presOf" srcId="{0F08F79B-0DA2-43CE-91F4-7B6D4D6AE9B9}" destId="{FFE33BC5-BB32-459D-B0EB-A0AD8A5B2B38}" srcOrd="0" destOrd="0" presId="urn:microsoft.com/office/officeart/2005/8/layout/list1"/>
    <dgm:cxn modelId="{48200BBD-67F9-4346-B006-2BB72AED8CB0}" srcId="{DC536C7C-9CF9-4A5E-AFFF-50E86993EA8B}" destId="{0F08F79B-0DA2-43CE-91F4-7B6D4D6AE9B9}" srcOrd="0" destOrd="0" parTransId="{805A9241-EE2B-4A17-A2DC-E2C5E8960CFD}" sibTransId="{FE7A5962-4159-4A4D-AEE2-83413A913B1D}"/>
    <dgm:cxn modelId="{5CE90DEE-134F-405E-8880-4400936A896F}" type="presOf" srcId="{8BB372B2-39DD-4F03-B747-E3F9F2416277}" destId="{EF851A98-FED9-4730-8FEF-069CF11A4D15}" srcOrd="0" destOrd="0" presId="urn:microsoft.com/office/officeart/2005/8/layout/list1"/>
    <dgm:cxn modelId="{D0AE8363-A6AC-48D6-8909-1800CE069667}" type="presOf" srcId="{FD1AD24E-C274-4159-9C98-7E9E0EA93061}" destId="{C310CC41-DE50-4E99-8655-E5CBF7996155}" srcOrd="1" destOrd="0" presId="urn:microsoft.com/office/officeart/2005/8/layout/list1"/>
    <dgm:cxn modelId="{42D6C690-B721-4B9A-945D-E2DF7F1ABD95}" type="presOf" srcId="{0F08F79B-0DA2-43CE-91F4-7B6D4D6AE9B9}" destId="{2B352237-81AB-4A15-B333-35FD65D639FE}" srcOrd="1" destOrd="0" presId="urn:microsoft.com/office/officeart/2005/8/layout/list1"/>
    <dgm:cxn modelId="{EF1F4473-6D1D-488C-9437-EDEF6774FB7B}" type="presOf" srcId="{FD1AD24E-C274-4159-9C98-7E9E0EA93061}" destId="{8524A88C-CA72-4B86-92C3-8DC988A73131}" srcOrd="0" destOrd="0" presId="urn:microsoft.com/office/officeart/2005/8/layout/list1"/>
    <dgm:cxn modelId="{D86A8514-05E5-4F0E-B8E0-01052FA026C4}" srcId="{DC536C7C-9CF9-4A5E-AFFF-50E86993EA8B}" destId="{FD1AD24E-C274-4159-9C98-7E9E0EA93061}" srcOrd="2" destOrd="0" parTransId="{93D6801B-A4D4-4221-8BC8-7234390D1FCE}" sibTransId="{51B18102-F7C7-4A8F-9CAD-E044F96334FD}"/>
    <dgm:cxn modelId="{786911E8-09B2-45F8-ABE3-F6CC829DA590}" type="presParOf" srcId="{8E7D6E87-E1AB-47CF-8C97-01E888994F12}" destId="{24D0152A-A953-4510-9184-2B661338F5F7}" srcOrd="0" destOrd="0" presId="urn:microsoft.com/office/officeart/2005/8/layout/list1"/>
    <dgm:cxn modelId="{A8740A20-0A5D-421F-BC33-CEC36DC30FEC}" type="presParOf" srcId="{24D0152A-A953-4510-9184-2B661338F5F7}" destId="{FFE33BC5-BB32-459D-B0EB-A0AD8A5B2B38}" srcOrd="0" destOrd="0" presId="urn:microsoft.com/office/officeart/2005/8/layout/list1"/>
    <dgm:cxn modelId="{DBE6E453-A617-4993-9988-A0F0B27CCA9B}" type="presParOf" srcId="{24D0152A-A953-4510-9184-2B661338F5F7}" destId="{2B352237-81AB-4A15-B333-35FD65D639FE}" srcOrd="1" destOrd="0" presId="urn:microsoft.com/office/officeart/2005/8/layout/list1"/>
    <dgm:cxn modelId="{8C6431C1-EAB8-4A17-AE75-570873BD23EC}" type="presParOf" srcId="{8E7D6E87-E1AB-47CF-8C97-01E888994F12}" destId="{3626CD00-A1DF-4BFA-B09D-1AD7574B8B7D}" srcOrd="1" destOrd="0" presId="urn:microsoft.com/office/officeart/2005/8/layout/list1"/>
    <dgm:cxn modelId="{B022E286-E43A-431A-A6B9-429C4C9583DA}" type="presParOf" srcId="{8E7D6E87-E1AB-47CF-8C97-01E888994F12}" destId="{4F756386-2B3D-45F4-A2F5-EAE07E302F17}" srcOrd="2" destOrd="0" presId="urn:microsoft.com/office/officeart/2005/8/layout/list1"/>
    <dgm:cxn modelId="{87B6B6B7-9087-47B6-89E2-83931206DB94}" type="presParOf" srcId="{8E7D6E87-E1AB-47CF-8C97-01E888994F12}" destId="{AE48D1F7-CDEE-413B-AE5D-9190A13BA3EC}" srcOrd="3" destOrd="0" presId="urn:microsoft.com/office/officeart/2005/8/layout/list1"/>
    <dgm:cxn modelId="{05D54F56-B817-489B-A57E-91B12F24ADCA}" type="presParOf" srcId="{8E7D6E87-E1AB-47CF-8C97-01E888994F12}" destId="{65D76541-3BFF-482A-BA72-4BDB80C2501B}" srcOrd="4" destOrd="0" presId="urn:microsoft.com/office/officeart/2005/8/layout/list1"/>
    <dgm:cxn modelId="{32ECA146-A6A5-49C8-A301-480B6B1BFB64}" type="presParOf" srcId="{65D76541-3BFF-482A-BA72-4BDB80C2501B}" destId="{EF851A98-FED9-4730-8FEF-069CF11A4D15}" srcOrd="0" destOrd="0" presId="urn:microsoft.com/office/officeart/2005/8/layout/list1"/>
    <dgm:cxn modelId="{EF62FA71-29F9-4F7C-AB6C-8A7F983EA6CD}" type="presParOf" srcId="{65D76541-3BFF-482A-BA72-4BDB80C2501B}" destId="{B1D5FE48-2A2A-40D6-9122-DE9F3D966E96}" srcOrd="1" destOrd="0" presId="urn:microsoft.com/office/officeart/2005/8/layout/list1"/>
    <dgm:cxn modelId="{52EE4F66-77EB-488D-9090-1E47F648E5AF}" type="presParOf" srcId="{8E7D6E87-E1AB-47CF-8C97-01E888994F12}" destId="{4436B791-FC47-408F-9ACA-A577A849A191}" srcOrd="5" destOrd="0" presId="urn:microsoft.com/office/officeart/2005/8/layout/list1"/>
    <dgm:cxn modelId="{28347CD6-0DC1-4514-AD66-A15A86DADA74}" type="presParOf" srcId="{8E7D6E87-E1AB-47CF-8C97-01E888994F12}" destId="{33BE72C1-64EA-443F-8E61-48BEF0063E71}" srcOrd="6" destOrd="0" presId="urn:microsoft.com/office/officeart/2005/8/layout/list1"/>
    <dgm:cxn modelId="{6B22DDEE-5BAB-47B9-8253-EE47EB754B46}" type="presParOf" srcId="{8E7D6E87-E1AB-47CF-8C97-01E888994F12}" destId="{833EBE1C-2840-4345-8C92-DE4C88C53AE7}" srcOrd="7" destOrd="0" presId="urn:microsoft.com/office/officeart/2005/8/layout/list1"/>
    <dgm:cxn modelId="{7637E04B-329F-4CC8-A3B7-DEF565B80E80}" type="presParOf" srcId="{8E7D6E87-E1AB-47CF-8C97-01E888994F12}" destId="{5F48CCE9-93D7-43F1-8D8B-56BC8C0AE9D9}" srcOrd="8" destOrd="0" presId="urn:microsoft.com/office/officeart/2005/8/layout/list1"/>
    <dgm:cxn modelId="{220581E3-3530-4393-9FE7-7BA1CE2F44DD}" type="presParOf" srcId="{5F48CCE9-93D7-43F1-8D8B-56BC8C0AE9D9}" destId="{8524A88C-CA72-4B86-92C3-8DC988A73131}" srcOrd="0" destOrd="0" presId="urn:microsoft.com/office/officeart/2005/8/layout/list1"/>
    <dgm:cxn modelId="{49C86710-0A5F-4AF1-9D7A-C99CB9BC2678}" type="presParOf" srcId="{5F48CCE9-93D7-43F1-8D8B-56BC8C0AE9D9}" destId="{C310CC41-DE50-4E99-8655-E5CBF7996155}" srcOrd="1" destOrd="0" presId="urn:microsoft.com/office/officeart/2005/8/layout/list1"/>
    <dgm:cxn modelId="{7C69DFFA-7306-4422-AB8A-D09942B5BACB}" type="presParOf" srcId="{8E7D6E87-E1AB-47CF-8C97-01E888994F12}" destId="{C3A698CB-0842-435C-BE22-B4BB7DE9816F}" srcOrd="9" destOrd="0" presId="urn:microsoft.com/office/officeart/2005/8/layout/list1"/>
    <dgm:cxn modelId="{B8CA7C90-1266-417B-BC33-D889E7D0F309}" type="presParOf" srcId="{8E7D6E87-E1AB-47CF-8C97-01E888994F12}" destId="{986AE1B7-6586-4C62-A788-3F6D85ED05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8CB4C7-240B-451F-AE4F-D86607CA0B0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69C9D9-CE12-4125-9DF1-ED8319ED7F94}">
      <dgm:prSet phldrT="[Текст]"/>
      <dgm:spPr/>
      <dgm:t>
        <a:bodyPr/>
        <a:lstStyle/>
        <a:p>
          <a:r>
            <a:rPr lang="ru-RU" dirty="0" smtClean="0"/>
            <a:t>Причины</a:t>
          </a:r>
          <a:endParaRPr lang="ru-RU" dirty="0"/>
        </a:p>
      </dgm:t>
    </dgm:pt>
    <dgm:pt modelId="{8011F872-56E1-45D8-AA26-9A6B2F590E73}" type="parTrans" cxnId="{EAE7C8BB-D93A-4931-8EE6-B3CF9C69983D}">
      <dgm:prSet/>
      <dgm:spPr/>
      <dgm:t>
        <a:bodyPr/>
        <a:lstStyle/>
        <a:p>
          <a:endParaRPr lang="ru-RU"/>
        </a:p>
      </dgm:t>
    </dgm:pt>
    <dgm:pt modelId="{792C770F-FBEE-41EA-8649-B005189D0490}" type="sibTrans" cxnId="{EAE7C8BB-D93A-4931-8EE6-B3CF9C69983D}">
      <dgm:prSet/>
      <dgm:spPr/>
      <dgm:t>
        <a:bodyPr/>
        <a:lstStyle/>
        <a:p>
          <a:endParaRPr lang="ru-RU"/>
        </a:p>
      </dgm:t>
    </dgm:pt>
    <dgm:pt modelId="{998440C8-D8D6-431C-94FD-0BE714AEDFFF}">
      <dgm:prSet/>
      <dgm:spPr/>
      <dgm:t>
        <a:bodyPr/>
        <a:lstStyle/>
        <a:p>
          <a:r>
            <a:rPr lang="ru-RU" dirty="0" smtClean="0"/>
            <a:t>Массивное поступление в кровь </a:t>
          </a:r>
          <a:r>
            <a:rPr lang="ru-RU" dirty="0" err="1" smtClean="0"/>
            <a:t>тромбопластина</a:t>
          </a:r>
          <a:endParaRPr lang="ru-RU" dirty="0"/>
        </a:p>
      </dgm:t>
    </dgm:pt>
    <dgm:pt modelId="{92AFC9CF-A9DC-46B2-B848-775A9831FEAA}" type="parTrans" cxnId="{48FBB67B-71E9-41EC-A833-008C9E8BAA97}">
      <dgm:prSet/>
      <dgm:spPr/>
      <dgm:t>
        <a:bodyPr/>
        <a:lstStyle/>
        <a:p>
          <a:endParaRPr lang="ru-RU"/>
        </a:p>
      </dgm:t>
    </dgm:pt>
    <dgm:pt modelId="{7C3A74B4-5F3B-4B58-8FC0-7481A7E0460B}" type="sibTrans" cxnId="{48FBB67B-71E9-41EC-A833-008C9E8BAA97}">
      <dgm:prSet/>
      <dgm:spPr/>
      <dgm:t>
        <a:bodyPr/>
        <a:lstStyle/>
        <a:p>
          <a:endParaRPr lang="ru-RU"/>
        </a:p>
      </dgm:t>
    </dgm:pt>
    <dgm:pt modelId="{CBE35647-73C8-4FC1-A367-CFEEE07BA131}">
      <dgm:prSet/>
      <dgm:spPr/>
      <dgm:t>
        <a:bodyPr/>
        <a:lstStyle/>
        <a:p>
          <a:r>
            <a:rPr lang="ru-RU" dirty="0" err="1" smtClean="0"/>
            <a:t>генерализованное</a:t>
          </a:r>
          <a:r>
            <a:rPr lang="ru-RU" dirty="0" smtClean="0"/>
            <a:t> повреждение эндотелия сосудов</a:t>
          </a:r>
          <a:endParaRPr lang="ru-RU" dirty="0"/>
        </a:p>
      </dgm:t>
    </dgm:pt>
    <dgm:pt modelId="{69C46177-310A-421E-85F6-470330693455}" type="parTrans" cxnId="{ED88A967-4FBB-4B24-A17E-1400001C7DC6}">
      <dgm:prSet/>
      <dgm:spPr/>
      <dgm:t>
        <a:bodyPr/>
        <a:lstStyle/>
        <a:p>
          <a:endParaRPr lang="ru-RU"/>
        </a:p>
      </dgm:t>
    </dgm:pt>
    <dgm:pt modelId="{80DF351E-CEEC-4F06-ADCE-35A3D10AB1D4}" type="sibTrans" cxnId="{ED88A967-4FBB-4B24-A17E-1400001C7DC6}">
      <dgm:prSet/>
      <dgm:spPr/>
      <dgm:t>
        <a:bodyPr/>
        <a:lstStyle/>
        <a:p>
          <a:endParaRPr lang="ru-RU"/>
        </a:p>
      </dgm:t>
    </dgm:pt>
    <dgm:pt modelId="{ADBB5275-96CE-4F63-9BF2-D592772C586B}" type="pres">
      <dgm:prSet presAssocID="{DE8CB4C7-240B-451F-AE4F-D86607CA0B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309224-39F0-4D47-AFDB-FF90E992A8F7}" type="pres">
      <dgm:prSet presAssocID="{EA69C9D9-CE12-4125-9DF1-ED8319ED7F94}" presName="hierRoot1" presStyleCnt="0"/>
      <dgm:spPr/>
    </dgm:pt>
    <dgm:pt modelId="{94022C67-64AA-4AF5-B68C-AB082496EAC0}" type="pres">
      <dgm:prSet presAssocID="{EA69C9D9-CE12-4125-9DF1-ED8319ED7F94}" presName="composite" presStyleCnt="0"/>
      <dgm:spPr/>
    </dgm:pt>
    <dgm:pt modelId="{FBB58FDD-B61A-4BB6-88A4-19A9A244A03C}" type="pres">
      <dgm:prSet presAssocID="{EA69C9D9-CE12-4125-9DF1-ED8319ED7F94}" presName="background" presStyleLbl="node0" presStyleIdx="0" presStyleCnt="1"/>
      <dgm:spPr/>
    </dgm:pt>
    <dgm:pt modelId="{94F8662A-9A46-4847-A98E-1235A9C77A48}" type="pres">
      <dgm:prSet presAssocID="{EA69C9D9-CE12-4125-9DF1-ED8319ED7F94}" presName="text" presStyleLbl="fgAcc0" presStyleIdx="0" presStyleCnt="1" custScaleX="136142" custScaleY="554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7D258F-27D0-46FD-8359-D440D7E6AB56}" type="pres">
      <dgm:prSet presAssocID="{EA69C9D9-CE12-4125-9DF1-ED8319ED7F94}" presName="hierChild2" presStyleCnt="0"/>
      <dgm:spPr/>
    </dgm:pt>
    <dgm:pt modelId="{D564C1C6-37AD-47FA-8552-9F37D3754AE7}" type="pres">
      <dgm:prSet presAssocID="{92AFC9CF-A9DC-46B2-B848-775A9831FEA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4B95935-B652-48E2-A6D5-A9D447411F37}" type="pres">
      <dgm:prSet presAssocID="{998440C8-D8D6-431C-94FD-0BE714AEDFFF}" presName="hierRoot2" presStyleCnt="0"/>
      <dgm:spPr/>
    </dgm:pt>
    <dgm:pt modelId="{7F124A14-FF0F-4A19-A2BD-D02A773FCC6A}" type="pres">
      <dgm:prSet presAssocID="{998440C8-D8D6-431C-94FD-0BE714AEDFFF}" presName="composite2" presStyleCnt="0"/>
      <dgm:spPr/>
    </dgm:pt>
    <dgm:pt modelId="{712115FF-A61C-4714-8070-1FD95FE06A4E}" type="pres">
      <dgm:prSet presAssocID="{998440C8-D8D6-431C-94FD-0BE714AEDFFF}" presName="background2" presStyleLbl="node2" presStyleIdx="0" presStyleCnt="2"/>
      <dgm:spPr/>
    </dgm:pt>
    <dgm:pt modelId="{3069477F-BCE6-44B9-B67B-E318D0F38A1B}" type="pres">
      <dgm:prSet presAssocID="{998440C8-D8D6-431C-94FD-0BE714AEDFFF}" presName="text2" presStyleLbl="fgAcc2" presStyleIdx="0" presStyleCnt="2" custScaleY="134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AE38FD-3BE3-4D27-9500-0EA80887C286}" type="pres">
      <dgm:prSet presAssocID="{998440C8-D8D6-431C-94FD-0BE714AEDFFF}" presName="hierChild3" presStyleCnt="0"/>
      <dgm:spPr/>
    </dgm:pt>
    <dgm:pt modelId="{42761C11-B36C-4076-BAC6-69E2CE521F2E}" type="pres">
      <dgm:prSet presAssocID="{69C46177-310A-421E-85F6-47033069345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315AB1A-7EAA-49FA-8143-A1BBF6AF7452}" type="pres">
      <dgm:prSet presAssocID="{CBE35647-73C8-4FC1-A367-CFEEE07BA131}" presName="hierRoot2" presStyleCnt="0"/>
      <dgm:spPr/>
    </dgm:pt>
    <dgm:pt modelId="{736A6DD1-5894-4D1D-8FA9-618863FAB1D0}" type="pres">
      <dgm:prSet presAssocID="{CBE35647-73C8-4FC1-A367-CFEEE07BA131}" presName="composite2" presStyleCnt="0"/>
      <dgm:spPr/>
    </dgm:pt>
    <dgm:pt modelId="{AE443A49-85D0-46AE-80D9-332627C81E34}" type="pres">
      <dgm:prSet presAssocID="{CBE35647-73C8-4FC1-A367-CFEEE07BA131}" presName="background2" presStyleLbl="node2" presStyleIdx="1" presStyleCnt="2"/>
      <dgm:spPr/>
    </dgm:pt>
    <dgm:pt modelId="{DD1EB418-325E-4F90-B4DD-9AEA7A65EF95}" type="pres">
      <dgm:prSet presAssocID="{CBE35647-73C8-4FC1-A367-CFEEE07BA131}" presName="text2" presStyleLbl="fgAcc2" presStyleIdx="1" presStyleCnt="2" custScaleY="126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64697B-5194-4055-BDFB-3567AF3573CF}" type="pres">
      <dgm:prSet presAssocID="{CBE35647-73C8-4FC1-A367-CFEEE07BA131}" presName="hierChild3" presStyleCnt="0"/>
      <dgm:spPr/>
    </dgm:pt>
  </dgm:ptLst>
  <dgm:cxnLst>
    <dgm:cxn modelId="{EAE7C8BB-D93A-4931-8EE6-B3CF9C69983D}" srcId="{DE8CB4C7-240B-451F-AE4F-D86607CA0B04}" destId="{EA69C9D9-CE12-4125-9DF1-ED8319ED7F94}" srcOrd="0" destOrd="0" parTransId="{8011F872-56E1-45D8-AA26-9A6B2F590E73}" sibTransId="{792C770F-FBEE-41EA-8649-B005189D0490}"/>
    <dgm:cxn modelId="{ED88A967-4FBB-4B24-A17E-1400001C7DC6}" srcId="{EA69C9D9-CE12-4125-9DF1-ED8319ED7F94}" destId="{CBE35647-73C8-4FC1-A367-CFEEE07BA131}" srcOrd="1" destOrd="0" parTransId="{69C46177-310A-421E-85F6-470330693455}" sibTransId="{80DF351E-CEEC-4F06-ADCE-35A3D10AB1D4}"/>
    <dgm:cxn modelId="{ABAE5AFD-A107-4A5F-9426-CF18D5E50F7C}" type="presOf" srcId="{EA69C9D9-CE12-4125-9DF1-ED8319ED7F94}" destId="{94F8662A-9A46-4847-A98E-1235A9C77A48}" srcOrd="0" destOrd="0" presId="urn:microsoft.com/office/officeart/2005/8/layout/hierarchy1"/>
    <dgm:cxn modelId="{A0D78C13-FAD7-4AEF-8831-389F212DD562}" type="presOf" srcId="{998440C8-D8D6-431C-94FD-0BE714AEDFFF}" destId="{3069477F-BCE6-44B9-B67B-E318D0F38A1B}" srcOrd="0" destOrd="0" presId="urn:microsoft.com/office/officeart/2005/8/layout/hierarchy1"/>
    <dgm:cxn modelId="{0BD41335-E974-4CC4-888B-895E8D7D6D30}" type="presOf" srcId="{CBE35647-73C8-4FC1-A367-CFEEE07BA131}" destId="{DD1EB418-325E-4F90-B4DD-9AEA7A65EF95}" srcOrd="0" destOrd="0" presId="urn:microsoft.com/office/officeart/2005/8/layout/hierarchy1"/>
    <dgm:cxn modelId="{F1A1E64D-9880-4E28-8B66-3D283DD83C86}" type="presOf" srcId="{DE8CB4C7-240B-451F-AE4F-D86607CA0B04}" destId="{ADBB5275-96CE-4F63-9BF2-D592772C586B}" srcOrd="0" destOrd="0" presId="urn:microsoft.com/office/officeart/2005/8/layout/hierarchy1"/>
    <dgm:cxn modelId="{BBA09C24-D442-45E0-84A7-42BE4596AA3E}" type="presOf" srcId="{69C46177-310A-421E-85F6-470330693455}" destId="{42761C11-B36C-4076-BAC6-69E2CE521F2E}" srcOrd="0" destOrd="0" presId="urn:microsoft.com/office/officeart/2005/8/layout/hierarchy1"/>
    <dgm:cxn modelId="{48FBB67B-71E9-41EC-A833-008C9E8BAA97}" srcId="{EA69C9D9-CE12-4125-9DF1-ED8319ED7F94}" destId="{998440C8-D8D6-431C-94FD-0BE714AEDFFF}" srcOrd="0" destOrd="0" parTransId="{92AFC9CF-A9DC-46B2-B848-775A9831FEAA}" sibTransId="{7C3A74B4-5F3B-4B58-8FC0-7481A7E0460B}"/>
    <dgm:cxn modelId="{3C4C2D57-B4A9-4D1A-81A4-274DC6379E54}" type="presOf" srcId="{92AFC9CF-A9DC-46B2-B848-775A9831FEAA}" destId="{D564C1C6-37AD-47FA-8552-9F37D3754AE7}" srcOrd="0" destOrd="0" presId="urn:microsoft.com/office/officeart/2005/8/layout/hierarchy1"/>
    <dgm:cxn modelId="{82A771EA-775E-42BE-AE06-4B63B16D881C}" type="presParOf" srcId="{ADBB5275-96CE-4F63-9BF2-D592772C586B}" destId="{86309224-39F0-4D47-AFDB-FF90E992A8F7}" srcOrd="0" destOrd="0" presId="urn:microsoft.com/office/officeart/2005/8/layout/hierarchy1"/>
    <dgm:cxn modelId="{7AF22E88-D625-4E1F-87CD-CB88B784D2FA}" type="presParOf" srcId="{86309224-39F0-4D47-AFDB-FF90E992A8F7}" destId="{94022C67-64AA-4AF5-B68C-AB082496EAC0}" srcOrd="0" destOrd="0" presId="urn:microsoft.com/office/officeart/2005/8/layout/hierarchy1"/>
    <dgm:cxn modelId="{B84C1C7B-BCFE-4085-8B97-8B3628B3B53D}" type="presParOf" srcId="{94022C67-64AA-4AF5-B68C-AB082496EAC0}" destId="{FBB58FDD-B61A-4BB6-88A4-19A9A244A03C}" srcOrd="0" destOrd="0" presId="urn:microsoft.com/office/officeart/2005/8/layout/hierarchy1"/>
    <dgm:cxn modelId="{8D4905BC-FEF3-44CF-81C9-8DDE743E0647}" type="presParOf" srcId="{94022C67-64AA-4AF5-B68C-AB082496EAC0}" destId="{94F8662A-9A46-4847-A98E-1235A9C77A48}" srcOrd="1" destOrd="0" presId="urn:microsoft.com/office/officeart/2005/8/layout/hierarchy1"/>
    <dgm:cxn modelId="{ED8BF33D-9147-48AA-AB29-D3D2108382A1}" type="presParOf" srcId="{86309224-39F0-4D47-AFDB-FF90E992A8F7}" destId="{C27D258F-27D0-46FD-8359-D440D7E6AB56}" srcOrd="1" destOrd="0" presId="urn:microsoft.com/office/officeart/2005/8/layout/hierarchy1"/>
    <dgm:cxn modelId="{B675B42C-5EF5-4567-ABE7-03470493033C}" type="presParOf" srcId="{C27D258F-27D0-46FD-8359-D440D7E6AB56}" destId="{D564C1C6-37AD-47FA-8552-9F37D3754AE7}" srcOrd="0" destOrd="0" presId="urn:microsoft.com/office/officeart/2005/8/layout/hierarchy1"/>
    <dgm:cxn modelId="{3707D17B-FB4F-4A02-A02F-00E6BC4F8B35}" type="presParOf" srcId="{C27D258F-27D0-46FD-8359-D440D7E6AB56}" destId="{74B95935-B652-48E2-A6D5-A9D447411F37}" srcOrd="1" destOrd="0" presId="urn:microsoft.com/office/officeart/2005/8/layout/hierarchy1"/>
    <dgm:cxn modelId="{2271BAF9-24E4-41D7-924A-FF82F2F428AB}" type="presParOf" srcId="{74B95935-B652-48E2-A6D5-A9D447411F37}" destId="{7F124A14-FF0F-4A19-A2BD-D02A773FCC6A}" srcOrd="0" destOrd="0" presId="urn:microsoft.com/office/officeart/2005/8/layout/hierarchy1"/>
    <dgm:cxn modelId="{C63DD04A-C9BF-4D30-AE61-59FBA6380FD2}" type="presParOf" srcId="{7F124A14-FF0F-4A19-A2BD-D02A773FCC6A}" destId="{712115FF-A61C-4714-8070-1FD95FE06A4E}" srcOrd="0" destOrd="0" presId="urn:microsoft.com/office/officeart/2005/8/layout/hierarchy1"/>
    <dgm:cxn modelId="{9110C3A4-9D99-4913-8096-E55D36DAEAFF}" type="presParOf" srcId="{7F124A14-FF0F-4A19-A2BD-D02A773FCC6A}" destId="{3069477F-BCE6-44B9-B67B-E318D0F38A1B}" srcOrd="1" destOrd="0" presId="urn:microsoft.com/office/officeart/2005/8/layout/hierarchy1"/>
    <dgm:cxn modelId="{6962592F-7FE0-43AB-9FE6-5C35FBB9261A}" type="presParOf" srcId="{74B95935-B652-48E2-A6D5-A9D447411F37}" destId="{CCAE38FD-3BE3-4D27-9500-0EA80887C286}" srcOrd="1" destOrd="0" presId="urn:microsoft.com/office/officeart/2005/8/layout/hierarchy1"/>
    <dgm:cxn modelId="{F469C068-E5F2-4C7F-B297-03BB81360D12}" type="presParOf" srcId="{C27D258F-27D0-46FD-8359-D440D7E6AB56}" destId="{42761C11-B36C-4076-BAC6-69E2CE521F2E}" srcOrd="2" destOrd="0" presId="urn:microsoft.com/office/officeart/2005/8/layout/hierarchy1"/>
    <dgm:cxn modelId="{C1510177-770C-4E01-A99C-DA2884F16396}" type="presParOf" srcId="{C27D258F-27D0-46FD-8359-D440D7E6AB56}" destId="{F315AB1A-7EAA-49FA-8143-A1BBF6AF7452}" srcOrd="3" destOrd="0" presId="urn:microsoft.com/office/officeart/2005/8/layout/hierarchy1"/>
    <dgm:cxn modelId="{48272516-7B6F-4274-977F-30A0B9B3D43A}" type="presParOf" srcId="{F315AB1A-7EAA-49FA-8143-A1BBF6AF7452}" destId="{736A6DD1-5894-4D1D-8FA9-618863FAB1D0}" srcOrd="0" destOrd="0" presId="urn:microsoft.com/office/officeart/2005/8/layout/hierarchy1"/>
    <dgm:cxn modelId="{CE159932-4EB5-4034-848F-F33E8652EAEC}" type="presParOf" srcId="{736A6DD1-5894-4D1D-8FA9-618863FAB1D0}" destId="{AE443A49-85D0-46AE-80D9-332627C81E34}" srcOrd="0" destOrd="0" presId="urn:microsoft.com/office/officeart/2005/8/layout/hierarchy1"/>
    <dgm:cxn modelId="{CB8B38AA-73E1-49F3-8A81-560F67BCC61F}" type="presParOf" srcId="{736A6DD1-5894-4D1D-8FA9-618863FAB1D0}" destId="{DD1EB418-325E-4F90-B4DD-9AEA7A65EF95}" srcOrd="1" destOrd="0" presId="urn:microsoft.com/office/officeart/2005/8/layout/hierarchy1"/>
    <dgm:cxn modelId="{D08AFF7D-F105-4ADE-BA82-36AB20D77D01}" type="presParOf" srcId="{F315AB1A-7EAA-49FA-8143-A1BBF6AF7452}" destId="{2864697B-5194-4055-BDFB-3567AF3573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56386-2B3D-45F4-A2F5-EAE07E302F17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52237-81AB-4A15-B333-35FD65D639FE}">
      <dsp:nvSpPr>
        <dsp:cNvPr id="0" name=""/>
        <dsp:cNvSpPr/>
      </dsp:nvSpPr>
      <dsp:spPr>
        <a:xfrm>
          <a:off x="304800" y="6459"/>
          <a:ext cx="5506224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Острый </a:t>
          </a:r>
          <a:r>
            <a:rPr lang="ru-RU" sz="3100" kern="1200" dirty="0" err="1" smtClean="0"/>
            <a:t>ДВС-синдром</a:t>
          </a:r>
          <a:endParaRPr lang="ru-RU" sz="3100" kern="1200" dirty="0"/>
        </a:p>
      </dsp:txBody>
      <dsp:txXfrm>
        <a:off x="349472" y="51131"/>
        <a:ext cx="5416880" cy="825776"/>
      </dsp:txXfrm>
    </dsp:sp>
    <dsp:sp modelId="{33BE72C1-64EA-443F-8E61-48BEF0063E71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5FE48-2A2A-40D6-9122-DE9F3D966E96}">
      <dsp:nvSpPr>
        <dsp:cNvPr id="0" name=""/>
        <dsp:cNvSpPr/>
      </dsp:nvSpPr>
      <dsp:spPr>
        <a:xfrm>
          <a:off x="304800" y="1412619"/>
          <a:ext cx="5486381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Подострый </a:t>
          </a:r>
          <a:r>
            <a:rPr lang="ru-RU" sz="3100" kern="1200" dirty="0" err="1" smtClean="0"/>
            <a:t>ДВС-синдром</a:t>
          </a:r>
          <a:endParaRPr lang="ru-RU" sz="3100" kern="1200" dirty="0"/>
        </a:p>
      </dsp:txBody>
      <dsp:txXfrm>
        <a:off x="349472" y="1457291"/>
        <a:ext cx="5397037" cy="825776"/>
      </dsp:txXfrm>
    </dsp:sp>
    <dsp:sp modelId="{986AE1B7-6586-4C62-A788-3F6D85ED0525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0CC41-DE50-4E99-8655-E5CBF7996155}">
      <dsp:nvSpPr>
        <dsp:cNvPr id="0" name=""/>
        <dsp:cNvSpPr/>
      </dsp:nvSpPr>
      <dsp:spPr>
        <a:xfrm>
          <a:off x="304800" y="2818780"/>
          <a:ext cx="5498585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Хронический </a:t>
          </a:r>
          <a:r>
            <a:rPr lang="ru-RU" sz="3100" kern="1200" dirty="0" err="1" smtClean="0"/>
            <a:t>ДВС-синдром</a:t>
          </a:r>
          <a:endParaRPr lang="ru-RU" sz="3100" kern="1200" dirty="0"/>
        </a:p>
      </dsp:txBody>
      <dsp:txXfrm>
        <a:off x="349472" y="2863452"/>
        <a:ext cx="5409241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61C11-B36C-4076-BAC6-69E2CE521F2E}">
      <dsp:nvSpPr>
        <dsp:cNvPr id="0" name=""/>
        <dsp:cNvSpPr/>
      </dsp:nvSpPr>
      <dsp:spPr>
        <a:xfrm>
          <a:off x="4354338" y="1597044"/>
          <a:ext cx="2394272" cy="1139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506"/>
              </a:lnTo>
              <a:lnTo>
                <a:pt x="2394272" y="776506"/>
              </a:lnTo>
              <a:lnTo>
                <a:pt x="2394272" y="1139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4C1C6-37AD-47FA-8552-9F37D3754AE7}">
      <dsp:nvSpPr>
        <dsp:cNvPr id="0" name=""/>
        <dsp:cNvSpPr/>
      </dsp:nvSpPr>
      <dsp:spPr>
        <a:xfrm>
          <a:off x="1960066" y="1597044"/>
          <a:ext cx="2394272" cy="1139456"/>
        </a:xfrm>
        <a:custGeom>
          <a:avLst/>
          <a:gdLst/>
          <a:ahLst/>
          <a:cxnLst/>
          <a:rect l="0" t="0" r="0" b="0"/>
          <a:pathLst>
            <a:path>
              <a:moveTo>
                <a:pt x="2394272" y="0"/>
              </a:moveTo>
              <a:lnTo>
                <a:pt x="2394272" y="776506"/>
              </a:lnTo>
              <a:lnTo>
                <a:pt x="0" y="776506"/>
              </a:lnTo>
              <a:lnTo>
                <a:pt x="0" y="1139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58FDD-B61A-4BB6-88A4-19A9A244A03C}">
      <dsp:nvSpPr>
        <dsp:cNvPr id="0" name=""/>
        <dsp:cNvSpPr/>
      </dsp:nvSpPr>
      <dsp:spPr>
        <a:xfrm>
          <a:off x="1687384" y="218368"/>
          <a:ext cx="5333907" cy="1378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8662A-9A46-4847-A98E-1235A9C77A48}">
      <dsp:nvSpPr>
        <dsp:cNvPr id="0" name=""/>
        <dsp:cNvSpPr/>
      </dsp:nvSpPr>
      <dsp:spPr>
        <a:xfrm>
          <a:off x="2122707" y="631924"/>
          <a:ext cx="5333907" cy="1378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Причины</a:t>
          </a:r>
          <a:endParaRPr lang="ru-RU" sz="3500" kern="1200" dirty="0"/>
        </a:p>
      </dsp:txBody>
      <dsp:txXfrm>
        <a:off x="2163087" y="672304"/>
        <a:ext cx="5253147" cy="1297916"/>
      </dsp:txXfrm>
    </dsp:sp>
    <dsp:sp modelId="{712115FF-A61C-4714-8070-1FD95FE06A4E}">
      <dsp:nvSpPr>
        <dsp:cNvPr id="0" name=""/>
        <dsp:cNvSpPr/>
      </dsp:nvSpPr>
      <dsp:spPr>
        <a:xfrm>
          <a:off x="1116" y="2736500"/>
          <a:ext cx="3917900" cy="3337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9477F-BCE6-44B9-B67B-E318D0F38A1B}">
      <dsp:nvSpPr>
        <dsp:cNvPr id="0" name=""/>
        <dsp:cNvSpPr/>
      </dsp:nvSpPr>
      <dsp:spPr>
        <a:xfrm>
          <a:off x="436438" y="3150056"/>
          <a:ext cx="3917900" cy="3337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Массивное поступление в кровь </a:t>
          </a:r>
          <a:r>
            <a:rPr lang="ru-RU" sz="3500" kern="1200" dirty="0" err="1" smtClean="0"/>
            <a:t>тромбопластина</a:t>
          </a:r>
          <a:endParaRPr lang="ru-RU" sz="3500" kern="1200" dirty="0"/>
        </a:p>
      </dsp:txBody>
      <dsp:txXfrm>
        <a:off x="534180" y="3247798"/>
        <a:ext cx="3722416" cy="3141690"/>
      </dsp:txXfrm>
    </dsp:sp>
    <dsp:sp modelId="{AE443A49-85D0-46AE-80D9-332627C81E34}">
      <dsp:nvSpPr>
        <dsp:cNvPr id="0" name=""/>
        <dsp:cNvSpPr/>
      </dsp:nvSpPr>
      <dsp:spPr>
        <a:xfrm>
          <a:off x="4789661" y="2736500"/>
          <a:ext cx="3917900" cy="3156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EB418-325E-4F90-B4DD-9AEA7A65EF95}">
      <dsp:nvSpPr>
        <dsp:cNvPr id="0" name=""/>
        <dsp:cNvSpPr/>
      </dsp:nvSpPr>
      <dsp:spPr>
        <a:xfrm>
          <a:off x="5224983" y="3150056"/>
          <a:ext cx="3917900" cy="3156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/>
            <a:t>генерализованное</a:t>
          </a:r>
          <a:r>
            <a:rPr lang="ru-RU" sz="3500" kern="1200" dirty="0" smtClean="0"/>
            <a:t> повреждение эндотелия сосудов</a:t>
          </a:r>
          <a:endParaRPr lang="ru-RU" sz="3500" kern="1200" dirty="0"/>
        </a:p>
      </dsp:txBody>
      <dsp:txXfrm>
        <a:off x="5317432" y="3242505"/>
        <a:ext cx="3733002" cy="2971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61016_14222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9375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            ДВС-синдром</a:t>
            </a:r>
            <a:endParaRPr lang="ru-RU" sz="4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295400" y="4724400"/>
            <a:ext cx="7620000" cy="140176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Докладчик :Студентка 307 группы</a:t>
            </a:r>
          </a:p>
          <a:p>
            <a:r>
              <a:rPr lang="ru-RU" sz="2800" b="1" dirty="0" smtClean="0"/>
              <a:t> педиатрического </a:t>
            </a:r>
            <a:r>
              <a:rPr lang="ru-RU" sz="2800" b="1" dirty="0" smtClean="0"/>
              <a:t>Научный </a:t>
            </a:r>
            <a:r>
              <a:rPr lang="ru-RU" sz="2800" b="1" dirty="0" smtClean="0"/>
              <a:t>руководитель: Т.В.Прокофьева.</a:t>
            </a:r>
            <a:endParaRPr lang="ru-RU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7331"/>
            <a:ext cx="300831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9144000" cy="6126163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1. ДВС с преобладанием </a:t>
            </a:r>
            <a:r>
              <a:rPr lang="ru-RU" sz="3200" b="1" i="1" dirty="0" err="1" smtClean="0">
                <a:solidFill>
                  <a:schemeClr val="accent5">
                    <a:lumMod val="50000"/>
                  </a:schemeClr>
                </a:solidFill>
              </a:rPr>
              <a:t>прокоагулянтного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 звена гемостаза.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Развивается вследствие массивного поступления в кровоток 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прокоагулянтов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. В клинике – это попадание в кровеносное русло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тробопластических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веществ при преждевременной отслойке плаценты, внутриутробной гибели плода, эмболии околоплодными водами,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метастазирующем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раке, внутрисосудистом гемолизе, обширных травмах. При поступлении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тромбопластина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происходит активация прежде всего внешняя система свертывания крови, что приводит к усиленному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тромбогенезу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61016_14194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381000"/>
            <a:ext cx="3008313" cy="654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04800" y="457200"/>
            <a:ext cx="8458200" cy="6019800"/>
          </a:xfrm>
        </p:spPr>
        <p:txBody>
          <a:bodyPr>
            <a:noAutofit/>
          </a:bodyPr>
          <a:lstStyle/>
          <a:p>
            <a:r>
              <a:rPr lang="ru-RU" sz="2700" b="1" i="1" dirty="0" smtClean="0"/>
              <a:t>2. ДВС с преобладанием </a:t>
            </a:r>
            <a:r>
              <a:rPr lang="ru-RU" sz="2700" b="1" i="1" dirty="0" err="1" smtClean="0"/>
              <a:t>сосудисто-тромбоцитарного</a:t>
            </a:r>
            <a:r>
              <a:rPr lang="ru-RU" sz="2700" b="1" i="1" dirty="0" smtClean="0"/>
              <a:t> звена гемостаза </a:t>
            </a:r>
            <a:r>
              <a:rPr lang="ru-RU" sz="2700" b="1" dirty="0" smtClean="0"/>
              <a:t>– закономерный итог </a:t>
            </a:r>
            <a:r>
              <a:rPr lang="ru-RU" sz="2700" b="1" dirty="0" err="1" smtClean="0"/>
              <a:t>генерализованного</a:t>
            </a:r>
            <a:r>
              <a:rPr lang="ru-RU" sz="2700" b="1" dirty="0" smtClean="0"/>
              <a:t> поражения стенок сосудов и/или первичного воздействия на тромбоциты. Он встречается при различных инфекционных и аутоиммунных болезнях, реакции отторжения </a:t>
            </a:r>
            <a:r>
              <a:rPr lang="ru-RU" sz="2700" b="1" dirty="0" err="1" smtClean="0"/>
              <a:t>трансплантанта</a:t>
            </a:r>
            <a:r>
              <a:rPr lang="ru-RU" sz="2700" b="1" dirty="0" smtClean="0"/>
              <a:t>. При инфекционных заболеваниях внутрисосудистое свертывание возникает под воздействием эндотоксинов, комплексов антиген-антитело, а также в результате непосредственного повреждения эндотелия сосудов инфекционными агентами. При этом обнажаются субэндотелиальные структуры, которые активируют тромбоциты и внутреннюю систему свертывания крови через контактный фактор XII (фактор </a:t>
            </a:r>
            <a:r>
              <a:rPr lang="ru-RU" sz="2700" b="1" dirty="0" err="1" smtClean="0"/>
              <a:t>Хагемана</a:t>
            </a:r>
            <a:r>
              <a:rPr lang="ru-RU" sz="2700" b="1" dirty="0" smtClean="0"/>
              <a:t>)</a:t>
            </a:r>
            <a:endParaRPr lang="ru-RU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61016_14213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7331"/>
            <a:ext cx="300831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04800" y="228600"/>
            <a:ext cx="8534400" cy="632460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3. ДВС с одинаковой активностью и </a:t>
            </a:r>
            <a:r>
              <a:rPr lang="ru-RU" sz="3200" b="1" i="1" dirty="0" err="1" smtClean="0"/>
              <a:t>прокоагулянтного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и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сосудисто</a:t>
            </a:r>
            <a:r>
              <a:rPr lang="ru-RU" sz="3200" b="1" i="1" dirty="0" smtClean="0"/>
              <a:t>- </a:t>
            </a:r>
            <a:r>
              <a:rPr lang="ru-RU" sz="3200" b="1" i="1" dirty="0" err="1" smtClean="0"/>
              <a:t>тромбоцитарного</a:t>
            </a:r>
            <a:r>
              <a:rPr lang="ru-RU" sz="3200" b="1" i="1" dirty="0" smtClean="0"/>
              <a:t> звеньев гемостаза (форма смешанного патогенеза) </a:t>
            </a:r>
            <a:r>
              <a:rPr lang="ru-RU" sz="3200" b="1" dirty="0" smtClean="0"/>
              <a:t>сопровождает экстракорпоральное кровообращение, ожоги, острый лейкоз, шок.</a:t>
            </a:r>
            <a:endParaRPr lang="ru-RU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67600" cy="86995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ДВС-синдрома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28600" y="1524000"/>
            <a:ext cx="3733800" cy="46021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 развитии </a:t>
            </a:r>
            <a:r>
              <a:rPr lang="ru-RU" sz="2800" b="1" dirty="0" err="1" smtClean="0"/>
              <a:t>ДВС-синдрома</a:t>
            </a:r>
            <a:r>
              <a:rPr lang="ru-RU" sz="2800" b="1" dirty="0" smtClean="0"/>
              <a:t> различают 4 стадии, каждая из которых</a:t>
            </a:r>
          </a:p>
          <a:p>
            <a:r>
              <a:rPr lang="ru-RU" sz="2800" b="1" dirty="0" smtClean="0"/>
              <a:t>имеет свою особую клинико-лабораторную и морфологическую характеристику.</a:t>
            </a:r>
            <a:endParaRPr lang="ru-RU" sz="2800" b="1" dirty="0"/>
          </a:p>
        </p:txBody>
      </p:sp>
      <p:pic>
        <p:nvPicPr>
          <p:cNvPr id="5" name="Содержимое 4" descr="IMG_20161016_1422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02125" y="1835626"/>
            <a:ext cx="4841876" cy="456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02235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              </a:t>
            </a:r>
            <a:r>
              <a:rPr lang="ru-RU" sz="3200" b="1" i="1" dirty="0" err="1" smtClean="0"/>
              <a:t>Гиперкоагуляции</a:t>
            </a:r>
            <a:r>
              <a:rPr lang="ru-RU" sz="3200" b="1" i="1" dirty="0" smtClean="0"/>
              <a:t>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267200" cy="4602163"/>
          </a:xfrm>
        </p:spPr>
        <p:txBody>
          <a:bodyPr>
            <a:normAutofit fontScale="92500"/>
          </a:bodyPr>
          <a:lstStyle/>
          <a:p>
            <a:r>
              <a:rPr lang="ru-RU" sz="2000" b="1" dirty="0" smtClean="0"/>
              <a:t>Развитие свертывания крови и формирование</a:t>
            </a:r>
          </a:p>
          <a:p>
            <a:r>
              <a:rPr lang="ru-RU" sz="2000" b="1" dirty="0" smtClean="0"/>
              <a:t>блокады микроциркуляторного русла в органах. Морфологически эта</a:t>
            </a:r>
          </a:p>
          <a:p>
            <a:r>
              <a:rPr lang="ru-RU" sz="2000" b="1" dirty="0" smtClean="0"/>
              <a:t>стадия характеризуется множественными </a:t>
            </a:r>
            <a:r>
              <a:rPr lang="ru-RU" sz="2000" b="1" dirty="0" err="1" smtClean="0"/>
              <a:t>микротромбами</a:t>
            </a:r>
            <a:r>
              <a:rPr lang="ru-RU" sz="2000" b="1" dirty="0" smtClean="0"/>
              <a:t> различного</a:t>
            </a:r>
          </a:p>
          <a:p>
            <a:r>
              <a:rPr lang="ru-RU" sz="2000" b="1" dirty="0" smtClean="0"/>
              <a:t>строения. Результатом нарушения </a:t>
            </a:r>
            <a:r>
              <a:rPr lang="ru-RU" sz="2000" b="1" dirty="0" err="1" smtClean="0"/>
              <a:t>микроциркуляции</a:t>
            </a:r>
            <a:r>
              <a:rPr lang="ru-RU" sz="2000" b="1" dirty="0" smtClean="0"/>
              <a:t> является острая</a:t>
            </a:r>
          </a:p>
          <a:p>
            <a:r>
              <a:rPr lang="ru-RU" sz="2000" b="1" dirty="0" smtClean="0"/>
              <a:t>ишемия органов. Клинически 1 стадия проявляется развитием шока</a:t>
            </a:r>
          </a:p>
          <a:p>
            <a:r>
              <a:rPr lang="ru-RU" sz="2000" b="1" dirty="0" smtClean="0"/>
              <a:t>(при замедленном развитии часто не диагностируется).</a:t>
            </a:r>
            <a:endParaRPr lang="ru-RU" sz="2000" b="1" dirty="0"/>
          </a:p>
        </p:txBody>
      </p:sp>
      <p:pic>
        <p:nvPicPr>
          <p:cNvPr id="5" name="Содержимое 4" descr="IMG_20161016_14222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53000" y="2895600"/>
            <a:ext cx="3962400" cy="375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6858000" cy="869950"/>
          </a:xfrm>
        </p:spPr>
        <p:txBody>
          <a:bodyPr/>
          <a:lstStyle/>
          <a:p>
            <a:r>
              <a:rPr lang="ru-RU" sz="3200" b="1" i="1" dirty="0" err="1" smtClean="0"/>
              <a:t>Коагулопатия</a:t>
            </a:r>
            <a:r>
              <a:rPr lang="ru-RU" sz="3200" b="1" i="1" dirty="0" smtClean="0"/>
              <a:t> потребления</a:t>
            </a:r>
            <a:r>
              <a:rPr lang="ru-RU" b="1" i="1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43000"/>
            <a:ext cx="7772400" cy="5334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этом этапе в крови резко уменьшается количество тромбоцитов вследствие их агрегации,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снижаетсясодержание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фибриногена, протромбина и других факторов свертывания, расходующихся на образования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микротромбов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Кроме того, происходит частичное удаление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микротромбов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клетками, способными к фагоцитозу. На самых ранних этапах мелкие свертки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фагоцитируются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клетками эндотелия и лейкоцитами. Основная роль в этом процессе принадлежит печени и селезенке, что морфологически проявляется наличием тяжей и нитей фибрина в их синусоидах. Следствием дефицита компонентов свертывания крови является развитие геморрагического синдрома.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 flipH="1">
            <a:off x="8686800" y="2514600"/>
            <a:ext cx="762000" cy="36115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914400"/>
          </a:xfrm>
        </p:spPr>
        <p:txBody>
          <a:bodyPr/>
          <a:lstStyle/>
          <a:p>
            <a:r>
              <a:rPr lang="ru-RU" sz="3600" b="1" i="1" dirty="0" smtClean="0"/>
              <a:t>Активация </a:t>
            </a:r>
            <a:r>
              <a:rPr lang="ru-RU" sz="3600" b="1" i="1" dirty="0" err="1" smtClean="0"/>
              <a:t>фибринолиза</a:t>
            </a:r>
            <a:r>
              <a:rPr lang="ru-RU" b="1" i="1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28600" y="914400"/>
            <a:ext cx="8610600" cy="56388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ответ на распространенное повышение свертывания, которое наблюдается в первую стадию, происходит активация </a:t>
            </a:r>
            <a:r>
              <a:rPr lang="ru-RU" sz="2000" dirty="0" err="1" smtClean="0"/>
              <a:t>фибринолитической</a:t>
            </a:r>
            <a:r>
              <a:rPr lang="ru-RU" sz="2000" dirty="0" smtClean="0"/>
              <a:t> системы. Это обеспечивает восстановление проходимости сосудов </a:t>
            </a:r>
            <a:r>
              <a:rPr lang="ru-RU" sz="2000" dirty="0" err="1" smtClean="0"/>
              <a:t>мироциркуляции</a:t>
            </a:r>
            <a:r>
              <a:rPr lang="ru-RU" sz="2000" dirty="0" smtClean="0"/>
              <a:t> путем лизиса </a:t>
            </a:r>
            <a:r>
              <a:rPr lang="ru-RU" sz="2000" dirty="0" err="1" smtClean="0"/>
              <a:t>микротромбов</a:t>
            </a:r>
            <a:r>
              <a:rPr lang="ru-RU" sz="2000" dirty="0" smtClean="0"/>
              <a:t>. Однако, нередко активизация </a:t>
            </a:r>
            <a:r>
              <a:rPr lang="ru-RU" sz="2000" dirty="0" err="1" smtClean="0"/>
              <a:t>фибринолиза</a:t>
            </a:r>
            <a:r>
              <a:rPr lang="ru-RU" sz="2000" dirty="0" smtClean="0"/>
              <a:t> принимает </a:t>
            </a:r>
            <a:r>
              <a:rPr lang="ru-RU" sz="2000" dirty="0" err="1" smtClean="0"/>
              <a:t>генерализованный</a:t>
            </a:r>
            <a:r>
              <a:rPr lang="ru-RU" sz="2000" dirty="0" smtClean="0"/>
              <a:t> характер, в результате чего </a:t>
            </a:r>
            <a:r>
              <a:rPr lang="ru-RU" sz="2000" dirty="0" err="1" smtClean="0"/>
              <a:t>лизируются</a:t>
            </a:r>
            <a:r>
              <a:rPr lang="ru-RU" sz="2000" dirty="0" smtClean="0"/>
              <a:t> не только </a:t>
            </a:r>
            <a:r>
              <a:rPr lang="ru-RU" sz="2000" dirty="0" err="1" smtClean="0"/>
              <a:t>микротромбы</a:t>
            </a:r>
            <a:r>
              <a:rPr lang="ru-RU" sz="2000" dirty="0" smtClean="0"/>
              <a:t>, но и повреждаются циркулирующие в крови факторы свертывания и фибриноген. В крови появляется активная протеаза – 3 плазмин, которая расщепляет фибриноген и фибрин. Мономер фибрина легко образует растворимые комплексы как с фибриногеном, так и с продуктами деградации фибриногена, теряя при этом способность </a:t>
            </a:r>
            <a:r>
              <a:rPr lang="ru-RU" sz="2000" dirty="0" err="1" smtClean="0"/>
              <a:t>полимеризоваться</a:t>
            </a:r>
            <a:r>
              <a:rPr lang="ru-RU" sz="2000" dirty="0" smtClean="0"/>
              <a:t>. Важным светооптическим признаком этой стадии считается наличие многочисленных «гиалиновых» </a:t>
            </a:r>
            <a:r>
              <a:rPr lang="ru-RU" sz="2000" dirty="0" err="1" smtClean="0"/>
              <a:t>микротромбов</a:t>
            </a:r>
            <a:r>
              <a:rPr lang="ru-RU" sz="2000" dirty="0" smtClean="0"/>
              <a:t>. Они образуются в условиях циркуляции большого количества продуктов деградации фибриногена, что мешает образованию полноценного свертка фибрина. В результате усиливаются геморрагические явления. Эта стадия сопряжена с развитием </a:t>
            </a:r>
            <a:r>
              <a:rPr lang="ru-RU" sz="2000" dirty="0" err="1" smtClean="0"/>
              <a:t>профузных</a:t>
            </a:r>
            <a:r>
              <a:rPr lang="ru-RU" sz="2000" dirty="0" smtClean="0"/>
              <a:t> кровотечений (носовых, маточных, легочных, в органах ЖКТ). В тяжелых случаях заболевания три описанные стадии развиваются одновременно.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 flipH="1">
            <a:off x="8686800" y="273050"/>
            <a:ext cx="304800" cy="585311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6200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Стадия остаточных явлений.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28600" y="914400"/>
            <a:ext cx="4495800" cy="54102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Нарушение свертывания крови сопровождается гемодинамическими расстройствами, приводящими к развитию дистрофических и некротических изменений в органах. Клинические признаки этой стадии зависят от выраженности нарушений </a:t>
            </a:r>
            <a:r>
              <a:rPr lang="ru-RU" sz="1800" b="1" dirty="0" err="1" smtClean="0"/>
              <a:t>микроциркуляции</a:t>
            </a:r>
            <a:r>
              <a:rPr lang="ru-RU" sz="1800" b="1" dirty="0" smtClean="0"/>
              <a:t> и от степени повреждения паренхимы и стромы в том или ином органе. При благоприятном развитии синдрома эта стадия завершается выздоровлением, при неблагоприятном </a:t>
            </a:r>
            <a:r>
              <a:rPr lang="ru-RU" sz="1800" b="1" i="1" dirty="0" smtClean="0"/>
              <a:t>– развитием органной </a:t>
            </a:r>
            <a:r>
              <a:rPr lang="ru-RU" sz="1800" b="1" dirty="0" smtClean="0"/>
              <a:t>недостаточности. Важное значение в ее возникновении имеют особенности кровоснабжения данного органа, а также наличие или отсутствие коллатералей, артериовенозных анастомозов, путей шунтирования.</a:t>
            </a:r>
            <a:endParaRPr lang="ru-RU" sz="1800" b="1" dirty="0"/>
          </a:p>
        </p:txBody>
      </p:sp>
      <p:pic>
        <p:nvPicPr>
          <p:cNvPr id="5" name="Содержимое 4" descr="IMG_20161016_14210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24400" y="2636360"/>
            <a:ext cx="4419600" cy="3535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0"/>
            <a:ext cx="5334000" cy="8382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Клиника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28600" y="838200"/>
            <a:ext cx="4800600" cy="5791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Симптомы основного заболевания и признаки тромбогеморрагического синдрома (с преобладанием проявлений </a:t>
            </a:r>
            <a:r>
              <a:rPr lang="ru-RU" sz="2400" b="1" dirty="0" err="1" smtClean="0"/>
              <a:t>генерализованного</a:t>
            </a:r>
            <a:r>
              <a:rPr lang="ru-RU" sz="2400" b="1" dirty="0" smtClean="0"/>
              <a:t> тромбоза), </a:t>
            </a:r>
            <a:r>
              <a:rPr lang="ru-RU" sz="2400" b="1" dirty="0" err="1" smtClean="0"/>
              <a:t>гиповолемия</a:t>
            </a:r>
            <a:r>
              <a:rPr lang="ru-RU" sz="2400" b="1" dirty="0" smtClean="0"/>
              <a:t>, нарушение метаболизма.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Признаки </a:t>
            </a:r>
            <a:r>
              <a:rPr lang="ru-RU" sz="2400" b="1" dirty="0" err="1" smtClean="0"/>
              <a:t>полиорганного</a:t>
            </a:r>
            <a:r>
              <a:rPr lang="ru-RU" sz="2400" b="1" dirty="0" smtClean="0"/>
              <a:t> повреждения и блокады системы </a:t>
            </a:r>
            <a:r>
              <a:rPr lang="ru-RU" sz="2400" b="1" dirty="0" err="1" smtClean="0"/>
              <a:t>микроциркуляции</a:t>
            </a:r>
            <a:r>
              <a:rPr lang="ru-RU" sz="2400" b="1" dirty="0" smtClean="0"/>
              <a:t> паренхиматозных органов, геморрагический синдром (</a:t>
            </a:r>
            <a:r>
              <a:rPr lang="ru-RU" sz="2400" b="1" dirty="0" err="1" smtClean="0"/>
              <a:t>петехиально-пурпурный</a:t>
            </a:r>
            <a:r>
              <a:rPr lang="ru-RU" sz="2400" b="1" dirty="0" smtClean="0"/>
              <a:t> тип кровоточивости).</a:t>
            </a:r>
          </a:p>
          <a:p>
            <a:endParaRPr lang="ru-RU" dirty="0"/>
          </a:p>
        </p:txBody>
      </p:sp>
      <p:pic>
        <p:nvPicPr>
          <p:cNvPr id="5" name="Содержимое 4" descr="IMG_20161016_14210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62728" y="2971800"/>
            <a:ext cx="4681272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61016_14211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81600" y="3429000"/>
            <a:ext cx="396239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7331"/>
            <a:ext cx="300831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04800" y="685800"/>
            <a:ext cx="5486400" cy="5867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Признаки </a:t>
            </a:r>
            <a:r>
              <a:rPr lang="ru-RU" sz="2400" b="1" dirty="0" err="1" smtClean="0"/>
              <a:t>полиорганной</a:t>
            </a:r>
            <a:r>
              <a:rPr lang="ru-RU" sz="2400" b="1" dirty="0" smtClean="0"/>
              <a:t> недостаточности (острая дыхательная, </a:t>
            </a:r>
            <a:r>
              <a:rPr lang="ru-RU" sz="2400" b="1" dirty="0" err="1" smtClean="0"/>
              <a:t>сердечно-сосудистая</a:t>
            </a:r>
            <a:r>
              <a:rPr lang="ru-RU" sz="2400" b="1" dirty="0" smtClean="0"/>
              <a:t>, печеночная, почечная, парез кишечника) и метаболические нарушения (</a:t>
            </a:r>
            <a:r>
              <a:rPr lang="ru-RU" sz="2400" b="1" dirty="0" err="1" smtClean="0"/>
              <a:t>гипокалиемия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гипопротеинемия</a:t>
            </a:r>
            <a:r>
              <a:rPr lang="ru-RU" sz="2400" b="1" dirty="0" smtClean="0"/>
              <a:t>, метаболический синдром по смешанному типу (петехии, гематомы, кровоточивость из слизистых оболочек, массивные желудочно-кишечные, легочные, внутричерепные и другие кровотечения, кровоизлияния в жизненно важные органы).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61016_1420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334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41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5105400"/>
            <a:ext cx="9144000" cy="1752600"/>
          </a:xfrm>
        </p:spPr>
        <p:txBody>
          <a:bodyPr>
            <a:normAutofit fontScale="92500"/>
          </a:bodyPr>
          <a:lstStyle/>
          <a:p>
            <a:endParaRPr lang="ru-RU" sz="1800" b="1" dirty="0" smtClean="0"/>
          </a:p>
          <a:p>
            <a:r>
              <a:rPr lang="ru-RU" sz="1800" b="1" u="sng" dirty="0" smtClean="0"/>
              <a:t>Синдром ДВС</a:t>
            </a:r>
            <a:r>
              <a:rPr lang="en-US" sz="1800" b="1" u="sng" dirty="0" smtClean="0"/>
              <a:t> </a:t>
            </a:r>
            <a:r>
              <a:rPr lang="ru-RU" sz="1800" b="1" dirty="0" smtClean="0"/>
              <a:t>– неспецифическая патология гемостаза, в основе которой лежит рассеянное свертывание крови в сосудах с образованием множества </a:t>
            </a:r>
            <a:r>
              <a:rPr lang="ru-RU" sz="1800" b="1" dirty="0" err="1" smtClean="0"/>
              <a:t>микросгустков</a:t>
            </a:r>
            <a:r>
              <a:rPr lang="ru-RU" sz="1800" b="1" dirty="0" smtClean="0"/>
              <a:t> и агрегатов клеток крови, блокирующих кровообращение в органах и тканях, что вызывает в них глубокие дистрофические изменения с последующим развитием </a:t>
            </a:r>
            <a:r>
              <a:rPr lang="ru-RU" sz="1800" b="1" dirty="0" err="1" smtClean="0"/>
              <a:t>гипокоагуляции</a:t>
            </a:r>
            <a:r>
              <a:rPr lang="ru-RU" sz="1800" b="1" dirty="0" smtClean="0"/>
              <a:t>, тромбоцитопении и геморрагий вследствие </a:t>
            </a:r>
            <a:r>
              <a:rPr lang="ru-RU" sz="1800" b="1" dirty="0" err="1" smtClean="0"/>
              <a:t>коагулопатии</a:t>
            </a:r>
            <a:r>
              <a:rPr lang="ru-RU" sz="1800" b="1" smtClean="0"/>
              <a:t> потребления.</a:t>
            </a:r>
            <a:endParaRPr lang="en-US" sz="18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161016_1419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506821"/>
            <a:ext cx="4648200" cy="4351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161016_14223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4971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161016_14193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19600" y="2895600"/>
            <a:ext cx="47244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161016_14210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4196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61016_14194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273050"/>
            <a:ext cx="6172200" cy="86995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Диагностика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000" b="1" dirty="0" smtClean="0"/>
              <a:t>Экспресс-диагностика нарушения гемостаза</a:t>
            </a:r>
          </a:p>
          <a:p>
            <a:pPr>
              <a:buFont typeface="Wingdings" pitchFamily="2" charset="2"/>
              <a:buChar char="q"/>
            </a:pPr>
            <a:r>
              <a:rPr lang="ru-RU" sz="4000" b="1" dirty="0" err="1" smtClean="0"/>
              <a:t>Коагулограмма</a:t>
            </a:r>
            <a:endParaRPr lang="ru-RU" sz="4000" b="1" dirty="0" smtClean="0"/>
          </a:p>
          <a:p>
            <a:pPr>
              <a:buFont typeface="Wingdings" pitchFamily="2" charset="2"/>
              <a:buChar char="q"/>
            </a:pPr>
            <a:r>
              <a:rPr lang="ru-RU" sz="4000" b="1" dirty="0" smtClean="0"/>
              <a:t>Внешний осмотр</a:t>
            </a:r>
            <a:endParaRPr lang="ru-RU" sz="4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61016_14213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273050"/>
            <a:ext cx="5410200" cy="79375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Лечение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66800"/>
            <a:ext cx="8382000" cy="5562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dirty="0" smtClean="0"/>
              <a:t>Немедленное переливание минимум 1 литра свежезамороженной плазмы в течение 40 - 60 мин гепарина внутривенно в начальной дозе 1000 </a:t>
            </a:r>
            <a:r>
              <a:rPr lang="ru-RU" sz="2800" b="1" dirty="0" err="1" smtClean="0"/>
              <a:t>ед</a:t>
            </a:r>
            <a:r>
              <a:rPr lang="ru-RU" sz="2800" b="1" dirty="0" smtClean="0"/>
              <a:t>/час с помощью </a:t>
            </a:r>
            <a:r>
              <a:rPr lang="ru-RU" sz="2800" b="1" dirty="0" err="1" smtClean="0"/>
              <a:t>инфузомата</a:t>
            </a:r>
            <a:r>
              <a:rPr lang="ru-RU" sz="2800" b="1" dirty="0" smtClean="0"/>
              <a:t> или </a:t>
            </a:r>
            <a:r>
              <a:rPr lang="ru-RU" sz="2800" b="1" dirty="0" err="1" smtClean="0"/>
              <a:t>капельно</a:t>
            </a:r>
            <a:r>
              <a:rPr lang="ru-RU" sz="2800" b="1" dirty="0" smtClean="0"/>
              <a:t> (суточная доза гепарина будет уточнена после анализа </a:t>
            </a:r>
            <a:r>
              <a:rPr lang="ru-RU" sz="2800" b="1" dirty="0" err="1" smtClean="0"/>
              <a:t>коагулограммы</a:t>
            </a:r>
            <a:r>
              <a:rPr lang="ru-RU" sz="2800" b="1" dirty="0" smtClean="0"/>
              <a:t>).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/>
              <a:t> Купирование шока: </a:t>
            </a:r>
            <a:r>
              <a:rPr lang="ru-RU" sz="2800" b="1" dirty="0" err="1" smtClean="0"/>
              <a:t>инфузии</a:t>
            </a:r>
            <a:r>
              <a:rPr lang="ru-RU" sz="2800" b="1" dirty="0" smtClean="0"/>
              <a:t> кровезаменителей, </a:t>
            </a:r>
            <a:r>
              <a:rPr lang="ru-RU" sz="2800" b="1" dirty="0" err="1" smtClean="0"/>
              <a:t>глюкокортикоидов</a:t>
            </a:r>
            <a:r>
              <a:rPr lang="ru-RU" sz="2800" b="1" dirty="0" smtClean="0"/>
              <a:t>, наркотические анальгетики, </a:t>
            </a:r>
            <a:r>
              <a:rPr lang="ru-RU" sz="2800" b="1" dirty="0" err="1" smtClean="0"/>
              <a:t>допамин</a:t>
            </a:r>
            <a:r>
              <a:rPr lang="ru-RU" sz="2800" b="1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err="1" smtClean="0"/>
              <a:t>Антиагрегатная</a:t>
            </a:r>
            <a:r>
              <a:rPr lang="ru-RU" sz="2800" b="1" dirty="0" smtClean="0"/>
              <a:t> терапия: Аспирин (</a:t>
            </a:r>
            <a:r>
              <a:rPr lang="ru-RU" sz="2800" b="1" dirty="0" err="1" smtClean="0"/>
              <a:t>aцетилсалициловая</a:t>
            </a:r>
            <a:r>
              <a:rPr lang="ru-RU" sz="2800" b="1" dirty="0" smtClean="0"/>
              <a:t> кислота).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/>
              <a:t> Активация </a:t>
            </a:r>
            <a:r>
              <a:rPr lang="ru-RU" sz="2800" b="1" dirty="0" err="1" smtClean="0"/>
              <a:t>фибринолиза</a:t>
            </a:r>
            <a:r>
              <a:rPr lang="ru-RU" sz="2800" b="1" dirty="0" smtClean="0"/>
              <a:t>: Никотиновая кислота, </a:t>
            </a:r>
            <a:r>
              <a:rPr lang="ru-RU" sz="2800" b="1" dirty="0" err="1" smtClean="0"/>
              <a:t>плазмаферез</a:t>
            </a:r>
            <a:r>
              <a:rPr lang="ru-RU" sz="2800" b="1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/>
              <a:t> Ингибиторы протеолитических ферментов: </a:t>
            </a:r>
            <a:r>
              <a:rPr lang="ru-RU" sz="2800" b="1" dirty="0" err="1" smtClean="0"/>
              <a:t>контрикал</a:t>
            </a:r>
            <a:r>
              <a:rPr lang="ru-RU" sz="2800" b="1" dirty="0" smtClean="0"/>
              <a:t>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2016-09-16-22-09-5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181600"/>
            <a:ext cx="8686800" cy="132556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>
                    <a:lumMod val="95000"/>
                  </a:schemeClr>
                </a:solidFill>
              </a:rPr>
              <a:t>Благодарю за внимание!</a:t>
            </a:r>
            <a:endParaRPr lang="ru-RU" sz="5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28600"/>
            <a:ext cx="8229600" cy="762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Классификация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295069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0"/>
          <a:ext cx="9144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61016_1419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0"/>
            <a:ext cx="6019800" cy="6858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Этиология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85800"/>
            <a:ext cx="7848600" cy="6172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Инфекционно-септические: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err="1" smtClean="0"/>
              <a:t>токсически-шоковый</a:t>
            </a:r>
            <a:r>
              <a:rPr lang="ru-RU" sz="2000" b="1" dirty="0" smtClean="0"/>
              <a:t> (в том числе при абортах).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синдром длительного </a:t>
            </a:r>
            <a:r>
              <a:rPr lang="ru-RU" sz="2000" b="1" dirty="0" err="1" smtClean="0"/>
              <a:t>сдавления</a:t>
            </a:r>
            <a:r>
              <a:rPr lang="ru-RU" sz="2000" b="1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массивные травмы;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при некрозах тканей и органов 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при остром внутрисосудистом гемолизе, в том числе при переливаниях несовместимой крови;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при </a:t>
            </a:r>
            <a:r>
              <a:rPr lang="ru-RU" sz="2000" b="1" dirty="0" err="1" smtClean="0"/>
              <a:t>травматичных</a:t>
            </a:r>
            <a:r>
              <a:rPr lang="ru-RU" sz="2000" b="1" dirty="0" smtClean="0"/>
              <a:t> операциях;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при массивных гемотрансфузиях;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при острой лучевой болезни.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при эмболии околоплодными водами (особенно инфицированными);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при ранней отслойке и </a:t>
            </a:r>
            <a:r>
              <a:rPr lang="ru-RU" sz="2000" b="1" dirty="0" err="1" smtClean="0"/>
              <a:t>предлежании</a:t>
            </a:r>
            <a:r>
              <a:rPr lang="ru-RU" sz="2000" b="1" dirty="0" smtClean="0"/>
              <a:t> плаценты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при внутриутробной гибели плода и его ретенции;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при эклампсии.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В процессе интенсивной химиотерапии.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При трансплантации органов.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опухолевые процессы (рак, </a:t>
            </a:r>
            <a:r>
              <a:rPr lang="ru-RU" sz="2000" b="1" dirty="0" err="1" smtClean="0"/>
              <a:t>лимфомы</a:t>
            </a:r>
            <a:r>
              <a:rPr lang="ru-RU" sz="2000" b="1" dirty="0" smtClean="0"/>
              <a:t>, лейкозы и др.).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r>
              <a:rPr lang="ru-RU" sz="3600" dirty="0" smtClean="0"/>
              <a:t>Проявления ДВС на фоне заболеваний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610600" cy="548640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- опухоли, особенно </a:t>
            </a:r>
            <a:r>
              <a:rPr lang="ru-RU" sz="2400" b="1" dirty="0" err="1" smtClean="0"/>
              <a:t>гемобластозы</a:t>
            </a:r>
            <a:r>
              <a:rPr lang="ru-RU" sz="2400" b="1" dirty="0" smtClean="0"/>
              <a:t>, лейкозы, раки различных локализаций;</a:t>
            </a:r>
          </a:p>
          <a:p>
            <a:r>
              <a:rPr lang="ru-RU" sz="2400" b="1" dirty="0" smtClean="0"/>
              <a:t>- различные заболевания, приводящие к деструкции печени, </a:t>
            </a:r>
            <a:r>
              <a:rPr lang="en-US" sz="2400" b="1" dirty="0" smtClean="0"/>
              <a:t> </a:t>
            </a:r>
            <a:r>
              <a:rPr lang="ru-RU" sz="2400" b="1" dirty="0" smtClean="0"/>
              <a:t>почек, поджелудочной железы и других органов и систем;</a:t>
            </a:r>
          </a:p>
          <a:p>
            <a:r>
              <a:rPr lang="ru-RU" sz="2400" b="1" dirty="0" smtClean="0"/>
              <a:t>- ожоги различного происхождения: термические, химические, </a:t>
            </a:r>
            <a:r>
              <a:rPr lang="en-US" sz="2400" b="1" dirty="0" smtClean="0"/>
              <a:t> </a:t>
            </a:r>
            <a:r>
              <a:rPr lang="ru-RU" sz="2400" b="1" dirty="0" smtClean="0"/>
              <a:t>особенно с выраженным гемолизом;</a:t>
            </a:r>
          </a:p>
          <a:p>
            <a:r>
              <a:rPr lang="ru-RU" sz="2400" b="1" dirty="0" smtClean="0"/>
              <a:t>- иммунные и </a:t>
            </a:r>
            <a:r>
              <a:rPr lang="ru-RU" sz="2400" b="1" dirty="0" err="1" smtClean="0"/>
              <a:t>имуннокомплексные</a:t>
            </a:r>
            <a:r>
              <a:rPr lang="ru-RU" sz="2400" b="1" dirty="0" smtClean="0"/>
              <a:t> заболевания, в том числе системная красная волчанка, ревматизм, </a:t>
            </a:r>
            <a:r>
              <a:rPr lang="ru-RU" sz="2400" b="1" dirty="0" err="1" smtClean="0"/>
              <a:t>ревматоидный</a:t>
            </a:r>
            <a:r>
              <a:rPr lang="ru-RU" sz="2400" b="1" dirty="0" smtClean="0"/>
              <a:t> артрит,</a:t>
            </a:r>
            <a:r>
              <a:rPr lang="en-US" sz="2400" b="1" dirty="0" smtClean="0"/>
              <a:t> </a:t>
            </a:r>
            <a:r>
              <a:rPr lang="ru-RU" sz="2400" b="1" dirty="0" smtClean="0"/>
              <a:t>геморрагические </a:t>
            </a:r>
            <a:r>
              <a:rPr lang="ru-RU" sz="2400" b="1" dirty="0" err="1" smtClean="0"/>
              <a:t>васкулиты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гломерулонефрит</a:t>
            </a:r>
            <a:r>
              <a:rPr lang="ru-RU" sz="2400" b="1" dirty="0" smtClean="0"/>
              <a:t>;</a:t>
            </a:r>
          </a:p>
          <a:p>
            <a:r>
              <a:rPr lang="ru-RU" sz="2400" b="1" dirty="0" smtClean="0"/>
              <a:t>- </a:t>
            </a:r>
            <a:r>
              <a:rPr lang="ru-RU" sz="2400" b="1" dirty="0" err="1" smtClean="0"/>
              <a:t>гемолитико-уремический</a:t>
            </a:r>
            <a:r>
              <a:rPr lang="ru-RU" sz="2400" b="1" dirty="0" smtClean="0"/>
              <a:t> синдром;</a:t>
            </a:r>
          </a:p>
          <a:p>
            <a:r>
              <a:rPr lang="ru-RU" sz="2400" b="1" dirty="0" smtClean="0"/>
              <a:t>- аллергические реакции любого генеза;</a:t>
            </a:r>
          </a:p>
          <a:p>
            <a:r>
              <a:rPr lang="ru-RU" sz="2400" b="1" dirty="0" smtClean="0"/>
              <a:t>- массивные кровотечения;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0"/>
            <a:ext cx="7086600" cy="381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10600" cy="617220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- тромботическая </a:t>
            </a:r>
            <a:r>
              <a:rPr lang="ru-RU" sz="2400" b="1" dirty="0" err="1" smtClean="0"/>
              <a:t>тромбопеническая</a:t>
            </a:r>
            <a:r>
              <a:rPr lang="ru-RU" sz="2400" b="1" dirty="0" smtClean="0"/>
              <a:t> пурпура;</a:t>
            </a:r>
          </a:p>
          <a:p>
            <a:r>
              <a:rPr lang="ru-RU" sz="2400" b="1" dirty="0" smtClean="0"/>
              <a:t>- отравления змеиными и другими гемолитическими ядами;</a:t>
            </a:r>
          </a:p>
          <a:p>
            <a:r>
              <a:rPr lang="ru-RU" sz="2400" b="1" dirty="0" smtClean="0"/>
              <a:t>- переливание больших объемов крови, введение </a:t>
            </a:r>
            <a:r>
              <a:rPr lang="ru-RU" sz="2400" b="1" dirty="0" err="1" smtClean="0"/>
              <a:t>активиро-ванных</a:t>
            </a:r>
            <a:r>
              <a:rPr lang="ru-RU" sz="2400" b="1" dirty="0" smtClean="0"/>
              <a:t> факторов свертывания;</a:t>
            </a:r>
          </a:p>
          <a:p>
            <a:r>
              <a:rPr lang="ru-RU" sz="2400" b="1" dirty="0" smtClean="0"/>
              <a:t>- лечение препаратами, способствующими агрегации тромбоцитов (</a:t>
            </a:r>
            <a:r>
              <a:rPr lang="ru-RU" sz="2400" b="1" dirty="0" err="1" smtClean="0"/>
              <a:t>бета-адренстимуляторы</a:t>
            </a:r>
            <a:r>
              <a:rPr lang="ru-RU" sz="2400" b="1" dirty="0" smtClean="0"/>
              <a:t>, синтетические </a:t>
            </a:r>
            <a:r>
              <a:rPr lang="ru-RU" sz="2400" b="1" dirty="0" err="1" smtClean="0"/>
              <a:t>прогестины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амино-капроновая</a:t>
            </a:r>
            <a:r>
              <a:rPr lang="ru-RU" sz="2400" b="1" dirty="0" smtClean="0"/>
              <a:t> кислота и ингибиторы </a:t>
            </a:r>
            <a:r>
              <a:rPr lang="ru-RU" sz="2400" b="1" dirty="0" err="1" smtClean="0"/>
              <a:t>фибринолиза</a:t>
            </a:r>
            <a:r>
              <a:rPr lang="ru-RU" sz="2400" b="1" dirty="0" smtClean="0"/>
              <a:t>);</a:t>
            </a:r>
          </a:p>
          <a:p>
            <a:r>
              <a:rPr lang="ru-RU" sz="2400" b="1" dirty="0" smtClean="0"/>
              <a:t>- применение </a:t>
            </a:r>
            <a:r>
              <a:rPr lang="ru-RU" sz="2400" b="1" dirty="0" err="1" smtClean="0"/>
              <a:t>фибринолитиков</a:t>
            </a:r>
            <a:r>
              <a:rPr lang="ru-RU" sz="2400" b="1" dirty="0" smtClean="0"/>
              <a:t> и антикоагулянтов в дозах, вызывающих истощение резерва </a:t>
            </a:r>
            <a:r>
              <a:rPr lang="ru-RU" sz="2400" b="1" dirty="0" err="1" smtClean="0"/>
              <a:t>антитромбина</a:t>
            </a:r>
            <a:r>
              <a:rPr lang="ru-RU" sz="2400" b="1" dirty="0" smtClean="0"/>
              <a:t> 111 и </a:t>
            </a:r>
            <a:r>
              <a:rPr lang="ru-RU" sz="2400" b="1" dirty="0" err="1" smtClean="0"/>
              <a:t>фибрино-литической</a:t>
            </a:r>
            <a:r>
              <a:rPr lang="ru-RU" sz="2400" b="1" dirty="0" smtClean="0"/>
              <a:t> системы;</a:t>
            </a:r>
          </a:p>
          <a:p>
            <a:r>
              <a:rPr lang="ru-RU" sz="2400" b="1" dirty="0" smtClean="0"/>
              <a:t>-множественные и гигантские ангиомы. </a:t>
            </a:r>
          </a:p>
          <a:p>
            <a:pPr>
              <a:buFontTx/>
              <a:buChar char="-"/>
            </a:pPr>
            <a:r>
              <a:rPr lang="ru-RU" sz="2400" b="1" dirty="0" smtClean="0"/>
              <a:t>Но на первом месте среди причин </a:t>
            </a:r>
            <a:r>
              <a:rPr lang="ru-RU" sz="2400" b="1" dirty="0" err="1" smtClean="0"/>
              <a:t>ДСВ-синдрома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генерализованная</a:t>
            </a:r>
            <a:r>
              <a:rPr lang="ru-RU" sz="2400" b="1" dirty="0" smtClean="0"/>
              <a:t> инфекция, как бактериального, так и вирусного происхождения и септицемия.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61016_14184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5800" cy="79375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              Патогенез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8001000" cy="495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Патогенез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ДВС-синдрома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различен, поэтому принято выделять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1. ДВС с преобладанием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прокоагулянтного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звена гемостаза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2. ДВС с преобладанием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сосудисто-тромбоцитарного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звена гемостаза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3. ДВС с одинаковой активностью и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прокоагулянтного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и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сосудисто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тромбоцитарного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звеньев гемостаза.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148</TotalTime>
  <Words>1100</Words>
  <Application>Microsoft Office PowerPoint</Application>
  <PresentationFormat>Экран (4:3)</PresentationFormat>
  <Paragraphs>85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            ДВС-синдром</vt:lpstr>
      <vt:lpstr>Презентация PowerPoint</vt:lpstr>
      <vt:lpstr>Классификация</vt:lpstr>
      <vt:lpstr>Презентация PowerPoint</vt:lpstr>
      <vt:lpstr>Презентация PowerPoint</vt:lpstr>
      <vt:lpstr>Этиология</vt:lpstr>
      <vt:lpstr>Проявления ДВС на фоне заболеваний</vt:lpstr>
      <vt:lpstr>Презентация PowerPoint</vt:lpstr>
      <vt:lpstr>                         Патогенез</vt:lpstr>
      <vt:lpstr>Презентация PowerPoint</vt:lpstr>
      <vt:lpstr>Презентация PowerPoint</vt:lpstr>
      <vt:lpstr>Презентация PowerPoint</vt:lpstr>
      <vt:lpstr>Стадии ДВС-синдрома</vt:lpstr>
      <vt:lpstr>              Гиперкоагуляции.</vt:lpstr>
      <vt:lpstr>Коагулопатия потребления.</vt:lpstr>
      <vt:lpstr>Активация фибринолиза.</vt:lpstr>
      <vt:lpstr>Стадия остаточных явлений.</vt:lpstr>
      <vt:lpstr>Клиника</vt:lpstr>
      <vt:lpstr>Презентация PowerPoint</vt:lpstr>
      <vt:lpstr>Презентация PowerPoint</vt:lpstr>
      <vt:lpstr>Презентация PowerPoint</vt:lpstr>
      <vt:lpstr>Диагностика</vt:lpstr>
      <vt:lpstr>Лечение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ДВС-синдром</dc:title>
  <dc:creator>SALTEREEVA KHAVA</dc:creator>
  <cp:lastModifiedBy>HP</cp:lastModifiedBy>
  <cp:revision>20</cp:revision>
  <dcterms:created xsi:type="dcterms:W3CDTF">2016-10-15T19:45:47Z</dcterms:created>
  <dcterms:modified xsi:type="dcterms:W3CDTF">2023-04-08T10:10:45Z</dcterms:modified>
</cp:coreProperties>
</file>