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</p:sldMasterIdLst>
  <p:notesMasterIdLst>
    <p:notesMasterId r:id="rId42"/>
  </p:notesMasterIdLst>
  <p:sldIdLst>
    <p:sldId id="256" r:id="rId2"/>
    <p:sldId id="258" r:id="rId3"/>
    <p:sldId id="306" r:id="rId4"/>
    <p:sldId id="307" r:id="rId5"/>
    <p:sldId id="300" r:id="rId6"/>
    <p:sldId id="301" r:id="rId7"/>
    <p:sldId id="302" r:id="rId8"/>
    <p:sldId id="303" r:id="rId9"/>
    <p:sldId id="311" r:id="rId10"/>
    <p:sldId id="304" r:id="rId11"/>
    <p:sldId id="305" r:id="rId12"/>
    <p:sldId id="308" r:id="rId13"/>
    <p:sldId id="309" r:id="rId14"/>
    <p:sldId id="310" r:id="rId15"/>
    <p:sldId id="293" r:id="rId16"/>
    <p:sldId id="312" r:id="rId17"/>
    <p:sldId id="314" r:id="rId18"/>
    <p:sldId id="315" r:id="rId19"/>
    <p:sldId id="313" r:id="rId20"/>
    <p:sldId id="316" r:id="rId21"/>
    <p:sldId id="260" r:id="rId22"/>
    <p:sldId id="317" r:id="rId23"/>
    <p:sldId id="321" r:id="rId24"/>
    <p:sldId id="318" r:id="rId25"/>
    <p:sldId id="322" r:id="rId26"/>
    <p:sldId id="319" r:id="rId27"/>
    <p:sldId id="320" r:id="rId28"/>
    <p:sldId id="262" r:id="rId29"/>
    <p:sldId id="323" r:id="rId30"/>
    <p:sldId id="264" r:id="rId31"/>
    <p:sldId id="295" r:id="rId32"/>
    <p:sldId id="324" r:id="rId33"/>
    <p:sldId id="325" r:id="rId34"/>
    <p:sldId id="330" r:id="rId35"/>
    <p:sldId id="326" r:id="rId36"/>
    <p:sldId id="327" r:id="rId37"/>
    <p:sldId id="328" r:id="rId38"/>
    <p:sldId id="329" r:id="rId39"/>
    <p:sldId id="266" r:id="rId40"/>
    <p:sldId id="27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80" autoAdjust="0"/>
    <p:restoredTop sz="94660"/>
  </p:normalViewPr>
  <p:slideViewPr>
    <p:cSldViewPr>
      <p:cViewPr>
        <p:scale>
          <a:sx n="60" d="100"/>
          <a:sy n="60" d="100"/>
        </p:scale>
        <p:origin x="-1500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1CB1D-3AA0-4857-AC32-B2D76D810815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881FF-3AB5-4C31-90CD-64F2B5B46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7D33-8890-4C2B-9AFC-F6F83B0DA1AC}" type="datetime1">
              <a:rPr lang="ru-RU" smtClean="0"/>
              <a:pPr/>
              <a:t>27.05.2021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91CB1FB-D529-4CF5-B27C-0E3D4F0FB0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AB7E-2F94-42F7-A883-55D1955B977A}" type="datetime1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0384-91AC-4D00-B3FF-35545A8F58A4}" type="datetime1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C8DE-BFFE-4438-B043-7F489A3AD2B9}" type="datetime1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99DF-CA42-4554-92BF-5E0CA5251A31}" type="datetime1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55E8-F2D7-44C5-9234-92F65660056C}" type="datetime1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C8E6-280D-4974-9F8D-16704B1B1BEE}" type="datetime1">
              <a:rPr lang="ru-RU" smtClean="0"/>
              <a:pPr/>
              <a:t>27.05.2021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76A7-6610-4ED7-B456-4D7E0B605D1F}" type="datetime1">
              <a:rPr lang="ru-RU" smtClean="0"/>
              <a:pPr/>
              <a:t>27.05.2021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DA47-830D-425E-8291-910D7F7CFBB4}" type="datetime1">
              <a:rPr lang="ru-RU" smtClean="0"/>
              <a:pPr/>
              <a:t>27.05.2021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E04D-F9DD-4270-A0BC-291F462690D8}" type="datetime1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6FA4-841B-480E-A766-B75F77628856}" type="datetime1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8B1589-F19A-4F93-A3F2-21FE9D5D04B6}" type="datetime1">
              <a:rPr lang="ru-RU" smtClean="0"/>
              <a:pPr/>
              <a:t>27.05.2021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91CB1FB-D529-4CF5-B27C-0E3D4F0FB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med">
    <p:plus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116/repro2020260628" TargetMode="External"/><Relationship Id="rId2" Type="http://schemas.openxmlformats.org/officeDocument/2006/relationships/hyperlink" Target="https://countrymeters.info/ru/Russian_Federa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500438"/>
            <a:ext cx="4857784" cy="2928958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Выполнила:</a:t>
            </a:r>
          </a:p>
          <a:p>
            <a:pPr>
              <a:spcBef>
                <a:spcPts val="0"/>
              </a:spcBef>
            </a:pPr>
            <a:endParaRPr lang="ru-RU" sz="2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85860"/>
            <a:ext cx="9144000" cy="285752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Демографическая ситуация в РФ. 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Материнская и перинатальная смертность. 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Порядки оказания МП, клинические рекомендации и протоколы ведения.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Женская консультация, структура, показатели работы, нормативно правовое обеспечение.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Первичная медицинская документация.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ФГБОУ ВО "Астраханский ГМУ" Минздрава России</a:t>
            </a:r>
          </a:p>
          <a:p>
            <a:pPr algn="ctr"/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Кафедра акушерства и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гинекологии (какого факультета?)</a:t>
            </a:r>
            <a:endParaRPr lang="ru-RU" sz="20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Зав.кафедрой: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6286520"/>
            <a:ext cx="2230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Астрахань 2021г.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1131910"/>
          </a:xfrm>
        </p:spPr>
        <p:txBody>
          <a:bodyPr>
            <a:norm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Население России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2020 году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57298"/>
            <a:ext cx="9001156" cy="5072098"/>
          </a:xfrm>
        </p:spPr>
        <p:txBody>
          <a:bodyPr anchor="ctr">
            <a:noAutofit/>
          </a:bodyPr>
          <a:lstStyle/>
          <a:p>
            <a:r>
              <a:rPr lang="ru-RU" sz="2000" dirty="0" smtClean="0"/>
              <a:t>На </a:t>
            </a:r>
            <a:r>
              <a:rPr lang="ru-RU" sz="2000" dirty="0" smtClean="0"/>
              <a:t>конец 2020 года, население России составляло 145 963 350 человек. За 2020 год население России увеличилось приблизительно на 59 820 человек. </a:t>
            </a:r>
            <a:endParaRPr lang="ru-RU" sz="2000" dirty="0" smtClean="0"/>
          </a:p>
          <a:p>
            <a:r>
              <a:rPr lang="ru-RU" sz="2000" dirty="0" smtClean="0"/>
              <a:t>Учитывая</a:t>
            </a:r>
            <a:r>
              <a:rPr lang="ru-RU" sz="2000" dirty="0" smtClean="0"/>
              <a:t>, что население России в начале года оценивалось в 145 903 530 человек, годовой прирост составил 0.04 </a:t>
            </a:r>
            <a:r>
              <a:rPr lang="ru-RU" sz="2000" dirty="0" smtClean="0"/>
              <a:t>%.</a:t>
            </a:r>
          </a:p>
          <a:p>
            <a:r>
              <a:rPr lang="ru-RU" sz="2000" dirty="0" smtClean="0"/>
              <a:t>О</a:t>
            </a:r>
            <a:r>
              <a:rPr lang="ru-RU" sz="2000" dirty="0" smtClean="0"/>
              <a:t>сновные </a:t>
            </a:r>
            <a:r>
              <a:rPr lang="ru-RU" sz="2000" dirty="0" smtClean="0"/>
              <a:t>демографические показатели России за 2020 год: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Родившихся: 1 854 434 человека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Умерших: 2 022 223 человека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Естественный прирост населения: -167 789 человек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Миграционный прирост населения: 227 610 человек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Мужчин: 67 488 431 человек (по оценке на 31 декабря 2020 года)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Женщин: 78 474 919 человек (по оценке на 31 декабря 2020 года)</a:t>
            </a:r>
          </a:p>
          <a:p>
            <a:pPr indent="432000" algn="just">
              <a:spcBef>
                <a:spcPts val="0"/>
              </a:spcBef>
              <a:buFont typeface="Wingdings" pitchFamily="2" charset="2"/>
              <a:buChar char="q"/>
            </a:pPr>
            <a:endParaRPr lang="ru-RU" sz="2000" dirty="0" smtClean="0">
              <a:latin typeface="Constant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1090" y="6215082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1131910"/>
          </a:xfrm>
        </p:spPr>
        <p:txBody>
          <a:bodyPr>
            <a:norm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Прирост населения 1952-2021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1090" y="6215082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8830222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42844" y="1600200"/>
            <a:ext cx="8572560" cy="1328734"/>
          </a:xfrm>
        </p:spPr>
        <p:txBody>
          <a:bodyPr/>
          <a:lstStyle/>
          <a:p>
            <a:pPr algn="ctr">
              <a:buFont typeface="Wingdings" pitchFamily="2" charset="2"/>
              <a:buChar char="q"/>
            </a:pPr>
            <a:r>
              <a:rPr lang="ru-RU" dirty="0" smtClean="0"/>
              <a:t>На 1 января 2014 года доля населения в городских районах страны составляет 74,2%  или 106 549 000 человек. </a:t>
            </a:r>
            <a:endParaRPr lang="ru-RU" dirty="0" smtClean="0"/>
          </a:p>
          <a:p>
            <a:pPr algn="ctr">
              <a:buFont typeface="Wingdings" pitchFamily="2" charset="2"/>
              <a:buChar char="q"/>
            </a:pPr>
            <a:r>
              <a:rPr lang="ru-RU" dirty="0" smtClean="0"/>
              <a:t>Соответственно</a:t>
            </a:r>
            <a:r>
              <a:rPr lang="ru-RU" dirty="0" smtClean="0"/>
              <a:t>, в сельской местности проживает 25,8% или 37 118 000 человек.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71810"/>
            <a:ext cx="888074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15328" cy="1071546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Распределение населения по возрастным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группам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42844" y="857232"/>
            <a:ext cx="8786874" cy="535785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По </a:t>
            </a:r>
            <a:r>
              <a:rPr lang="ru-RU" dirty="0" smtClean="0"/>
              <a:t>состоянию на начало 2021 года, население России имело следующее распределение по возрасту</a:t>
            </a:r>
            <a:r>
              <a:rPr lang="ru-RU" dirty="0" smtClean="0"/>
              <a:t>: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r>
              <a:rPr lang="ru-RU" dirty="0" smtClean="0"/>
              <a:t>В абсолютных цифрах:</a:t>
            </a:r>
          </a:p>
          <a:p>
            <a:r>
              <a:rPr lang="ru-RU" dirty="0" smtClean="0"/>
              <a:t>22 171 833 человека младше 15 лет (мужчин: 11 380 762 / женщин: 10 791 070)</a:t>
            </a:r>
          </a:p>
          <a:p>
            <a:r>
              <a:rPr lang="ru-RU" dirty="0" smtClean="0"/>
              <a:t>104 779 791 человек старше 14 и младше 65 лет (мужчин: 49 953 037 / женщин: 54 826 754)</a:t>
            </a:r>
          </a:p>
          <a:p>
            <a:r>
              <a:rPr lang="ru-RU" dirty="0" smtClean="0"/>
              <a:t>19 011 726 человек старше 64 лет (мужчин: 5 740 739 / женщин: 13 270 988</a:t>
            </a:r>
            <a:r>
              <a:rPr lang="ru-RU" dirty="0" smtClean="0"/>
              <a:t>).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8858312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5357826"/>
            <a:ext cx="5181600" cy="126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1071570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вывод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14422"/>
            <a:ext cx="9001156" cy="5214974"/>
          </a:xfrm>
        </p:spPr>
        <p:txBody>
          <a:bodyPr anchor="ctr">
            <a:noAutofit/>
          </a:bodyPr>
          <a:lstStyle/>
          <a:p>
            <a:pPr marL="72000" indent="450000" algn="just">
              <a:spcBef>
                <a:spcPts val="0"/>
              </a:spcBef>
            </a:pPr>
            <a:r>
              <a:rPr lang="ru-RU" sz="2400" dirty="0" smtClean="0"/>
              <a:t>Демографическая ситуация в России характеризуется следующими явлениями и процессами</a:t>
            </a:r>
            <a:r>
              <a:rPr lang="ru-RU" sz="2400" dirty="0" smtClean="0"/>
              <a:t>:</a:t>
            </a:r>
          </a:p>
          <a:p>
            <a:pPr marL="72000" indent="45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/>
              <a:t>Крайне </a:t>
            </a:r>
            <a:r>
              <a:rPr lang="ru-RU" sz="2400" dirty="0" smtClean="0"/>
              <a:t>низкая </a:t>
            </a:r>
            <a:r>
              <a:rPr lang="ru-RU" sz="2400" dirty="0" smtClean="0"/>
              <a:t>рождаемость;</a:t>
            </a:r>
          </a:p>
          <a:p>
            <a:pPr marL="72000" indent="45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/>
              <a:t>Относительно </a:t>
            </a:r>
            <a:r>
              <a:rPr lang="ru-RU" sz="2400" dirty="0" smtClean="0"/>
              <a:t>высокий уровень смертности </a:t>
            </a:r>
            <a:r>
              <a:rPr lang="ru-RU" sz="2400" dirty="0" smtClean="0"/>
              <a:t>населения;</a:t>
            </a:r>
          </a:p>
          <a:p>
            <a:pPr marL="72000" indent="45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/>
              <a:t>Естественная </a:t>
            </a:r>
            <a:r>
              <a:rPr lang="ru-RU" sz="2400" dirty="0" smtClean="0"/>
              <a:t>убыль и </a:t>
            </a:r>
            <a:r>
              <a:rPr lang="ru-RU" sz="2400" dirty="0" err="1" smtClean="0"/>
              <a:t>депопуляция</a:t>
            </a:r>
            <a:r>
              <a:rPr lang="ru-RU" sz="2400" dirty="0" smtClean="0"/>
              <a:t> (абсолютное уменьшение численности) </a:t>
            </a:r>
            <a:r>
              <a:rPr lang="ru-RU" sz="2400" dirty="0" smtClean="0"/>
              <a:t>населения;</a:t>
            </a:r>
          </a:p>
          <a:p>
            <a:pPr marL="72000" indent="45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/>
              <a:t>Сверх </a:t>
            </a:r>
            <a:r>
              <a:rPr lang="ru-RU" sz="2400" dirty="0" smtClean="0"/>
              <a:t>смертность мужчин в рабочем </a:t>
            </a:r>
            <a:r>
              <a:rPr lang="ru-RU" sz="2400" dirty="0" smtClean="0"/>
              <a:t>возрасте;</a:t>
            </a:r>
          </a:p>
          <a:p>
            <a:pPr marL="72000" indent="45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/>
              <a:t>Относительно </a:t>
            </a:r>
            <a:r>
              <a:rPr lang="ru-RU" sz="2400" dirty="0" smtClean="0"/>
              <a:t>низкие показатели продолжительности </a:t>
            </a:r>
            <a:r>
              <a:rPr lang="ru-RU" sz="2400" dirty="0" smtClean="0"/>
              <a:t>жизни; </a:t>
            </a:r>
            <a:r>
              <a:rPr lang="ru-RU" sz="2400" dirty="0" smtClean="0"/>
              <a:t>населения и очень большая разница их у женщин и у </a:t>
            </a:r>
            <a:r>
              <a:rPr lang="ru-RU" sz="2400" dirty="0" smtClean="0"/>
              <a:t>мужчин;</a:t>
            </a:r>
          </a:p>
          <a:p>
            <a:pPr marL="72000" indent="45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/>
              <a:t>Старение </a:t>
            </a:r>
            <a:r>
              <a:rPr lang="ru-RU" sz="2400" dirty="0" smtClean="0"/>
              <a:t>население и трудовых </a:t>
            </a:r>
            <a:r>
              <a:rPr lang="ru-RU" sz="2400" dirty="0" smtClean="0"/>
              <a:t>ресурсов;</a:t>
            </a:r>
          </a:p>
          <a:p>
            <a:pPr marL="72000" indent="45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/>
              <a:t>Положительное </a:t>
            </a:r>
            <a:r>
              <a:rPr lang="ru-RU" sz="2400" dirty="0" smtClean="0"/>
              <a:t>миграционное </a:t>
            </a:r>
            <a:r>
              <a:rPr lang="ru-RU" sz="2400" dirty="0" smtClean="0"/>
              <a:t>сальдо.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1090" y="6215082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72518" cy="857256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Материнская смертность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785794"/>
            <a:ext cx="9001156" cy="6072206"/>
          </a:xfrm>
        </p:spPr>
        <p:txBody>
          <a:bodyPr anchor="ctr">
            <a:noAutofit/>
          </a:bodyPr>
          <a:lstStyle/>
          <a:p>
            <a:pPr marL="180000" indent="360000" algn="just">
              <a:spcBef>
                <a:spcPts val="0"/>
              </a:spcBef>
            </a:pPr>
            <a:r>
              <a:rPr lang="ru-RU" sz="2000" dirty="0" smtClean="0"/>
              <a:t> </a:t>
            </a:r>
            <a:r>
              <a:rPr lang="ru-RU" sz="2000" dirty="0" smtClean="0"/>
              <a:t>Наряду с общим коэффициентом смертности большое значение имеют учет и анализ материнской смертности. Из-за невысокого уровня она не оказывает заметного влияния на демографическую ситуацию в целом, однако является одной из основных характеристик в оценке качества работы службы родовспоможения.</a:t>
            </a:r>
          </a:p>
          <a:p>
            <a:pPr marL="180000" indent="360000" algn="just">
              <a:spcBef>
                <a:spcPts val="0"/>
              </a:spcBef>
            </a:pPr>
            <a:r>
              <a:rPr lang="ru-RU" sz="2000" b="1" i="1" dirty="0" smtClean="0"/>
              <a:t>Материнская смертность </a:t>
            </a:r>
            <a:r>
              <a:rPr lang="ru-RU" sz="2000" dirty="0" smtClean="0"/>
              <a:t>- показатель, характеризующий число женщин, умерших в период беременности независимо от продолжительности и локализации, или в течение 42 сут после ее окончания от какой-либо причины, связанной с беременностью, отягощенной ею или ее ведением, но не от несчастного случая или внезапно возникшей причины, соотнесенное с числом живорожденных</a:t>
            </a:r>
            <a:r>
              <a:rPr lang="ru-RU" sz="2000" dirty="0" smtClean="0"/>
              <a:t>.</a:t>
            </a:r>
          </a:p>
          <a:p>
            <a:pPr marL="180000" indent="360000" algn="just">
              <a:spcBef>
                <a:spcPts val="0"/>
              </a:spcBef>
            </a:pPr>
            <a:endParaRPr lang="ru-RU" sz="2000" dirty="0" smtClean="0"/>
          </a:p>
          <a:p>
            <a:pPr marL="180000" indent="360000" algn="just">
              <a:spcBef>
                <a:spcPts val="0"/>
              </a:spcBef>
            </a:pPr>
            <a:endParaRPr lang="ru-RU" sz="2000" dirty="0" smtClean="0"/>
          </a:p>
          <a:p>
            <a:pPr marL="180000" indent="360000" algn="just">
              <a:spcBef>
                <a:spcPts val="0"/>
              </a:spcBef>
            </a:pPr>
            <a:endParaRPr lang="ru-RU" sz="2000" dirty="0" smtClean="0"/>
          </a:p>
          <a:p>
            <a:pPr marL="180000" indent="360000" algn="just">
              <a:spcBef>
                <a:spcPts val="0"/>
              </a:spcBef>
            </a:pPr>
            <a:endParaRPr lang="ru-RU" sz="2000" dirty="0" smtClean="0"/>
          </a:p>
          <a:p>
            <a:pPr marL="180000" indent="360000" algn="just">
              <a:spcBef>
                <a:spcPts val="0"/>
              </a:spcBef>
            </a:pPr>
            <a:endParaRPr lang="ru-RU" sz="2000" dirty="0" smtClean="0"/>
          </a:p>
          <a:p>
            <a:pPr marL="180000" indent="360000" algn="just">
              <a:spcBef>
                <a:spcPts val="0"/>
              </a:spcBef>
            </a:pPr>
            <a:endParaRPr lang="ru-RU" sz="2000" dirty="0" smtClean="0"/>
          </a:p>
          <a:p>
            <a:pPr marL="180000" indent="360000" algn="just">
              <a:spcBef>
                <a:spcPts val="0"/>
              </a:spcBef>
            </a:pPr>
            <a:endParaRPr lang="ru-RU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66" y="6429396"/>
            <a:ext cx="357190" cy="314324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5" name="Рисунок 3" descr="1394925511_18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786322"/>
            <a:ext cx="7620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72518" cy="857256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Материнская смертность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66" y="6429396"/>
            <a:ext cx="357190" cy="314324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9" name="Содержимое 4" descr="z-oOhHGMIxM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1071546"/>
            <a:ext cx="7286676" cy="5100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72518" cy="857256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Материнская смертность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66" y="6429396"/>
            <a:ext cx="357190" cy="314324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42844" y="1071546"/>
            <a:ext cx="9001156" cy="135732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Динамика показателя материнской смертности в Российской Федерации в период 2010—2019 гг. (по данным Минздрава России и Росстата).</a:t>
            </a:r>
            <a:endParaRPr lang="ru-RU" sz="24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357430"/>
            <a:ext cx="8683879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72518" cy="857256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Материнская смертность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66" y="6429396"/>
            <a:ext cx="357190" cy="314324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42844" y="1071546"/>
            <a:ext cx="9001156" cy="135732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Основные причины материнской смерти в Российской Федерации (все население) в 2018—2019 гг. </a:t>
            </a: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(</a:t>
            </a:r>
            <a:r>
              <a:rPr lang="ru-RU" sz="2400" dirty="0" smtClean="0"/>
              <a:t>по данным Росстата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74" y="2500306"/>
            <a:ext cx="8902082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72528" y="6357958"/>
            <a:ext cx="357190" cy="314324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47106" name="Picture 2" descr="http://www.demoscope.ru/weekly/2020/0869/img/b_graf0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7858180" cy="549144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6357958"/>
            <a:ext cx="8143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Материнская и перинатальная смертность в России, 1990-2019 </a:t>
            </a:r>
            <a:r>
              <a:rPr lang="ru-RU" dirty="0" smtClean="0"/>
              <a:t>годы.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1071546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Перинатальное и материнское здоровье тесно взаимосвязаны.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772400" cy="1143000"/>
          </a:xfrm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Счетчик населения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россии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85860"/>
            <a:ext cx="4071966" cy="5289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72528" y="6357958"/>
            <a:ext cx="357190" cy="314324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5592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ru-RU" alt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Медико-организационные факторы материнской смертности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357158" y="1600201"/>
            <a:ext cx="8786842" cy="3829064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dirty="0" smtClean="0"/>
              <a:t>Основные звенья системы охраны здоровья матери и ребенка: </a:t>
            </a:r>
          </a:p>
          <a:p>
            <a:pPr eaLnBrk="1" hangingPunct="1"/>
            <a:r>
              <a:rPr lang="ru-RU" altLang="ru-RU" dirty="0" smtClean="0"/>
              <a:t>ПЦ</a:t>
            </a:r>
          </a:p>
          <a:p>
            <a:pPr eaLnBrk="1" hangingPunct="1"/>
            <a:r>
              <a:rPr lang="ru-RU" altLang="ru-RU" dirty="0" smtClean="0"/>
              <a:t>Родильные (акушерские) стационары</a:t>
            </a:r>
          </a:p>
          <a:p>
            <a:pPr eaLnBrk="1" hangingPunct="1"/>
            <a:r>
              <a:rPr lang="ru-RU" altLang="ru-RU" dirty="0" smtClean="0"/>
              <a:t>ЖК</a:t>
            </a:r>
          </a:p>
          <a:p>
            <a:pPr eaLnBrk="1" hangingPunct="1"/>
            <a:r>
              <a:rPr lang="ru-RU" altLang="ru-RU" dirty="0" smtClean="0"/>
              <a:t>ФАП </a:t>
            </a:r>
          </a:p>
          <a:p>
            <a:pPr eaLnBrk="1" hangingPunct="1"/>
            <a:endParaRPr lang="ru-RU" altLang="ru-RU" dirty="0" smtClean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214282" y="6286520"/>
            <a:ext cx="357190" cy="332508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  <p:transition spd="med">
    <p:plu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anchor="ctr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alt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Циклический процесс факторов.</a:t>
            </a:r>
          </a:p>
        </p:txBody>
      </p:sp>
      <p:pic>
        <p:nvPicPr>
          <p:cNvPr id="29699" name="Содержимое 3" descr="8YvRNaoE5Rk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786" y="1214422"/>
            <a:ext cx="8001000" cy="535781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  <p:transition spd="med">
    <p:plu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 eaLnBrk="1" hangingPunct="1"/>
            <a:r>
              <a:rPr lang="ru-RU" alt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Научно-методическая работа и образовательные технологии в регионах</a:t>
            </a:r>
            <a:r>
              <a:rPr lang="ru-RU" alt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pic>
        <p:nvPicPr>
          <p:cNvPr id="23555" name="Picture 8" descr="7k4L9O1g-X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1285860"/>
            <a:ext cx="3714776" cy="5328518"/>
          </a:xfrm>
        </p:spPr>
      </p:pic>
      <p:pic>
        <p:nvPicPr>
          <p:cNvPr id="23556" name="Picture 10" descr="Z0g_Jw7O9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43372" y="2357430"/>
            <a:ext cx="4883118" cy="3255970"/>
          </a:xfrm>
        </p:spPr>
      </p:pic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1090" y="6215082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  <p:transition spd="med">
    <p:plu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53400" cy="990600"/>
          </a:xfrm>
        </p:spPr>
        <p:txBody>
          <a:bodyPr anchor="ctr"/>
          <a:lstStyle/>
          <a:p>
            <a:pPr algn="ctr" eaLnBrk="1" hangingPunct="1"/>
            <a:r>
              <a:rPr lang="ru-RU" alt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Социально-гигиенический портрет</a:t>
            </a:r>
          </a:p>
        </p:txBody>
      </p:sp>
      <p:pic>
        <p:nvPicPr>
          <p:cNvPr id="28675" name="Содержимое 3" descr="oiSusZMCYQ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928670"/>
            <a:ext cx="8572500" cy="557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1090" y="6215082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  <p:transition spd="med">
    <p:plu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214282" y="214291"/>
            <a:ext cx="8786874" cy="321470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altLang="ru-RU" dirty="0" smtClean="0"/>
              <a:t>Для успешной диагностики и лечения осложнений, возникающих во время беременности и родов необходима разработка четких алгоритмов действий при различных клинических состояниях в акушерстве и гинекологии </a:t>
            </a:r>
            <a:r>
              <a:rPr lang="ru-RU" altLang="ru-RU" dirty="0" smtClean="0"/>
              <a:t>региональных </a:t>
            </a:r>
            <a:r>
              <a:rPr lang="ru-RU" altLang="ru-RU" dirty="0" smtClean="0"/>
              <a:t>клинических протоколов, основанных на принципах доказательной медицины. </a:t>
            </a:r>
          </a:p>
        </p:txBody>
      </p:sp>
      <p:pic>
        <p:nvPicPr>
          <p:cNvPr id="51202" name="Picture 2" descr="https://sun9-28.userapi.com/impf/c840626/v840626943/15f66/A0udhw7CS2c.jpg?size=604x604&amp;quality=96&amp;sign=19ade4111e74a9c53929086f67f0e6f5&amp;c_uniq_tag=xf68cEWBI_T-ygyyVX0ivycI71BQlVvoP2xv8Wizjbs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643314"/>
            <a:ext cx="2967018" cy="2967019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  <p:transition spd="med">
    <p:plu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anchor="ctr">
            <a:noAutofit/>
          </a:bodyPr>
          <a:lstStyle/>
          <a:p>
            <a:pPr algn="ctr" eaLnBrk="1" hangingPunct="1"/>
            <a:r>
              <a:rPr lang="ru-RU" alt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Современные перинатальные </a:t>
            </a:r>
            <a:br>
              <a:rPr lang="ru-RU" alt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alt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технологии ВОЗ, ЮНИСЕФ</a:t>
            </a:r>
          </a:p>
        </p:txBody>
      </p:sp>
      <p:graphicFrame>
        <p:nvGraphicFramePr>
          <p:cNvPr id="47148" name="Group 44"/>
          <p:cNvGraphicFramePr>
            <a:graphicFrameLocks noGrp="1"/>
          </p:cNvGraphicFramePr>
          <p:nvPr>
            <p:ph idx="1"/>
          </p:nvPr>
        </p:nvGraphicFramePr>
        <p:xfrm>
          <a:off x="571472" y="1428736"/>
          <a:ext cx="8194703" cy="513251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194703"/>
              </a:tblGrid>
              <a:tr h="758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Индивидуальные родильные залы</a:t>
                      </a:r>
                      <a:endParaRPr kumimoji="0" lang="ru-RU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/>
                </a:tc>
              </a:tr>
              <a:tr h="758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Партнерские роды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/>
                </a:tc>
              </a:tr>
              <a:tr h="1241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Совместное пребывание матери и ребенка, выкладывание новорожденного сразу поле родов на живот матери, раннее прикладывание к груди 	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/>
                </a:tc>
              </a:tr>
              <a:tr h="758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Эксклюзивное грудное вскармливание 	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/>
                </a:tc>
              </a:tr>
              <a:tr h="758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Рання выписка из стационара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/>
                </a:tc>
              </a:tr>
              <a:tr h="858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Развитие </a:t>
                      </a:r>
                      <a:r>
                        <a:rPr kumimoji="0" lang="ru-RU" sz="2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стационарозамещающих</a:t>
                      </a:r>
                      <a:r>
                        <a:rPr kumimoji="0" lang="ru-RU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технологий (дневных стационаров) 	</a:t>
                      </a:r>
                      <a:endParaRPr kumimoji="0" lang="ru-RU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  <p:transition spd="med">
    <p:plu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857232"/>
            <a:ext cx="9144000" cy="60007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142875" indent="411163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Министерством здравоохранения Российской Федерации произведен отбор субъектов Российской Федерации для строительства перинатальных центров в 2013 - 2016 годах в соответствии с методикой распределения по субъектам Российской Федерации субсидий из бюджета Федерального фонда обязательного медицинского страхования на реализацию региональных программ модернизации здравоохранения субъектов Российской Федерации в части мероприятий по строительству перинатальных центров в 2013 году, предусмотренной приложением к Правилам финансового обеспечения в 2011 - 2013 годах региональных программ модернизации здравоохранения субъектов Российской Федерации за счет средств, предоставляемых из бюджета Федерального фонда обязательного медицинского страхования, утвержденным постановлением Правительства Российской Федерации от 15 февраля 2011 г. № 85 "Об утверждении Правил финансового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2011 - 2013 годах региональных программ модернизации здравоохранения субъектов Российской Федерации за счет средств, предоставляемых из бюджета Федерального фонда обязательного медицинского страхования".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42875" indent="411163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Указанной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методикой определены следующие критерии отбора субъектов, которым предоставляются субсидии из бюджета Федерального фонда обязательного медицинского страхования: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42875" indent="411163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материнской, младенческой и перинатальной смертности в субъекте Российской Федерации;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42875" indent="411163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инфраструктуры перинатальной помощи в субъекте Российской Федерации, включая обеспеченность койками для беременных и рожениц и койками патологии беременности в акушерских стационарах третьей группы, для патологии новорожденных и недоношенных детей, а также обеспеченность койками в акушерских стационарах третьей группы, построенных до 2000 года с учетом числа родов в субъектах Российской Федерации. </a:t>
            </a: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72528" y="6286520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000108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Характеристика системы оказания медицинской помощи матери и ребенку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857232"/>
            <a:ext cx="9144000" cy="60007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142875" indent="411163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sz="1800" dirty="0" smtClean="0"/>
              <a:t>Региональные программы содержат цели, задачи, целевые индикаторы, сроки реализации Программы, объемы и сроки финансового обеспечения проектирования, строительства и ввода в эксплуатацию перинатальных центров за счет средств бюджетов субъектов Российской Федерации, сетевые графики указанных мероприятий, а также обоснование структуры, коечной мощности и места расположения перинатального центра с учетом региональных особенностей (обеспеченность акушерскими койками, койками реанимации для новорожденных, койками патологии новорожденных и недоношенных детей, обеспеченность медицинскими кадрами, показатели материнской и младенческой смертности, площадь и плотность населения), план подготовки медицинских кадров и мероприятия по рационализации использования коечного фонда с учетом строительства перинатального центра. </a:t>
            </a:r>
            <a:endParaRPr lang="en-US" sz="1800" dirty="0" smtClean="0"/>
          </a:p>
          <a:p>
            <a:pPr marL="142875" indent="411163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sz="1800" dirty="0" smtClean="0"/>
              <a:t>Министерством </a:t>
            </a:r>
            <a:r>
              <a:rPr lang="ru-RU" sz="1800" dirty="0" smtClean="0"/>
              <a:t>здравоохранения Российской Федерации утверждается порядок заключения соглашений высших исполнительных органов государственной власти субъектов Российской Федерации с Министерством здравоохранения Российской Федерации и Федеральным фондом обязательного медицинского страхования о финансовом обеспечении региональных программ модернизации здравоохранения субъектов Российской Федерации, а также порядок и формы предоставления отчетности о реализации региональных программ модернизации здравоохранения субъектов Российской Федерации в части мероприятий по проектированию, строительству и вводу в эксплуатацию перинатальных центров. 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72528" y="6286520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000108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Характеристика системы оказания медицинской помощи матери и ребенку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772400" cy="1143000"/>
          </a:xfrm>
        </p:spPr>
        <p:txBody>
          <a:bodyPr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Плотность населения России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0" y="1285860"/>
            <a:ext cx="9001156" cy="4929222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Согласно данным Департамента Статистики Организации </a:t>
            </a:r>
            <a:r>
              <a:rPr lang="ru-RU" dirty="0" err="1" smtClean="0"/>
              <a:t>Объеденённых</a:t>
            </a:r>
            <a:r>
              <a:rPr lang="ru-RU" dirty="0" smtClean="0"/>
              <a:t> Наций, общая площадь России составляет 17 125 426 квадратных километров. </a:t>
            </a:r>
          </a:p>
          <a:p>
            <a:pPr algn="just"/>
            <a:r>
              <a:rPr lang="ru-RU" dirty="0" smtClean="0"/>
              <a:t>Под общей площадью подразумевается площадь суши и площадь всех водных поверхностей государства в пределах международных границ. Плотность населения считается как отношение общей численности населения, проживающей на данной территории, к общей площади этой территории. </a:t>
            </a:r>
          </a:p>
          <a:p>
            <a:pPr algn="just"/>
            <a:r>
              <a:rPr lang="ru-RU" dirty="0" smtClean="0"/>
              <a:t>На </a:t>
            </a:r>
            <a:r>
              <a:rPr lang="ru-RU" dirty="0" smtClean="0"/>
              <a:t>начало 2021 года население России составляло приблизительно 145 963 350 человек.</a:t>
            </a:r>
          </a:p>
          <a:p>
            <a:pPr algn="just"/>
            <a:r>
              <a:rPr lang="ru-RU" dirty="0" smtClean="0"/>
              <a:t>Таким образом, плотность населения России равна 8.5 человека на квадратный километр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Приказ Министерства здравоохранения РФ от 28 июня 2013 г. № 420 “Об утверждении Программы мероприятий по охране здоровья матери и ребенка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0" y="1142984"/>
            <a:ext cx="9144000" cy="57150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/>
              <a:t>Цели Программы</a:t>
            </a:r>
            <a:r>
              <a:rPr lang="ru-RU" b="1" dirty="0" smtClean="0"/>
              <a:t>:</a:t>
            </a:r>
            <a:r>
              <a:rPr lang="en-US" b="1" dirty="0" smtClean="0"/>
              <a:t> </a:t>
            </a:r>
            <a:r>
              <a:rPr lang="ru-RU" dirty="0" smtClean="0"/>
              <a:t>формирование </a:t>
            </a:r>
            <a:r>
              <a:rPr lang="ru-RU" dirty="0" smtClean="0"/>
              <a:t>здорового образа жизни и профилактики заболеваний у детей; создание условий для оказания доступной и качественной медицинской помощи детям и матерям; улучшение состояния здоровья детей и матерей; снижение материнской, младенческой и детской </a:t>
            </a:r>
            <a:r>
              <a:rPr lang="ru-RU" dirty="0" smtClean="0"/>
              <a:t>смертности.</a:t>
            </a:r>
          </a:p>
          <a:p>
            <a:pPr algn="just"/>
            <a:r>
              <a:rPr lang="ru-RU" b="1" dirty="0" smtClean="0"/>
              <a:t>Задачи Программы</a:t>
            </a:r>
            <a:r>
              <a:rPr lang="ru-RU" b="1" dirty="0" smtClean="0"/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развитие </a:t>
            </a:r>
            <a:r>
              <a:rPr lang="ru-RU" dirty="0" smtClean="0"/>
              <a:t>системы медицинской профилактики неинфекционных заболеваний и формирования здорового образа жизни, в том числе у детей; </a:t>
            </a: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профилактика </a:t>
            </a:r>
            <a:r>
              <a:rPr lang="ru-RU" dirty="0" smtClean="0"/>
              <a:t>развития зависимостей, включая сокращение потребления табака, алкоголя, наркотических средств и </a:t>
            </a:r>
            <a:r>
              <a:rPr lang="ru-RU" dirty="0" err="1" smtClean="0"/>
              <a:t>психоактивных</a:t>
            </a:r>
            <a:r>
              <a:rPr lang="ru-RU" dirty="0" smtClean="0"/>
              <a:t> веществ у детей; </a:t>
            </a: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совершенствование </a:t>
            </a:r>
            <a:r>
              <a:rPr lang="ru-RU" dirty="0" smtClean="0"/>
              <a:t>организации и проведения профилактических медицинских осмотров и диспансеризации детей в целях обеспечения своевременного выявления заболеваний, дающих наибольший вклад в показатели инвалидности и смертности детского населения; </a:t>
            </a: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повышение </a:t>
            </a:r>
            <a:r>
              <a:rPr lang="ru-RU" dirty="0" smtClean="0"/>
              <a:t>доступности и качества медицинской помощи матерям и детям; </a:t>
            </a: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развитие </a:t>
            </a:r>
            <a:r>
              <a:rPr lang="ru-RU" dirty="0" smtClean="0"/>
              <a:t>специализированной медицинской помощи матерям и детям; </a:t>
            </a: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обеспечение </a:t>
            </a:r>
            <a:r>
              <a:rPr lang="ru-RU" dirty="0" smtClean="0"/>
              <a:t>доступности и повышение качества медицинской реабилитации детей в условиях трехуровневой системы оказания медицинской помощи; </a:t>
            </a: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совершенствование </a:t>
            </a:r>
            <a:r>
              <a:rPr lang="ru-RU" dirty="0" smtClean="0"/>
              <a:t>и развитие </a:t>
            </a:r>
            <a:r>
              <a:rPr lang="ru-RU" dirty="0" err="1" smtClean="0"/>
              <a:t>пренатальной</a:t>
            </a:r>
            <a:r>
              <a:rPr lang="ru-RU" dirty="0" smtClean="0"/>
              <a:t> и </a:t>
            </a:r>
            <a:r>
              <a:rPr lang="ru-RU" dirty="0" err="1" smtClean="0"/>
              <a:t>неонатальной</a:t>
            </a:r>
            <a:r>
              <a:rPr lang="ru-RU" dirty="0" smtClean="0"/>
              <a:t> диагностики, </a:t>
            </a:r>
            <a:r>
              <a:rPr lang="ru-RU" dirty="0" err="1" smtClean="0"/>
              <a:t>неонатальной</a:t>
            </a:r>
            <a:r>
              <a:rPr lang="ru-RU" dirty="0" smtClean="0"/>
              <a:t> и фетальной хирургии; </a:t>
            </a: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снижение </a:t>
            </a:r>
            <a:r>
              <a:rPr lang="ru-RU" dirty="0" smtClean="0"/>
              <a:t>уровня впервые установленной инвалидности детей; </a:t>
            </a: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профилактика </a:t>
            </a:r>
            <a:r>
              <a:rPr lang="ru-RU" dirty="0" smtClean="0"/>
              <a:t>и снижение количества абортов.</a:t>
            </a:r>
            <a:endParaRPr lang="en-US" dirty="0" smtClean="0"/>
          </a:p>
          <a:p>
            <a:pPr algn="just"/>
            <a:endParaRPr lang="ru-RU" dirty="0">
              <a:latin typeface="Constant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1090" y="6286520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772400" cy="1143000"/>
          </a:xfrm>
        </p:spPr>
        <p:txBody>
          <a:bodyPr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Женская консультация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053034"/>
          </a:xfrm>
        </p:spPr>
        <p:txBody>
          <a:bodyPr anchor="ctr">
            <a:normAutofit/>
          </a:bodyPr>
          <a:lstStyle/>
          <a:p>
            <a:pPr algn="just"/>
            <a:r>
              <a:rPr lang="ru-RU" b="1" dirty="0" smtClean="0"/>
              <a:t>Женская консультация </a:t>
            </a:r>
            <a:r>
              <a:rPr lang="ru-RU" dirty="0" smtClean="0"/>
              <a:t>–  </a:t>
            </a:r>
            <a:r>
              <a:rPr lang="ru-RU" dirty="0" err="1" smtClean="0"/>
              <a:t>амбулаторно</a:t>
            </a:r>
            <a:r>
              <a:rPr lang="ru-RU" dirty="0" smtClean="0"/>
              <a:t> – поликлиническое  учреждение диспансерного типа, в работе которого наиболее полно отражается основной принцип современного здравоохранения – единство профилактики и лечения.</a:t>
            </a:r>
          </a:p>
          <a:p>
            <a:pPr algn="just"/>
            <a:r>
              <a:rPr lang="ru-RU" b="1" dirty="0" smtClean="0"/>
              <a:t>Цель ЖК </a:t>
            </a:r>
            <a:r>
              <a:rPr lang="ru-RU" dirty="0" smtClean="0"/>
              <a:t>– оказание лечебно – профилактической помощи, направленной на оздоровление женщин, профилактику материнской и перинатальной заболеваемости и смертности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143000"/>
          </a:xfrm>
        </p:spPr>
        <p:txBody>
          <a:bodyPr>
            <a:norm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 женской консультации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4981596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ru-RU" sz="2000" dirty="0" smtClean="0"/>
              <a:t>Осуществление лечебно-профилактических мероприятий , направленных на  предупреждение осложнений беременности родов, послеродовых и гинекологических заболеваний, проведение перинатальной охраны </a:t>
            </a:r>
            <a:r>
              <a:rPr lang="ru-RU" sz="2000" dirty="0" smtClean="0"/>
              <a:t>плода;</a:t>
            </a:r>
            <a:endParaRPr lang="ru-RU" sz="2000" dirty="0" smtClean="0"/>
          </a:p>
          <a:p>
            <a:pPr algn="just">
              <a:lnSpc>
                <a:spcPct val="110000"/>
              </a:lnSpc>
            </a:pPr>
            <a:r>
              <a:rPr lang="ru-RU" sz="2000" dirty="0" smtClean="0"/>
              <a:t>Оказание квалифицированной </a:t>
            </a:r>
            <a:r>
              <a:rPr lang="ru-RU" sz="2000" dirty="0" err="1" smtClean="0"/>
              <a:t>акушерско</a:t>
            </a:r>
            <a:r>
              <a:rPr lang="ru-RU" sz="2000" dirty="0" smtClean="0"/>
              <a:t> – гинекологической </a:t>
            </a:r>
            <a:r>
              <a:rPr lang="ru-RU" sz="2000" dirty="0" smtClean="0"/>
              <a:t>помощи;</a:t>
            </a:r>
            <a:endParaRPr lang="ru-RU" sz="2000" dirty="0" smtClean="0"/>
          </a:p>
          <a:p>
            <a:pPr algn="just">
              <a:lnSpc>
                <a:spcPct val="110000"/>
              </a:lnSpc>
            </a:pPr>
            <a:r>
              <a:rPr lang="ru-RU" sz="2000" dirty="0" smtClean="0"/>
              <a:t>Проведение работы по контрацепции, предупреждению </a:t>
            </a:r>
            <a:r>
              <a:rPr lang="ru-RU" sz="2000" dirty="0" smtClean="0"/>
              <a:t>абортов;</a:t>
            </a:r>
            <a:endParaRPr lang="ru-RU" sz="2000" dirty="0" smtClean="0"/>
          </a:p>
          <a:p>
            <a:pPr algn="just">
              <a:lnSpc>
                <a:spcPct val="110000"/>
              </a:lnSpc>
            </a:pPr>
            <a:r>
              <a:rPr lang="ru-RU" sz="2000" dirty="0" smtClean="0"/>
              <a:t>Внедрение в практику современных методов диагностики профилактики  и лечения патологической беременности, заболеваний родильниц и гинекологических </a:t>
            </a:r>
            <a:r>
              <a:rPr lang="ru-RU" sz="2000" dirty="0" smtClean="0"/>
              <a:t>больных, </a:t>
            </a:r>
            <a:r>
              <a:rPr lang="ru-RU" sz="2000" dirty="0" smtClean="0"/>
              <a:t>передовых форм и методов </a:t>
            </a:r>
            <a:r>
              <a:rPr lang="ru-RU" sz="2000" dirty="0" err="1" smtClean="0"/>
              <a:t>акушерско</a:t>
            </a:r>
            <a:r>
              <a:rPr lang="ru-RU" sz="2000" dirty="0" smtClean="0"/>
              <a:t> – гинекологической </a:t>
            </a:r>
            <a:r>
              <a:rPr lang="ru-RU" sz="2000" dirty="0" smtClean="0"/>
              <a:t>помощи;</a:t>
            </a:r>
            <a:endParaRPr lang="ru-RU" sz="2000" dirty="0" smtClean="0"/>
          </a:p>
          <a:p>
            <a:pPr algn="just">
              <a:lnSpc>
                <a:spcPct val="110000"/>
              </a:lnSpc>
            </a:pPr>
            <a:r>
              <a:rPr lang="ru-RU" sz="2000" dirty="0" smtClean="0"/>
              <a:t>Проведение санитарно – просветительской </a:t>
            </a:r>
            <a:r>
              <a:rPr lang="ru-RU" sz="2000" dirty="0" smtClean="0"/>
              <a:t>работы;</a:t>
            </a:r>
            <a:endParaRPr lang="ru-RU" sz="2000" dirty="0" smtClean="0"/>
          </a:p>
          <a:p>
            <a:pPr algn="just">
              <a:lnSpc>
                <a:spcPct val="110000"/>
              </a:lnSpc>
            </a:pPr>
            <a:r>
              <a:rPr lang="ru-RU" sz="2000" dirty="0" smtClean="0"/>
              <a:t>Обеспечение женщин социально – правовой защитой  в соответствии с законодательством  об охране материнства и </a:t>
            </a:r>
            <a:r>
              <a:rPr lang="ru-RU" sz="2000" dirty="0" smtClean="0"/>
              <a:t>детства.</a:t>
            </a:r>
            <a:endParaRPr lang="ru-RU" sz="2000" dirty="0" smtClean="0"/>
          </a:p>
          <a:p>
            <a:pPr algn="just">
              <a:lnSpc>
                <a:spcPct val="110000"/>
              </a:lnSpc>
            </a:pPr>
            <a:endParaRPr lang="ru-RU" sz="1700" dirty="0" smtClean="0"/>
          </a:p>
          <a:p>
            <a:pPr algn="just">
              <a:lnSpc>
                <a:spcPct val="110000"/>
              </a:lnSpc>
            </a:pP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143000"/>
          </a:xfrm>
        </p:spPr>
        <p:txBody>
          <a:bodyPr>
            <a:norm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 женской консультации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4981596"/>
          </a:xfrm>
        </p:spPr>
        <p:txBody>
          <a:bodyPr anchor="ctr">
            <a:normAutofit/>
          </a:bodyPr>
          <a:lstStyle/>
          <a:p>
            <a:pPr algn="just"/>
            <a:r>
              <a:rPr lang="ru-RU" sz="2200" dirty="0" smtClean="0"/>
              <a:t>Пропаганда здорового образа </a:t>
            </a:r>
            <a:r>
              <a:rPr lang="ru-RU" sz="2200" dirty="0" smtClean="0"/>
              <a:t>жизни;</a:t>
            </a:r>
            <a:endParaRPr lang="ru-RU" sz="2200" dirty="0" smtClean="0"/>
          </a:p>
          <a:p>
            <a:pPr algn="just"/>
            <a:r>
              <a:rPr lang="ru-RU" sz="2200" dirty="0" smtClean="0"/>
              <a:t>Обеспечение преемственности в обследовании и лечении беременных женщин, родильниц и гинекологических </a:t>
            </a:r>
            <a:r>
              <a:rPr lang="ru-RU" sz="2200" dirty="0" smtClean="0"/>
              <a:t>больных;</a:t>
            </a:r>
            <a:endParaRPr lang="ru-RU" sz="2200" dirty="0" smtClean="0"/>
          </a:p>
          <a:p>
            <a:pPr algn="just"/>
            <a:r>
              <a:rPr lang="ru-RU" sz="2200" dirty="0" smtClean="0"/>
              <a:t>Осуществление систематической связи с родильным домом (отделением), взрослой и детской поликлиниками, станцией (отделением) скорой и неотложной медицинской помощи, другими лечебно – профилактическими учреждениями (противотуберкулезным, </a:t>
            </a:r>
            <a:r>
              <a:rPr lang="ru-RU" sz="2200" dirty="0" err="1" smtClean="0"/>
              <a:t>кожно</a:t>
            </a:r>
            <a:r>
              <a:rPr lang="ru-RU" sz="2200" dirty="0" smtClean="0"/>
              <a:t> – венерологическим, онкологическим диспансерами и пр.)</a:t>
            </a:r>
          </a:p>
          <a:p>
            <a:pPr algn="just"/>
            <a:r>
              <a:rPr lang="ru-RU" sz="2200" dirty="0" smtClean="0"/>
              <a:t>Проведение работы по планированию </a:t>
            </a:r>
            <a:r>
              <a:rPr lang="ru-RU" sz="2200" dirty="0" smtClean="0"/>
              <a:t>семьи.</a:t>
            </a:r>
            <a:endParaRPr lang="ru-RU" sz="2200" dirty="0" smtClean="0"/>
          </a:p>
          <a:p>
            <a:pPr algn="just">
              <a:lnSpc>
                <a:spcPct val="110000"/>
              </a:lnSpc>
            </a:pPr>
            <a:endParaRPr lang="ru-RU" sz="2200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401080" cy="1000108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ПОКАЗАТЕЛИ ОЦЕНКИ РАБОТЫ ЖЕНСКОЙ КОНСУЛЬТАЦИИ ПО ОБСЛУЖИВАНИЮ БЕРЕМЕННЫХ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70"/>
            <a:ext cx="9001156" cy="5500726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своевременность поступления беременных под наблюдение женской консультации (при правильной организации работы женской консультации 70-90% беременных должны поступать под наблюдение со сроком до 12 недель беременности, а в сроки после 28 недель, не взятых на учет не должно быть);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процент женщин, осмотренных терапевтом в срок до 12 недель беременности;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частота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гестозов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беременных (встречаются у 10-15% женщин);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частота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экстрагенитальной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патологии (имеет место более чем у 70% беременных);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материнская смертность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перинатальная смертность;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процент срочных родов;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процент преждевременных родов (частота преждевременных родов составляет 5-10% от общего количества родов);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процент запоздалых родов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перенашивание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беременности наблюдается в 1-2% общего количества родов);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процент оперативного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родоразрешения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частота абортов на 100 родившихся живыми и мертвыми (не должна превышать 80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lu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Структура ЖК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8229600" cy="507209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Кабинеты акушера – гинеколога</a:t>
            </a:r>
          </a:p>
          <a:p>
            <a:r>
              <a:rPr lang="ru-RU" sz="2400" dirty="0" smtClean="0"/>
              <a:t>Кабинеты специализированных приемов: планирование семьи, </a:t>
            </a:r>
            <a:r>
              <a:rPr lang="ru-RU" sz="2400" dirty="0" err="1" smtClean="0"/>
              <a:t>невынашивание</a:t>
            </a:r>
            <a:r>
              <a:rPr lang="ru-RU" sz="2400" dirty="0" smtClean="0"/>
              <a:t> беременности, гинекологической эндокринологии, патологии шейки матки, бесплодия, </a:t>
            </a:r>
            <a:r>
              <a:rPr lang="ru-RU" sz="2400" dirty="0" err="1" smtClean="0"/>
              <a:t>пренатальной</a:t>
            </a:r>
            <a:r>
              <a:rPr lang="ru-RU" sz="2400" dirty="0" smtClean="0"/>
              <a:t> и функциональной диагностики.</a:t>
            </a:r>
          </a:p>
          <a:p>
            <a:r>
              <a:rPr lang="ru-RU" sz="2400" dirty="0" smtClean="0"/>
              <a:t>Кабинеты других специалистов: терапевт, стоматолог, психотерапевт, юрист, социального работника, лечебной физкультуры, физиотерапевтических методов лечения.</a:t>
            </a:r>
          </a:p>
          <a:p>
            <a:r>
              <a:rPr lang="ru-RU" sz="2400" dirty="0" smtClean="0"/>
              <a:t>Другие подразделения: малая операционная,  </a:t>
            </a:r>
            <a:r>
              <a:rPr lang="ru-RU" sz="2400" dirty="0" err="1" smtClean="0"/>
              <a:t>клинико</a:t>
            </a:r>
            <a:r>
              <a:rPr lang="ru-RU" sz="2400" dirty="0" smtClean="0"/>
              <a:t> – биохимическая лаборатория, стерилизационная, помещения дневного стационара. </a:t>
            </a:r>
            <a:endParaRPr lang="ru-RU" sz="2400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35</a:t>
            </a:fld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Формы документации ЖК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Статистический талон для регистрации заключительных диагнозов</a:t>
            </a:r>
          </a:p>
          <a:p>
            <a:r>
              <a:rPr lang="ru-RU" dirty="0" smtClean="0"/>
              <a:t>Медицинская карта амбулаторного больного</a:t>
            </a:r>
          </a:p>
          <a:p>
            <a:r>
              <a:rPr lang="ru-RU" dirty="0" smtClean="0"/>
              <a:t>Контрольная карта диспансерного наблюдения</a:t>
            </a:r>
          </a:p>
          <a:p>
            <a:r>
              <a:rPr lang="ru-RU" dirty="0" smtClean="0"/>
              <a:t>Книга записей заключений ВКК</a:t>
            </a:r>
          </a:p>
          <a:p>
            <a:r>
              <a:rPr lang="ru-RU" dirty="0" smtClean="0"/>
              <a:t>Книга регистрации листков нетрудоспособности</a:t>
            </a:r>
          </a:p>
          <a:p>
            <a:r>
              <a:rPr lang="ru-RU" dirty="0" smtClean="0"/>
              <a:t>Журнал учета санитарно – просветительской работы</a:t>
            </a:r>
          </a:p>
          <a:p>
            <a:r>
              <a:rPr lang="ru-RU" dirty="0" smtClean="0"/>
              <a:t>Дневник работы врача консультации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36</a:t>
            </a:fld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Приказы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Приказ Минздрава РФ № 50 от 10 февраля 2003 г. «О совершенствовании </a:t>
            </a:r>
            <a:r>
              <a:rPr lang="ru-RU" dirty="0" err="1" smtClean="0"/>
              <a:t>акушерско</a:t>
            </a:r>
            <a:r>
              <a:rPr lang="ru-RU" dirty="0" smtClean="0"/>
              <a:t> – гинекологический помощи в </a:t>
            </a:r>
            <a:r>
              <a:rPr lang="ru-RU" dirty="0" err="1" smtClean="0"/>
              <a:t>амбулаторно</a:t>
            </a:r>
            <a:r>
              <a:rPr lang="ru-RU" dirty="0" smtClean="0"/>
              <a:t> – поликлинических условиях</a:t>
            </a:r>
            <a:r>
              <a:rPr lang="ru-RU" dirty="0" smtClean="0"/>
              <a:t>»;</a:t>
            </a:r>
            <a:endParaRPr lang="ru-RU" dirty="0" smtClean="0"/>
          </a:p>
          <a:p>
            <a:r>
              <a:rPr lang="ru-RU" dirty="0" smtClean="0"/>
              <a:t>П</a:t>
            </a:r>
            <a:r>
              <a:rPr lang="ru-RU" dirty="0" smtClean="0"/>
              <a:t>остановление </a:t>
            </a:r>
            <a:r>
              <a:rPr lang="ru-RU" dirty="0" smtClean="0"/>
              <a:t>правительства </a:t>
            </a:r>
            <a:r>
              <a:rPr lang="ru-RU" dirty="0" smtClean="0">
                <a:solidFill>
                  <a:srgbClr val="C00000"/>
                </a:solidFill>
              </a:rPr>
              <a:t>РФ № 485 от 11.09.2003</a:t>
            </a:r>
            <a:r>
              <a:rPr lang="ru-RU" dirty="0" smtClean="0"/>
              <a:t>. Противопоказания к вынашиванию </a:t>
            </a:r>
            <a:r>
              <a:rPr lang="ru-RU" dirty="0" smtClean="0"/>
              <a:t>беременности;</a:t>
            </a:r>
          </a:p>
          <a:p>
            <a:r>
              <a:rPr lang="ru-RU" dirty="0" smtClean="0"/>
              <a:t>Социальные </a:t>
            </a:r>
            <a:r>
              <a:rPr lang="ru-RU" dirty="0" smtClean="0"/>
              <a:t>показания для искусственного прерывания беременности согласно постановлению правительства </a:t>
            </a:r>
            <a:r>
              <a:rPr lang="ru-RU" dirty="0" smtClean="0">
                <a:solidFill>
                  <a:srgbClr val="C00000"/>
                </a:solidFill>
              </a:rPr>
              <a:t>РФ № 485 от 11.09.2003</a:t>
            </a:r>
            <a:r>
              <a:rPr lang="ru-RU" dirty="0" smtClean="0"/>
              <a:t>. Прерывание беременности по социальным показаниям производится только </a:t>
            </a:r>
            <a:r>
              <a:rPr lang="ru-RU" dirty="0" smtClean="0">
                <a:solidFill>
                  <a:srgbClr val="C00000"/>
                </a:solidFill>
              </a:rPr>
              <a:t>до 22 недель беременности</a:t>
            </a:r>
            <a:r>
              <a:rPr lang="ru-RU" dirty="0" smtClean="0"/>
              <a:t>,  с учетом границы отсчета преждевременных родов по рекомендации </a:t>
            </a:r>
            <a:r>
              <a:rPr lang="ru-RU" dirty="0" smtClean="0"/>
              <a:t>ВОЗ.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37</a:t>
            </a:fld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Организация наблюдения и медицинской помощи беременным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071546"/>
            <a:ext cx="8858312" cy="5786454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Для патронажа отбираются карты женщин, не явившихся в назначенный срок. Патронаж на дому производится акушеркой по назначению врача. Для проведения осмотра на дому акушерка должна иметь тонометр, фонендоскоп, сантиметровую ленту, акушерский стетоскоп или портативный ультразвуковой аппарат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dirty="0" smtClean="0"/>
              <a:t>Для госпитализации беременных, состояние которых не требует круглосуточного наблюдения и лечения, рекомендуется развертывание стационаров дневного пребывания в женских консультациях или родильных домах (отделениях).</a:t>
            </a:r>
          </a:p>
          <a:p>
            <a:pPr algn="just"/>
            <a:r>
              <a:rPr lang="ru-RU" sz="1800" dirty="0" smtClean="0"/>
              <a:t>Беременные с акушерской патологией по показаниям госпитализируются в отделение патологии беременных родильного дома (отделения);</a:t>
            </a:r>
          </a:p>
          <a:p>
            <a:pPr algn="just"/>
            <a:r>
              <a:rPr lang="ru-RU" sz="1800" dirty="0" smtClean="0"/>
              <a:t>при наличии </a:t>
            </a:r>
            <a:r>
              <a:rPr lang="ru-RU" sz="1800" dirty="0" err="1" smtClean="0"/>
              <a:t>экстрагенитальной</a:t>
            </a:r>
            <a:r>
              <a:rPr lang="ru-RU" sz="1800" dirty="0" smtClean="0"/>
              <a:t> патологии рекомендуется госпитализация в отделение патологии беременных родильного дома (отделения), а также в сроке до 36 - 37 недель беременности - в отделение больницы по профилю заболевания. </a:t>
            </a:r>
          </a:p>
          <a:p>
            <a:pPr algn="just"/>
            <a:r>
              <a:rPr lang="ru-RU" sz="1800" dirty="0" smtClean="0"/>
              <a:t>Беременные с тяжелой акушерской и/или </a:t>
            </a:r>
            <a:r>
              <a:rPr lang="ru-RU" sz="1800" dirty="0" err="1" smtClean="0"/>
              <a:t>экстрагенитальной</a:t>
            </a:r>
            <a:r>
              <a:rPr lang="ru-RU" sz="1800" dirty="0" smtClean="0"/>
              <a:t> патологией могут быть госпитализированы в специализированный родильный дом или перинатальный центр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38</a:t>
            </a:fld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1143000"/>
          </a:xfrm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Литература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000108"/>
            <a:ext cx="9001156" cy="5857892"/>
          </a:xfrm>
        </p:spPr>
        <p:txBody>
          <a:bodyPr>
            <a:normAutofit/>
          </a:bodyPr>
          <a:lstStyle/>
          <a:p>
            <a:pPr marL="514350" indent="396000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/>
              <a:t>Постановления и Программы Правительства России, опубликованные на официальном сайте Правительства России </a:t>
            </a:r>
            <a:r>
              <a:rPr lang="ru-RU" sz="1400" dirty="0" err="1" smtClean="0"/>
              <a:t>www.government.ru</a:t>
            </a:r>
            <a:r>
              <a:rPr lang="ru-RU" sz="1400" dirty="0" smtClean="0"/>
              <a:t>, </a:t>
            </a:r>
          </a:p>
          <a:p>
            <a:pPr marL="514350" indent="396000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/>
              <a:t>Официальные данные Федеральной службы государственной статистики, размещенные на официальном сайте </a:t>
            </a:r>
            <a:r>
              <a:rPr lang="ru-RU" sz="1400" dirty="0" err="1" smtClean="0"/>
              <a:t>www.rks.ru</a:t>
            </a:r>
            <a:r>
              <a:rPr lang="ru-RU" sz="1400" dirty="0" smtClean="0"/>
              <a:t>, </a:t>
            </a:r>
          </a:p>
          <a:p>
            <a:pPr marL="514350" indent="396000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/>
              <a:t>Статьи из периодической печати ряда российских газет, таких как «Российская газета», «Комсомольская правда», «Литературная газета», «Независимая газета», «Экономика и жизнь</a:t>
            </a:r>
            <a:r>
              <a:rPr lang="ru-RU" sz="1400" dirty="0" smtClean="0"/>
              <a:t>».</a:t>
            </a:r>
          </a:p>
          <a:p>
            <a:pPr marL="514350" indent="396000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/>
              <a:t>Волков А.Г. Население и рабочая сила в Российской федерации. Тенденции и перспективы// </a:t>
            </a:r>
            <a:r>
              <a:rPr lang="ru-RU" sz="1400" dirty="0" err="1" smtClean="0"/>
              <a:t>Вопр</a:t>
            </a:r>
            <a:r>
              <a:rPr lang="ru-RU" sz="1400" dirty="0" smtClean="0"/>
              <a:t>. статистики, М., 1999. - № 10. – с. 39-45. </a:t>
            </a:r>
            <a:endParaRPr lang="ru-RU" sz="1400" dirty="0" smtClean="0"/>
          </a:p>
          <a:p>
            <a:pPr marL="514350" indent="396000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/>
              <a:t>Департамент по экономическим и социальным вопросам ООН: Отдел </a:t>
            </a:r>
            <a:r>
              <a:rPr lang="ru-RU" sz="1400" dirty="0" smtClean="0"/>
              <a:t>народонаселения</a:t>
            </a:r>
          </a:p>
          <a:p>
            <a:pPr marL="514350" indent="396000">
              <a:spcBef>
                <a:spcPts val="0"/>
              </a:spcBef>
              <a:buFont typeface="+mj-lt"/>
              <a:buAutoNum type="arabicPeriod"/>
            </a:pPr>
            <a:r>
              <a:rPr lang="en-US" sz="1400" dirty="0" smtClean="0">
                <a:latin typeface="Constantia" pitchFamily="18" charset="0"/>
                <a:hlinkClick r:id="rId2"/>
              </a:rPr>
              <a:t>https://</a:t>
            </a:r>
            <a:r>
              <a:rPr lang="en-US" sz="1400" dirty="0" smtClean="0">
                <a:latin typeface="Constantia" pitchFamily="18" charset="0"/>
                <a:hlinkClick r:id="rId2"/>
              </a:rPr>
              <a:t>countrymeters.info/ru/Russian_Federation#Population_clock</a:t>
            </a:r>
            <a:endParaRPr lang="ru-RU" sz="1400" dirty="0" smtClean="0">
              <a:latin typeface="Constantia" pitchFamily="18" charset="0"/>
            </a:endParaRPr>
          </a:p>
          <a:p>
            <a:pPr marL="514350" indent="396000"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/>
              <a:t>Филиппов О.С., Гусева Е.В. Материнская смертность в Российской Федерации в 2019 г.. </a:t>
            </a:r>
            <a:r>
              <a:rPr lang="ru-RU" sz="1400" i="1" dirty="0" smtClean="0"/>
              <a:t>Проблемы репродукции. </a:t>
            </a:r>
            <a:r>
              <a:rPr lang="ru-RU" sz="1400" dirty="0" smtClean="0"/>
              <a:t>2020;26(6-2):8-26. </a:t>
            </a:r>
            <a:r>
              <a:rPr lang="ru-RU" sz="1400" dirty="0" smtClean="0">
                <a:hlinkClick r:id="rId3"/>
              </a:rPr>
              <a:t>https://doi.org/10.17116/repro2020260628</a:t>
            </a:r>
            <a:endParaRPr lang="ru-RU" sz="1400" dirty="0" smtClean="0">
              <a:latin typeface="Constant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39</a:t>
            </a:fld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358246" cy="1071570"/>
          </a:xfrm>
        </p:spPr>
        <p:txBody>
          <a:bodyPr anchor="ctr">
            <a:noAutofit/>
          </a:bodyPr>
          <a:lstStyle/>
          <a:p>
            <a:pPr algn="ctr"/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Карта 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плотности населения России по муниципальным образованиям (районам) по состоянию на 01.01.2013 </a:t>
            </a:r>
            <a:endParaRPr lang="ru-RU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8939738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1/slide/s/s8y9KzaWCTI2kQiOftNMve0YmowDlV31X7AjHx4ZP/slide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11319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Демографическая ситуация в РФ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57298"/>
            <a:ext cx="8929718" cy="4733940"/>
          </a:xfrm>
        </p:spPr>
        <p:txBody>
          <a:bodyPr anchor="ctr">
            <a:normAutofit fontScale="85000" lnSpcReduction="20000"/>
          </a:bodyPr>
          <a:lstStyle/>
          <a:p>
            <a:pPr indent="432000" algn="just">
              <a:spcBef>
                <a:spcPts val="0"/>
              </a:spcBef>
            </a:pPr>
            <a:r>
              <a:rPr lang="ru-RU" dirty="0" smtClean="0"/>
              <a:t>Современная демографическая ситуация в России, как указывает российский исследователь Л.В. Иванкова, резко обострилась в результате политических и социально-экономических преобразований, которые произошли за последнее десятилетие и происходят сейчас. Демографы оценивают настоящую ситуацию как катастрофическую. </a:t>
            </a:r>
          </a:p>
          <a:p>
            <a:pPr indent="432000" algn="just">
              <a:spcBef>
                <a:spcPts val="0"/>
              </a:spcBef>
            </a:pPr>
            <a:r>
              <a:rPr lang="ru-RU" dirty="0" smtClean="0"/>
              <a:t>Изменения в социально-экономических условиях жизни населения России значительным образом повлияли на современную демографическую ситуацию. Начиная с 1992 г., в России отмечен отрицательный естественный прирост населения, который продолжает увеличиваться с каждым годом и не компенсируется довольно значительным в последние годы (более полумиллиона человек в год) миграционным приростом населения. Это объясняется ежегодным увеличением числа умерших и уменьшением числа родившихся, и, до известной степени, изменением возрастной структуры в сторону увеличения доли лиц старших возрастов.</a:t>
            </a:r>
            <a:endParaRPr lang="ru-RU" dirty="0" smtClean="0">
              <a:latin typeface="Constant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B1FB-D529-4CF5-B27C-0E3D4F0FB02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11319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Демографическая ситуация в РФ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57298"/>
            <a:ext cx="9001156" cy="5072098"/>
          </a:xfrm>
        </p:spPr>
        <p:txBody>
          <a:bodyPr anchor="ctr">
            <a:noAutofit/>
          </a:bodyPr>
          <a:lstStyle/>
          <a:p>
            <a:pPr indent="432000" algn="just">
              <a:spcBef>
                <a:spcPts val="0"/>
              </a:spcBef>
            </a:pPr>
            <a:r>
              <a:rPr lang="ru-RU" sz="2200" dirty="0" smtClean="0"/>
              <a:t>С конца 80 - начала 90-х годов отмечено падение рождаемости с 17,2 промилле (1986 г.) до 8,9 промилле (1996 г.), снижение суммарного коэффициента плодовитости с 2,1 ребенка на одну женщину в 1985 году до 1,4 в 1994 г., т.е. ниже уровня простого замещения. Нетто-коэффициент рождаемости находится на уровне суженого воспроизводства, т.е. его величина меньше 1 и продолжает уменьшаться. </a:t>
            </a:r>
            <a:endParaRPr lang="ru-RU" sz="2200" dirty="0" smtClean="0"/>
          </a:p>
          <a:p>
            <a:pPr indent="432000" algn="just">
              <a:spcBef>
                <a:spcPts val="0"/>
              </a:spcBef>
            </a:pPr>
            <a:r>
              <a:rPr lang="ru-RU" sz="2200" dirty="0" smtClean="0"/>
              <a:t>Некоторое </a:t>
            </a:r>
            <a:r>
              <a:rPr lang="ru-RU" sz="2200" dirty="0" smtClean="0"/>
              <a:t>уменьшение коэффициента смертности в последние годы обусловлено скорее изменением возрастной структуры. Однако внушает обеспокоенность рост повозрастных показателей смертности, особенно лиц трудоспособного возраста. Это связано с увеличением смертности от сердечнососудистых, онкологических заболеваний, а также с ростом числа смертей от несчастных случаев, отравлений, травм, алкоголизма и наркомании. </a:t>
            </a:r>
            <a:endParaRPr lang="ru-RU" sz="2200" dirty="0" smtClean="0">
              <a:latin typeface="Constant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1090" y="6215082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11319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Демографическая ситуация в РФ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57298"/>
            <a:ext cx="9001156" cy="5072098"/>
          </a:xfrm>
        </p:spPr>
        <p:txBody>
          <a:bodyPr anchor="ctr">
            <a:noAutofit/>
          </a:bodyPr>
          <a:lstStyle/>
          <a:p>
            <a:pPr indent="432000" algn="just">
              <a:spcBef>
                <a:spcPts val="0"/>
              </a:spcBef>
            </a:pPr>
            <a:r>
              <a:rPr lang="ru-RU" sz="2000" dirty="0" smtClean="0"/>
              <a:t>Для России характерны высокие показатели младенческой смертности – 18,6 промилле (1993 г</a:t>
            </a:r>
            <a:r>
              <a:rPr lang="ru-RU" sz="2000" dirty="0" smtClean="0"/>
              <a:t>.). </a:t>
            </a:r>
            <a:r>
              <a:rPr lang="ru-RU" sz="2000" dirty="0" smtClean="0"/>
              <a:t>Отмечается, что в последние годы в России наблюдается тенденция снижения уровня ожидаемой продолжительности жизни. </a:t>
            </a:r>
            <a:endParaRPr lang="ru-RU" sz="2000" dirty="0" smtClean="0"/>
          </a:p>
          <a:p>
            <a:pPr indent="432000" algn="just">
              <a:spcBef>
                <a:spcPts val="0"/>
              </a:spcBef>
            </a:pPr>
            <a:r>
              <a:rPr lang="ru-RU" sz="2000" dirty="0" smtClean="0"/>
              <a:t>Высокий </a:t>
            </a:r>
            <a:r>
              <a:rPr lang="ru-RU" sz="2000" dirty="0" smtClean="0"/>
              <a:t>уровень смертности, как считает А.Г. Волков, является результатом длительного воздействия неблагоприятных условий жизни, труда и быта на здоровье людей</a:t>
            </a:r>
            <a:r>
              <a:rPr lang="ru-RU" sz="2000" dirty="0" smtClean="0"/>
              <a:t>.</a:t>
            </a:r>
          </a:p>
          <a:p>
            <a:pPr indent="432000" algn="just">
              <a:spcBef>
                <a:spcPts val="0"/>
              </a:spcBef>
            </a:pPr>
            <a:r>
              <a:rPr lang="ru-RU" sz="2000" dirty="0" smtClean="0"/>
              <a:t>В </a:t>
            </a:r>
            <a:r>
              <a:rPr lang="ru-RU" sz="2000" dirty="0" smtClean="0"/>
              <a:t>исследовании </a:t>
            </a:r>
            <a:r>
              <a:rPr lang="ru-RU" sz="2000" dirty="0" smtClean="0"/>
              <a:t>Госкомстата </a:t>
            </a:r>
            <a:r>
              <a:rPr lang="ru-RU" sz="2000" dirty="0" smtClean="0"/>
              <a:t>указывается, что модель демографического развития России, как и большинства восточноевропейских стран, в настоящее время сочетает низкий уровень рождаемости, характерный для высокоразвитых стран, с более низкой продолжительностью жизни, которая наблюдалась в период восстановления послевоенной Европы.</a:t>
            </a:r>
            <a:endParaRPr lang="ru-RU" sz="2000" dirty="0" smtClean="0">
              <a:latin typeface="Constant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1090" y="6215082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11319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Демографическая ситуация в РФ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57298"/>
            <a:ext cx="9001156" cy="5072098"/>
          </a:xfrm>
        </p:spPr>
        <p:txBody>
          <a:bodyPr anchor="ctr">
            <a:noAutofit/>
          </a:bodyPr>
          <a:lstStyle/>
          <a:p>
            <a:pPr indent="432000" algn="just">
              <a:spcBef>
                <a:spcPts val="0"/>
              </a:spcBef>
            </a:pPr>
            <a:r>
              <a:rPr lang="ru-RU" sz="2000" dirty="0" smtClean="0"/>
              <a:t>Современное репродуктивное население сориентировано в основном на рождение одного и гораздо реже двух детей. Нет оснований предполагать, что со стабилизацией социально-экономического положения начнется возврат к более высоким уровням рождаемости начала 80-х годов. </a:t>
            </a:r>
            <a:endParaRPr lang="ru-RU" sz="2000" dirty="0" smtClean="0"/>
          </a:p>
          <a:p>
            <a:pPr indent="432000" algn="just">
              <a:spcBef>
                <a:spcPts val="0"/>
              </a:spcBef>
            </a:pPr>
            <a:r>
              <a:rPr lang="ru-RU" sz="2000" dirty="0" smtClean="0"/>
              <a:t>Будущая </a:t>
            </a:r>
            <a:r>
              <a:rPr lang="ru-RU" sz="2000" dirty="0" smtClean="0"/>
              <a:t>динамика смертности населения зависит от качества жизни, уровня здоровья и медицинского обслуживания. Снижение показателей смертности в 1995-1998 гг. ещё не означает перелома общей неблагоприятной ситуации, что и показали данные за первые девять месяцев 1999 г. </a:t>
            </a:r>
            <a:endParaRPr lang="ru-RU" sz="2000" dirty="0" smtClean="0"/>
          </a:p>
          <a:p>
            <a:pPr indent="432000" algn="just">
              <a:spcBef>
                <a:spcPts val="0"/>
              </a:spcBef>
            </a:pPr>
            <a:r>
              <a:rPr lang="ru-RU" sz="2000" dirty="0" smtClean="0"/>
              <a:t>Вклад </a:t>
            </a:r>
            <a:r>
              <a:rPr lang="ru-RU" sz="2000" dirty="0" smtClean="0"/>
              <a:t>в омоложение населения может внести дальнейшее снижение младенческой смертности, которая по сравнению с развитыми странами в России остается достаточно высокой.</a:t>
            </a:r>
            <a:endParaRPr lang="ru-RU" sz="2000" dirty="0" smtClean="0">
              <a:latin typeface="Constant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1090" y="6215082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1131910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Влияние на численность населения демографических процессов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1090" y="6215082"/>
            <a:ext cx="457200" cy="457200"/>
          </a:xfrm>
        </p:spPr>
        <p:txBody>
          <a:bodyPr/>
          <a:lstStyle/>
          <a:p>
            <a:fld id="{C91CB1FB-D529-4CF5-B27C-0E3D4F0FB026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286808" cy="460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Вывихи нижней челюсти.Иевлева Ю.Н. 517леч</Template>
  <TotalTime>1084</TotalTime>
  <Words>2393</Words>
  <Application>Microsoft Office PowerPoint</Application>
  <PresentationFormat>Экран (4:3)</PresentationFormat>
  <Paragraphs>211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Справедливость</vt:lpstr>
      <vt:lpstr>Демографическая ситуация в РФ.  Материнская и перинатальная смертность.  Порядки оказания МП, клинические рекомендации и протоколы ведения. Женская консультация, структура, показатели работы, нормативно правовое обеспечение. Первичная медицинская документация.</vt:lpstr>
      <vt:lpstr>Счетчик населения россии</vt:lpstr>
      <vt:lpstr>Плотность населения России</vt:lpstr>
      <vt:lpstr>Карта плотности населения России по муниципальным образованиям (районам) по состоянию на 01.01.2013 </vt:lpstr>
      <vt:lpstr>Демографическая ситуация в РФ</vt:lpstr>
      <vt:lpstr>Демографическая ситуация в РФ</vt:lpstr>
      <vt:lpstr>Демографическая ситуация в РФ</vt:lpstr>
      <vt:lpstr>Демографическая ситуация в РФ</vt:lpstr>
      <vt:lpstr>Влияние на численность населения демографических процессов</vt:lpstr>
      <vt:lpstr>Население России в 2020 году</vt:lpstr>
      <vt:lpstr>Прирост населения 1952-2021 </vt:lpstr>
      <vt:lpstr>Слайд 12</vt:lpstr>
      <vt:lpstr>Распределение населения по возрастным группам</vt:lpstr>
      <vt:lpstr>вывод</vt:lpstr>
      <vt:lpstr>Материнская смертность</vt:lpstr>
      <vt:lpstr>Материнская смертность</vt:lpstr>
      <vt:lpstr>Материнская смертность</vt:lpstr>
      <vt:lpstr>Материнская смертность</vt:lpstr>
      <vt:lpstr>Перинатальное и материнское здоровье тесно взаимосвязаны.</vt:lpstr>
      <vt:lpstr>Слайд 20</vt:lpstr>
      <vt:lpstr>Слайд 21</vt:lpstr>
      <vt:lpstr>Медико-организационные факторы материнской смертности</vt:lpstr>
      <vt:lpstr>Циклический процесс факторов.</vt:lpstr>
      <vt:lpstr>Научно-методическая работа и образовательные технологии в регионах </vt:lpstr>
      <vt:lpstr>Социально-гигиенический портрет</vt:lpstr>
      <vt:lpstr>Слайд 26</vt:lpstr>
      <vt:lpstr>Современные перинатальные  технологии ВОЗ, ЮНИСЕФ</vt:lpstr>
      <vt:lpstr>Характеристика системы оказания медицинской помощи матери и ребенку</vt:lpstr>
      <vt:lpstr>Характеристика системы оказания медицинской помощи матери и ребенку</vt:lpstr>
      <vt:lpstr>Приказ Министерства здравоохранения РФ от 28 июня 2013 г. № 420 “Об утверждении Программы мероприятий по охране здоровья матери и ребенка”</vt:lpstr>
      <vt:lpstr>Женская консультация</vt:lpstr>
      <vt:lpstr>Задачи женской консультации </vt:lpstr>
      <vt:lpstr>Задачи женской консультации </vt:lpstr>
      <vt:lpstr>ПОКАЗАТЕЛИ ОЦЕНКИ РАБОТЫ ЖЕНСКОЙ КОНСУЛЬТАЦИИ ПО ОБСЛУЖИВАНИЮ БЕРЕМЕННЫХ</vt:lpstr>
      <vt:lpstr>Структура ЖК</vt:lpstr>
      <vt:lpstr>Формы документации ЖК</vt:lpstr>
      <vt:lpstr>Приказы</vt:lpstr>
      <vt:lpstr>Организация наблюдения и медицинской помощи беременным</vt:lpstr>
      <vt:lpstr>Литература</vt:lpstr>
      <vt:lpstr>Слайд 40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Астраханская риккетсиозная лихорадка</dc:title>
  <dc:creator>HP</dc:creator>
  <cp:lastModifiedBy>HP</cp:lastModifiedBy>
  <cp:revision>36</cp:revision>
  <dcterms:created xsi:type="dcterms:W3CDTF">2020-11-26T07:01:38Z</dcterms:created>
  <dcterms:modified xsi:type="dcterms:W3CDTF">2021-05-27T07:31:37Z</dcterms:modified>
</cp:coreProperties>
</file>