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87" r:id="rId13"/>
    <p:sldId id="267" r:id="rId14"/>
    <p:sldId id="268" r:id="rId15"/>
    <p:sldId id="269" r:id="rId16"/>
    <p:sldId id="270" r:id="rId17"/>
    <p:sldId id="280" r:id="rId18"/>
    <p:sldId id="281" r:id="rId19"/>
    <p:sldId id="271" r:id="rId20"/>
    <p:sldId id="278" r:id="rId21"/>
    <p:sldId id="279" r:id="rId22"/>
    <p:sldId id="282" r:id="rId23"/>
    <p:sldId id="272" r:id="rId24"/>
    <p:sldId id="283" r:id="rId25"/>
    <p:sldId id="273" r:id="rId26"/>
    <p:sldId id="275" r:id="rId27"/>
    <p:sldId id="285" r:id="rId28"/>
    <p:sldId id="286" r:id="rId29"/>
    <p:sldId id="284" r:id="rId30"/>
    <p:sldId id="276" r:id="rId31"/>
    <p:sldId id="27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50" autoAdjust="0"/>
  </p:normalViewPr>
  <p:slideViewPr>
    <p:cSldViewPr>
      <p:cViewPr varScale="1">
        <p:scale>
          <a:sx n="72" d="100"/>
          <a:sy n="72" d="100"/>
        </p:scale>
        <p:origin x="-10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935893A-2325-410F-A96B-A680F8092474}" type="datetimeFigureOut">
              <a:rPr lang="ru-RU"/>
              <a:pPr>
                <a:defRPr/>
              </a:pPr>
              <a:t>10.12.2013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5633AB0-C895-4DB9-8E8F-8E1519BA8E0A}"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18257F-B039-41BB-ACC1-4667767692D3}" type="slidenum">
              <a:rPr lang="ru-RU">
                <a:cs typeface="Arial" charset="0"/>
              </a:rPr>
              <a:pPr fontAlgn="base">
                <a:spcBef>
                  <a:spcPct val="0"/>
                </a:spcBef>
                <a:spcAft>
                  <a:spcPct val="0"/>
                </a:spcAft>
              </a:pPr>
              <a:t>2</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F2022F1F-F347-4106-9303-0DE926EACFE3}" type="datetimeFigureOut">
              <a:rPr lang="en-US"/>
              <a:pPr>
                <a:defRPr/>
              </a:pPr>
              <a:t>12/10/2013</a:t>
            </a:fld>
            <a:endParaRPr lang="en-US"/>
          </a:p>
        </p:txBody>
      </p:sp>
      <p:sp>
        <p:nvSpPr>
          <p:cNvPr id="8" name="Номер слайда 15"/>
          <p:cNvSpPr>
            <a:spLocks noGrp="1"/>
          </p:cNvSpPr>
          <p:nvPr>
            <p:ph type="sldNum" sz="quarter" idx="11"/>
          </p:nvPr>
        </p:nvSpPr>
        <p:spPr/>
        <p:txBody>
          <a:bodyPr/>
          <a:lstStyle>
            <a:lvl1pPr>
              <a:defRPr/>
            </a:lvl1pPr>
          </a:lstStyle>
          <a:p>
            <a:pPr>
              <a:defRPr/>
            </a:pPr>
            <a:fld id="{0C425341-EAAB-44DE-8BF9-196ACE77C7BB}" type="slidenum">
              <a:rPr lang="en-US"/>
              <a:pPr>
                <a:defRPr/>
              </a:pPr>
              <a:t>‹#›</a:t>
            </a:fld>
            <a:endParaRPr lang="en-US"/>
          </a:p>
        </p:txBody>
      </p:sp>
      <p:sp>
        <p:nvSpPr>
          <p:cNvPr id="10" name="Нижний колонтитул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76E33AA-912B-4625-B8F0-0D0B23E3B47A}" type="datetimeFigureOut">
              <a:rPr lang="en-US"/>
              <a:pPr>
                <a:defRPr/>
              </a:pPr>
              <a:t>12/10/2013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D529B4FC-9196-4ED7-8D81-CE5736D20C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BC2F06EF-43E3-4EF4-8DB2-D37FAA1EE2D3}" type="datetimeFigureOut">
              <a:rPr lang="en-US"/>
              <a:pPr>
                <a:defRPr/>
              </a:pPr>
              <a:t>12/10/2013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3A97849B-072A-489B-A564-7D88522368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828800"/>
            <a:ext cx="4038600" cy="4302125"/>
          </a:xfrm>
        </p:spPr>
        <p:txBody>
          <a:bodyPr>
            <a:normAutofit/>
          </a:bodyPr>
          <a:lstStyle/>
          <a:p>
            <a:pPr lvl="0"/>
            <a:endParaRPr lang="ru-RU" noProof="0" smtClean="0"/>
          </a:p>
        </p:txBody>
      </p:sp>
      <p:sp>
        <p:nvSpPr>
          <p:cNvPr id="4" name="Текст 3"/>
          <p:cNvSpPr>
            <a:spLocks noGrp="1"/>
          </p:cNvSpPr>
          <p:nvPr>
            <p:ph type="body" sz="half" idx="2"/>
          </p:nvPr>
        </p:nvSpPr>
        <p:spPr>
          <a:xfrm>
            <a:off x="4648200" y="1828800"/>
            <a:ext cx="4038600" cy="4302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p:txBody>
          <a:bodyPr/>
          <a:lstStyle>
            <a:lvl1pPr>
              <a:defRPr/>
            </a:lvl1pPr>
          </a:lstStyle>
          <a:p>
            <a:pPr>
              <a:defRPr/>
            </a:pPr>
            <a:fld id="{45908143-E3C5-40FF-91C3-ED5677C399BB}"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6DA17CC1-16E1-418B-B960-D5534F87C596}" type="datetimeFigureOut">
              <a:rPr lang="en-US"/>
              <a:pPr>
                <a:defRPr/>
              </a:pPr>
              <a:t>12/10/2013</a:t>
            </a:fld>
            <a:endParaRPr lang="en-US"/>
          </a:p>
        </p:txBody>
      </p:sp>
      <p:sp>
        <p:nvSpPr>
          <p:cNvPr id="5" name="Нижний колонтитул 9"/>
          <p:cNvSpPr>
            <a:spLocks noGrp="1"/>
          </p:cNvSpPr>
          <p:nvPr>
            <p:ph type="ftr" sz="quarter" idx="11"/>
          </p:nvPr>
        </p:nvSpPr>
        <p:spPr/>
        <p:txBody>
          <a:bodyPr/>
          <a:lstStyle>
            <a:lvl1pPr>
              <a:defRPr/>
            </a:lvl1pPr>
          </a:lstStyle>
          <a:p>
            <a:pPr>
              <a:defRPr/>
            </a:pPr>
            <a:endParaRPr lang="en-US"/>
          </a:p>
        </p:txBody>
      </p:sp>
      <p:sp>
        <p:nvSpPr>
          <p:cNvPr id="6" name="Номер слайда 21"/>
          <p:cNvSpPr>
            <a:spLocks noGrp="1"/>
          </p:cNvSpPr>
          <p:nvPr>
            <p:ph type="sldNum" sz="quarter" idx="12"/>
          </p:nvPr>
        </p:nvSpPr>
        <p:spPr/>
        <p:txBody>
          <a:bodyPr/>
          <a:lstStyle>
            <a:lvl1pPr>
              <a:defRPr/>
            </a:lvl1pPr>
          </a:lstStyle>
          <a:p>
            <a:pPr>
              <a:defRPr/>
            </a:pPr>
            <a:fld id="{96B2093D-23EA-41C1-BE98-CC131B2CF1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843D148-777A-4BF2-8121-5C3D99647018}" type="datetimeFigureOut">
              <a:rPr lang="en-US"/>
              <a:pPr>
                <a:defRPr/>
              </a:pPr>
              <a:t>12/10/2013</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5"/>
          <p:cNvSpPr>
            <a:spLocks noGrp="1"/>
          </p:cNvSpPr>
          <p:nvPr>
            <p:ph type="sldNum" sz="quarter" idx="12"/>
          </p:nvPr>
        </p:nvSpPr>
        <p:spPr/>
        <p:txBody>
          <a:bodyPr/>
          <a:lstStyle>
            <a:lvl1pPr>
              <a:defRPr/>
            </a:lvl1pPr>
          </a:lstStyle>
          <a:p>
            <a:pPr>
              <a:defRPr/>
            </a:pPr>
            <a:fld id="{7426B782-C512-4925-AF0D-A3585D21E8B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79DC26B0-DAED-4E27-B40A-CA0756E5D05E}" type="datetimeFigureOut">
              <a:rPr lang="en-US"/>
              <a:pPr>
                <a:defRPr/>
              </a:pPr>
              <a:t>12/10/2013</a:t>
            </a:fld>
            <a:endParaRPr lang="en-US"/>
          </a:p>
        </p:txBody>
      </p:sp>
      <p:sp>
        <p:nvSpPr>
          <p:cNvPr id="6" name="Нижний колонтитул 9"/>
          <p:cNvSpPr>
            <a:spLocks noGrp="1"/>
          </p:cNvSpPr>
          <p:nvPr>
            <p:ph type="ftr" sz="quarter" idx="11"/>
          </p:nvPr>
        </p:nvSpPr>
        <p:spPr/>
        <p:txBody>
          <a:bodyPr/>
          <a:lstStyle>
            <a:lvl1pPr>
              <a:defRPr/>
            </a:lvl1pPr>
          </a:lstStyle>
          <a:p>
            <a:pPr>
              <a:defRPr/>
            </a:pPr>
            <a:endParaRPr lang="en-US"/>
          </a:p>
        </p:txBody>
      </p:sp>
      <p:sp>
        <p:nvSpPr>
          <p:cNvPr id="7" name="Номер слайда 21"/>
          <p:cNvSpPr>
            <a:spLocks noGrp="1"/>
          </p:cNvSpPr>
          <p:nvPr>
            <p:ph type="sldNum" sz="quarter" idx="12"/>
          </p:nvPr>
        </p:nvSpPr>
        <p:spPr/>
        <p:txBody>
          <a:bodyPr/>
          <a:lstStyle>
            <a:lvl1pPr>
              <a:defRPr/>
            </a:lvl1pPr>
          </a:lstStyle>
          <a:p>
            <a:pPr>
              <a:defRPr/>
            </a:pPr>
            <a:fld id="{E5038A65-FC52-4639-BF8E-CC07650347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44FBFA52-2892-4EEB-AC3A-1FD51CD968CA}" type="slidenum">
              <a:rPr lang="en-US"/>
              <a:pPr>
                <a:defRPr/>
              </a:pPr>
              <a:t>‹#›</a:t>
            </a:fld>
            <a:endParaRPr lang="en-US"/>
          </a:p>
        </p:txBody>
      </p:sp>
      <p:sp>
        <p:nvSpPr>
          <p:cNvPr id="10" name="Нижний колонтитул 7"/>
          <p:cNvSpPr>
            <a:spLocks noGrp="1"/>
          </p:cNvSpPr>
          <p:nvPr>
            <p:ph type="ftr" sz="quarter" idx="11"/>
          </p:nvPr>
        </p:nvSpPr>
        <p:spPr/>
        <p:txBody>
          <a:bodyPr/>
          <a:lstStyle>
            <a:lvl1pPr>
              <a:defRPr/>
            </a:lvl1pPr>
          </a:lstStyle>
          <a:p>
            <a:pPr>
              <a:defRPr/>
            </a:pPr>
            <a:endParaRPr lang="en-US"/>
          </a:p>
        </p:txBody>
      </p:sp>
      <p:sp>
        <p:nvSpPr>
          <p:cNvPr id="11" name="Дата 6"/>
          <p:cNvSpPr>
            <a:spLocks noGrp="1"/>
          </p:cNvSpPr>
          <p:nvPr>
            <p:ph type="dt" sz="half" idx="12"/>
          </p:nvPr>
        </p:nvSpPr>
        <p:spPr/>
        <p:txBody>
          <a:bodyPr/>
          <a:lstStyle>
            <a:lvl1pPr>
              <a:defRPr/>
            </a:lvl1pPr>
          </a:lstStyle>
          <a:p>
            <a:pPr>
              <a:defRPr/>
            </a:pPr>
            <a:fld id="{0981196C-EED4-491D-A34D-C66071FA9807}" type="datetimeFigureOut">
              <a:rPr lang="en-US"/>
              <a:pPr>
                <a:defRPr/>
              </a:pPr>
              <a:t>12/10/2013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F29EF67A-FBF1-410B-A07F-67252FDAC47E}" type="datetimeFigureOut">
              <a:rPr lang="en-US"/>
              <a:pPr>
                <a:defRPr/>
              </a:pPr>
              <a:t>12/10/2013</a:t>
            </a:fld>
            <a:endParaRPr lang="en-US"/>
          </a:p>
        </p:txBody>
      </p:sp>
      <p:sp>
        <p:nvSpPr>
          <p:cNvPr id="4" name="Нижний колонтитул 9"/>
          <p:cNvSpPr>
            <a:spLocks noGrp="1"/>
          </p:cNvSpPr>
          <p:nvPr>
            <p:ph type="ftr" sz="quarter" idx="11"/>
          </p:nvPr>
        </p:nvSpPr>
        <p:spPr/>
        <p:txBody>
          <a:bodyPr/>
          <a:lstStyle>
            <a:lvl1pPr>
              <a:defRPr/>
            </a:lvl1pPr>
          </a:lstStyle>
          <a:p>
            <a:pPr>
              <a:defRPr/>
            </a:pPr>
            <a:endParaRPr lang="en-US"/>
          </a:p>
        </p:txBody>
      </p:sp>
      <p:sp>
        <p:nvSpPr>
          <p:cNvPr id="5" name="Номер слайда 21"/>
          <p:cNvSpPr>
            <a:spLocks noGrp="1"/>
          </p:cNvSpPr>
          <p:nvPr>
            <p:ph type="sldNum" sz="quarter" idx="12"/>
          </p:nvPr>
        </p:nvSpPr>
        <p:spPr/>
        <p:txBody>
          <a:bodyPr/>
          <a:lstStyle>
            <a:lvl1pPr>
              <a:defRPr/>
            </a:lvl1pPr>
          </a:lstStyle>
          <a:p>
            <a:pPr>
              <a:defRPr/>
            </a:pPr>
            <a:fld id="{8F57CFFE-90AE-400C-90DF-D56155173F5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6E468CCC-7C74-47ED-BBD9-859BC0D9386B}" type="datetimeFigureOut">
              <a:rPr lang="en-US"/>
              <a:pPr>
                <a:defRPr/>
              </a:pPr>
              <a:t>12/10/2013</a:t>
            </a:fld>
            <a:endParaRPr lang="en-US"/>
          </a:p>
        </p:txBody>
      </p:sp>
      <p:sp>
        <p:nvSpPr>
          <p:cNvPr id="3" name="Нижний колонтитул 9"/>
          <p:cNvSpPr>
            <a:spLocks noGrp="1"/>
          </p:cNvSpPr>
          <p:nvPr>
            <p:ph type="ftr" sz="quarter" idx="11"/>
          </p:nvPr>
        </p:nvSpPr>
        <p:spPr/>
        <p:txBody>
          <a:bodyPr/>
          <a:lstStyle>
            <a:lvl1pPr>
              <a:defRPr/>
            </a:lvl1pPr>
          </a:lstStyle>
          <a:p>
            <a:pPr>
              <a:defRPr/>
            </a:pPr>
            <a:endParaRPr lang="en-US"/>
          </a:p>
        </p:txBody>
      </p:sp>
      <p:sp>
        <p:nvSpPr>
          <p:cNvPr id="4" name="Номер слайда 21"/>
          <p:cNvSpPr>
            <a:spLocks noGrp="1"/>
          </p:cNvSpPr>
          <p:nvPr>
            <p:ph type="sldNum" sz="quarter" idx="12"/>
          </p:nvPr>
        </p:nvSpPr>
        <p:spPr/>
        <p:txBody>
          <a:bodyPr/>
          <a:lstStyle>
            <a:lvl1pPr>
              <a:defRPr/>
            </a:lvl1pPr>
          </a:lstStyle>
          <a:p>
            <a:pPr>
              <a:defRPr/>
            </a:pPr>
            <a:fld id="{2D5E3026-461C-4F9A-9459-0D349B8137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7"/>
          <p:cNvSpPr>
            <a:spLocks noGrp="1"/>
          </p:cNvSpPr>
          <p:nvPr>
            <p:ph type="dt" sz="half" idx="10"/>
          </p:nvPr>
        </p:nvSpPr>
        <p:spPr/>
        <p:txBody>
          <a:bodyPr/>
          <a:lstStyle>
            <a:lvl1pPr>
              <a:defRPr/>
            </a:lvl1pPr>
          </a:lstStyle>
          <a:p>
            <a:pPr>
              <a:defRPr/>
            </a:pPr>
            <a:fld id="{C6BD0DBB-F0BB-4759-A34B-0B27DFCDDA3B}" type="datetimeFigureOut">
              <a:rPr lang="en-US"/>
              <a:pPr>
                <a:defRPr/>
              </a:pPr>
              <a:t>12/10/2013</a:t>
            </a:fld>
            <a:endParaRPr lang="en-US"/>
          </a:p>
        </p:txBody>
      </p:sp>
      <p:sp>
        <p:nvSpPr>
          <p:cNvPr id="6" name="Номер слайда 8"/>
          <p:cNvSpPr>
            <a:spLocks noGrp="1"/>
          </p:cNvSpPr>
          <p:nvPr>
            <p:ph type="sldNum" sz="quarter" idx="11"/>
          </p:nvPr>
        </p:nvSpPr>
        <p:spPr/>
        <p:txBody>
          <a:bodyPr/>
          <a:lstStyle>
            <a:lvl1pPr>
              <a:defRPr/>
            </a:lvl1pPr>
          </a:lstStyle>
          <a:p>
            <a:pPr>
              <a:defRPr/>
            </a:pPr>
            <a:fld id="{E3EF5795-4217-458E-B57A-0A0C1BCBBBB1}" type="slidenum">
              <a:rPr lang="en-US"/>
              <a:pPr>
                <a:defRPr/>
              </a:pPr>
              <a:t>‹#›</a:t>
            </a:fld>
            <a:endParaRPr lang="en-US"/>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7"/>
          <p:cNvSpPr>
            <a:spLocks noGrp="1"/>
          </p:cNvSpPr>
          <p:nvPr>
            <p:ph type="dt" sz="half" idx="10"/>
          </p:nvPr>
        </p:nvSpPr>
        <p:spPr/>
        <p:txBody>
          <a:bodyPr/>
          <a:lstStyle>
            <a:lvl1pPr>
              <a:defRPr/>
            </a:lvl1pPr>
          </a:lstStyle>
          <a:p>
            <a:pPr>
              <a:defRPr/>
            </a:pPr>
            <a:fld id="{989AE038-7337-4E51-8191-C351157E0F16}" type="datetimeFigureOut">
              <a:rPr lang="en-US"/>
              <a:pPr>
                <a:defRPr/>
              </a:pPr>
              <a:t>12/10/2013</a:t>
            </a:fld>
            <a:endParaRPr lang="en-US"/>
          </a:p>
        </p:txBody>
      </p:sp>
      <p:sp>
        <p:nvSpPr>
          <p:cNvPr id="6" name="Номер слайда 8"/>
          <p:cNvSpPr>
            <a:spLocks noGrp="1"/>
          </p:cNvSpPr>
          <p:nvPr>
            <p:ph type="sldNum" sz="quarter" idx="11"/>
          </p:nvPr>
        </p:nvSpPr>
        <p:spPr/>
        <p:txBody>
          <a:bodyPr/>
          <a:lstStyle>
            <a:lvl1pPr>
              <a:defRPr/>
            </a:lvl1pPr>
          </a:lstStyle>
          <a:p>
            <a:pPr>
              <a:defRPr/>
            </a:pPr>
            <a:fld id="{CA62932B-153D-436A-9182-75928763B9F0}" type="slidenum">
              <a:rPr lang="en-US"/>
              <a:pPr>
                <a:defRPr/>
              </a:pPr>
              <a:t>‹#›</a:t>
            </a:fld>
            <a:endParaRPr lang="en-US"/>
          </a:p>
        </p:txBody>
      </p:sp>
      <p:sp>
        <p:nvSpPr>
          <p:cNvPr id="7" name="Нижний колонтитул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AA72C4E2-1D42-41D4-97EF-E88E4B1ED700}" type="datetimeFigureOut">
              <a:rPr lang="en-US"/>
              <a:pPr>
                <a:defRPr/>
              </a:pPr>
              <a:t>12/10/2013</a:t>
            </a:fld>
            <a:endParaRPr lang="en-US"/>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13967985-F240-44FB-9D6B-D50D0DA118AA}" type="slidenum">
              <a:rPr lang="en-US"/>
              <a:pPr>
                <a:defRPr/>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81" r:id="rId1"/>
    <p:sldLayoutId id="2147483780" r:id="rId2"/>
    <p:sldLayoutId id="2147483782" r:id="rId3"/>
    <p:sldLayoutId id="2147483779" r:id="rId4"/>
    <p:sldLayoutId id="2147483783" r:id="rId5"/>
    <p:sldLayoutId id="2147483778" r:id="rId6"/>
    <p:sldLayoutId id="2147483777" r:id="rId7"/>
    <p:sldLayoutId id="2147483784" r:id="rId8"/>
    <p:sldLayoutId id="2147483785" r:id="rId9"/>
    <p:sldLayoutId id="2147483776" r:id="rId10"/>
    <p:sldLayoutId id="2147483775" r:id="rId11"/>
    <p:sldLayoutId id="2147483786" r:id="rId12"/>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4175" y="1987550"/>
            <a:ext cx="8458200" cy="1905000"/>
          </a:xfrm>
        </p:spPr>
        <p:txBody>
          <a:bodyPr>
            <a:normAutofit/>
          </a:bodyPr>
          <a:lstStyle/>
          <a:p>
            <a:pPr fontAlgn="auto">
              <a:spcAft>
                <a:spcPts val="0"/>
              </a:spcAft>
              <a:defRPr/>
            </a:pPr>
            <a:r>
              <a:rPr lang="ru-RU" sz="6600" smtClean="0"/>
              <a:t>Десмургия</a:t>
            </a:r>
            <a:endParaRPr lang="ru-RU" sz="6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Содержимое 2"/>
          <p:cNvSpPr>
            <a:spLocks noGrp="1"/>
          </p:cNvSpPr>
          <p:nvPr>
            <p:ph idx="1"/>
          </p:nvPr>
        </p:nvSpPr>
        <p:spPr>
          <a:xfrm>
            <a:off x="457200" y="1600200"/>
            <a:ext cx="2667000" cy="4708525"/>
          </a:xfrm>
        </p:spPr>
        <p:txBody>
          <a:bodyPr/>
          <a:lstStyle/>
          <a:p>
            <a:r>
              <a:rPr lang="ru-RU" smtClean="0"/>
              <a:t>Накладывается на области локтевого и коленного суставов</a:t>
            </a:r>
          </a:p>
        </p:txBody>
      </p:sp>
      <p:sp>
        <p:nvSpPr>
          <p:cNvPr id="2" name="Заголовок 1"/>
          <p:cNvSpPr>
            <a:spLocks noGrp="1"/>
          </p:cNvSpPr>
          <p:nvPr>
            <p:ph type="title"/>
          </p:nvPr>
        </p:nvSpPr>
        <p:spPr/>
        <p:txBody>
          <a:bodyPr/>
          <a:lstStyle/>
          <a:p>
            <a:pPr fontAlgn="auto">
              <a:spcAft>
                <a:spcPts val="0"/>
              </a:spcAft>
              <a:defRPr/>
            </a:pPr>
            <a:r>
              <a:rPr lang="ru-RU" smtClean="0"/>
              <a:t>«Черепашья» повязка</a:t>
            </a:r>
            <a:endParaRPr lang="ru-RU"/>
          </a:p>
        </p:txBody>
      </p:sp>
      <p:pic>
        <p:nvPicPr>
          <p:cNvPr id="25603" name="Рисунок 3" descr="череп.gif"/>
          <p:cNvPicPr>
            <a:picLocks noChangeAspect="1"/>
          </p:cNvPicPr>
          <p:nvPr/>
        </p:nvPicPr>
        <p:blipFill>
          <a:blip r:embed="rId2"/>
          <a:srcRect/>
          <a:stretch>
            <a:fillRect/>
          </a:stretch>
        </p:blipFill>
        <p:spPr bwMode="auto">
          <a:xfrm>
            <a:off x="3505200" y="1524000"/>
            <a:ext cx="4876800" cy="2133600"/>
          </a:xfrm>
          <a:prstGeom prst="rect">
            <a:avLst/>
          </a:prstGeom>
          <a:noFill/>
          <a:ln w="9525">
            <a:noFill/>
            <a:miter lim="800000"/>
            <a:headEnd/>
            <a:tailEnd/>
          </a:ln>
        </p:spPr>
      </p:pic>
      <p:pic>
        <p:nvPicPr>
          <p:cNvPr id="25604" name="Рисунок 4" descr="череп.jpg"/>
          <p:cNvPicPr>
            <a:picLocks noChangeAspect="1"/>
          </p:cNvPicPr>
          <p:nvPr/>
        </p:nvPicPr>
        <p:blipFill>
          <a:blip r:embed="rId3"/>
          <a:srcRect/>
          <a:stretch>
            <a:fillRect/>
          </a:stretch>
        </p:blipFill>
        <p:spPr bwMode="auto">
          <a:xfrm>
            <a:off x="3810000" y="4038600"/>
            <a:ext cx="4267200" cy="2513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p:txBody>
          <a:bodyPr/>
          <a:lstStyle/>
          <a:p>
            <a:r>
              <a:rPr lang="ru-RU" smtClean="0"/>
              <a:t>Накладывают на голову, стопу или кисть, на культю после ампутации конечностей</a:t>
            </a:r>
          </a:p>
        </p:txBody>
      </p:sp>
      <p:sp>
        <p:nvSpPr>
          <p:cNvPr id="2" name="Заголовок 1"/>
          <p:cNvSpPr>
            <a:spLocks noGrp="1"/>
          </p:cNvSpPr>
          <p:nvPr>
            <p:ph type="title"/>
          </p:nvPr>
        </p:nvSpPr>
        <p:spPr/>
        <p:txBody>
          <a:bodyPr/>
          <a:lstStyle/>
          <a:p>
            <a:pPr fontAlgn="auto">
              <a:spcAft>
                <a:spcPts val="0"/>
              </a:spcAft>
              <a:defRPr/>
            </a:pPr>
            <a:r>
              <a:rPr lang="ru-RU" smtClean="0"/>
              <a:t>Возвращающаяся повязка</a:t>
            </a:r>
            <a:endParaRPr lang="ru-RU"/>
          </a:p>
        </p:txBody>
      </p:sp>
      <p:pic>
        <p:nvPicPr>
          <p:cNvPr id="26627" name="Рисунок 3" descr="возвр.jpg"/>
          <p:cNvPicPr>
            <a:picLocks noChangeAspect="1"/>
          </p:cNvPicPr>
          <p:nvPr/>
        </p:nvPicPr>
        <p:blipFill>
          <a:blip r:embed="rId2"/>
          <a:srcRect/>
          <a:stretch>
            <a:fillRect/>
          </a:stretch>
        </p:blipFill>
        <p:spPr bwMode="auto">
          <a:xfrm>
            <a:off x="6629400" y="2895600"/>
            <a:ext cx="2133600" cy="3124200"/>
          </a:xfrm>
          <a:prstGeom prst="rect">
            <a:avLst/>
          </a:prstGeom>
          <a:noFill/>
          <a:ln w="9525">
            <a:noFill/>
            <a:miter lim="800000"/>
            <a:headEnd/>
            <a:tailEnd/>
          </a:ln>
        </p:spPr>
      </p:pic>
      <p:pic>
        <p:nvPicPr>
          <p:cNvPr id="26628" name="Рисунок 4" descr="возвра.jpg"/>
          <p:cNvPicPr>
            <a:picLocks noChangeAspect="1"/>
          </p:cNvPicPr>
          <p:nvPr/>
        </p:nvPicPr>
        <p:blipFill>
          <a:blip r:embed="rId3"/>
          <a:srcRect/>
          <a:stretch>
            <a:fillRect/>
          </a:stretch>
        </p:blipFill>
        <p:spPr bwMode="auto">
          <a:xfrm>
            <a:off x="304800" y="2895600"/>
            <a:ext cx="2079625" cy="3124200"/>
          </a:xfrm>
          <a:prstGeom prst="rect">
            <a:avLst/>
          </a:prstGeom>
          <a:noFill/>
          <a:ln w="9525">
            <a:noFill/>
            <a:miter lim="800000"/>
            <a:headEnd/>
            <a:tailEnd/>
          </a:ln>
        </p:spPr>
      </p:pic>
      <p:pic>
        <p:nvPicPr>
          <p:cNvPr id="26629" name="Рисунок 5" descr="возвращ.png"/>
          <p:cNvPicPr>
            <a:picLocks noChangeAspect="1"/>
          </p:cNvPicPr>
          <p:nvPr/>
        </p:nvPicPr>
        <p:blipFill>
          <a:blip r:embed="rId4"/>
          <a:srcRect/>
          <a:stretch>
            <a:fillRect/>
          </a:stretch>
        </p:blipFill>
        <p:spPr bwMode="auto">
          <a:xfrm>
            <a:off x="2667000" y="3048000"/>
            <a:ext cx="3697288"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457200" y="304800"/>
            <a:ext cx="8229600" cy="457200"/>
          </a:xfrm>
        </p:spPr>
        <p:txBody>
          <a:bodyPr>
            <a:normAutofit fontScale="90000"/>
          </a:bodyPr>
          <a:lstStyle/>
          <a:p>
            <a:pPr algn="ctr" fontAlgn="auto">
              <a:spcAft>
                <a:spcPts val="0"/>
              </a:spcAft>
              <a:defRPr/>
            </a:pPr>
            <a:r>
              <a:rPr lang="ru-RU" sz="4000" smtClean="0"/>
              <a:t>Косыночные повязки</a:t>
            </a:r>
          </a:p>
        </p:txBody>
      </p:sp>
      <p:sp>
        <p:nvSpPr>
          <p:cNvPr id="27650" name="Rectangle 6"/>
          <p:cNvSpPr>
            <a:spLocks noGrp="1" noChangeArrowheads="1"/>
          </p:cNvSpPr>
          <p:nvPr>
            <p:ph type="body" sz="half" idx="2"/>
          </p:nvPr>
        </p:nvSpPr>
        <p:spPr>
          <a:xfrm>
            <a:off x="3733800" y="762000"/>
            <a:ext cx="5105400" cy="6096000"/>
          </a:xfrm>
        </p:spPr>
        <p:txBody>
          <a:bodyPr/>
          <a:lstStyle/>
          <a:p>
            <a:pPr>
              <a:lnSpc>
                <a:spcPct val="80000"/>
              </a:lnSpc>
              <a:buFont typeface="Wingdings" pitchFamily="2" charset="2"/>
              <a:buNone/>
            </a:pPr>
            <a:r>
              <a:rPr lang="ru-RU" sz="1800" i="1" smtClean="0"/>
              <a:t>         Косыночная повязка.</a:t>
            </a:r>
            <a:r>
              <a:rPr lang="ru-RU" sz="1800" smtClean="0"/>
              <a:t> Под косынкой в десмургии понимают треугольный кусок материи, полученный при разрезании по диагонали матерчатого квадрата или женского головного платка. Длинная сторона косынки называется основанием, угол против основания — верхушкой и остальные два угла — концами. Часть косынки между основанием и верхушкой называется серединой. Из 1 м2 ткани разрезанием по одной диагонали получают две большие косынки, а разрезанием по двум диагоналям — четыре малые косынки. Косынки как средство фиксации перевязочного материала не обеспечивают плотного прилегания перевязочного материала к тканям тела, но зато могут быть использованы при оказании первой помощи, наложении первой повязки на время транспортировки в лечебное учреждение. Косыночные повязки применяются для создания покоя верхней конечности при переломе костей предплечья или плеча, фиксации перевязочного материала.</a:t>
            </a:r>
          </a:p>
        </p:txBody>
      </p:sp>
      <p:pic>
        <p:nvPicPr>
          <p:cNvPr id="27651" name="Picture 7" descr="bint(1)"/>
          <p:cNvPicPr>
            <a:picLocks noChangeAspect="1" noChangeArrowheads="1"/>
          </p:cNvPicPr>
          <p:nvPr>
            <p:ph sz="half" idx="1"/>
          </p:nvPr>
        </p:nvPicPr>
        <p:blipFill>
          <a:blip r:embed="rId2"/>
          <a:srcRect/>
          <a:stretch>
            <a:fillRect/>
          </a:stretch>
        </p:blipFill>
        <p:spPr>
          <a:xfrm>
            <a:off x="304800" y="1143000"/>
            <a:ext cx="3433763" cy="4302125"/>
          </a:xfr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Содержимое 2"/>
          <p:cNvSpPr>
            <a:spLocks noGrp="1"/>
          </p:cNvSpPr>
          <p:nvPr>
            <p:ph idx="1"/>
          </p:nvPr>
        </p:nvSpPr>
        <p:spPr/>
        <p:txBody>
          <a:bodyPr/>
          <a:lstStyle/>
          <a:p>
            <a:r>
              <a:rPr lang="ru-RU" smtClean="0"/>
              <a:t>Удобна при оказании первой помощи. Наиболее часто ее применяют для подвешивания руки при переломе костей предплечья или вколоченном переломе плеча</a:t>
            </a:r>
          </a:p>
        </p:txBody>
      </p:sp>
      <p:sp>
        <p:nvSpPr>
          <p:cNvPr id="2" name="Заголовок 1"/>
          <p:cNvSpPr>
            <a:spLocks noGrp="1"/>
          </p:cNvSpPr>
          <p:nvPr>
            <p:ph type="title"/>
          </p:nvPr>
        </p:nvSpPr>
        <p:spPr/>
        <p:txBody>
          <a:bodyPr/>
          <a:lstStyle/>
          <a:p>
            <a:pPr fontAlgn="auto">
              <a:spcAft>
                <a:spcPts val="0"/>
              </a:spcAft>
              <a:defRPr/>
            </a:pPr>
            <a:r>
              <a:rPr lang="ru-RU" smtClean="0"/>
              <a:t>Косыночная повязка</a:t>
            </a:r>
            <a:endParaRPr lang="ru-RU"/>
          </a:p>
        </p:txBody>
      </p:sp>
      <p:pic>
        <p:nvPicPr>
          <p:cNvPr id="28675" name="Рисунок 3" descr="кос.jpg"/>
          <p:cNvPicPr>
            <a:picLocks noChangeAspect="1"/>
          </p:cNvPicPr>
          <p:nvPr/>
        </p:nvPicPr>
        <p:blipFill>
          <a:blip r:embed="rId2"/>
          <a:srcRect/>
          <a:stretch>
            <a:fillRect/>
          </a:stretch>
        </p:blipFill>
        <p:spPr bwMode="auto">
          <a:xfrm>
            <a:off x="1295400" y="3581400"/>
            <a:ext cx="6858000" cy="299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229600" cy="3124200"/>
          </a:xfrm>
        </p:spPr>
        <p:txBody>
          <a:bodyPr>
            <a:normAutofit/>
          </a:bodyPr>
          <a:lstStyle/>
          <a:p>
            <a:pPr fontAlgn="auto">
              <a:spcAft>
                <a:spcPts val="0"/>
              </a:spcAft>
              <a:defRPr/>
            </a:pPr>
            <a:r>
              <a:rPr lang="ru-RU" smtClean="0"/>
              <a:t>Типы повязок на отдельные области и части тела</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Содержимое 2"/>
          <p:cNvSpPr>
            <a:spLocks noGrp="1"/>
          </p:cNvSpPr>
          <p:nvPr>
            <p:ph idx="1"/>
          </p:nvPr>
        </p:nvSpPr>
        <p:spPr>
          <a:xfrm>
            <a:off x="457200" y="2209800"/>
            <a:ext cx="4267200" cy="4098925"/>
          </a:xfrm>
        </p:spPr>
        <p:txBody>
          <a:bodyPr/>
          <a:lstStyle/>
          <a:p>
            <a:r>
              <a:rPr lang="ru-RU" smtClean="0"/>
              <a:t>Чепец</a:t>
            </a:r>
          </a:p>
          <a:p>
            <a:r>
              <a:rPr lang="ru-RU" smtClean="0"/>
              <a:t>Шапочка Гиппоткрата</a:t>
            </a:r>
          </a:p>
          <a:p>
            <a:r>
              <a:rPr lang="ru-RU" smtClean="0"/>
              <a:t>Повязка на глаз</a:t>
            </a:r>
          </a:p>
          <a:p>
            <a:r>
              <a:rPr lang="ru-RU" smtClean="0"/>
              <a:t>Повязка на оба глаза</a:t>
            </a:r>
          </a:p>
          <a:p>
            <a:r>
              <a:rPr lang="ru-RU" smtClean="0"/>
              <a:t>Пращевидная повязка</a:t>
            </a:r>
          </a:p>
          <a:p>
            <a:endParaRPr lang="ru-RU" smtClean="0"/>
          </a:p>
        </p:txBody>
      </p:sp>
      <p:sp>
        <p:nvSpPr>
          <p:cNvPr id="2" name="Заголовок 1"/>
          <p:cNvSpPr>
            <a:spLocks noGrp="1"/>
          </p:cNvSpPr>
          <p:nvPr>
            <p:ph type="title"/>
          </p:nvPr>
        </p:nvSpPr>
        <p:spPr/>
        <p:txBody>
          <a:bodyPr/>
          <a:lstStyle/>
          <a:p>
            <a:pPr fontAlgn="auto">
              <a:spcAft>
                <a:spcPts val="0"/>
              </a:spcAft>
              <a:defRPr/>
            </a:pPr>
            <a:r>
              <a:rPr lang="ru-RU" smtClean="0"/>
              <a:t>Повязки на голову и шею</a:t>
            </a:r>
            <a:endParaRPr lang="ru-RU"/>
          </a:p>
        </p:txBody>
      </p:sp>
      <p:pic>
        <p:nvPicPr>
          <p:cNvPr id="30723" name="Рисунок 3" descr="povyazka5.jpg"/>
          <p:cNvPicPr>
            <a:picLocks noChangeAspect="1"/>
          </p:cNvPicPr>
          <p:nvPr/>
        </p:nvPicPr>
        <p:blipFill>
          <a:blip r:embed="rId2"/>
          <a:srcRect/>
          <a:stretch>
            <a:fillRect/>
          </a:stretch>
        </p:blipFill>
        <p:spPr bwMode="auto">
          <a:xfrm>
            <a:off x="4800600" y="2286000"/>
            <a:ext cx="3810000" cy="347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Содержимое 3" descr="чепец.png"/>
          <p:cNvPicPr>
            <a:picLocks noGrp="1" noChangeAspect="1"/>
          </p:cNvPicPr>
          <p:nvPr>
            <p:ph idx="1"/>
          </p:nvPr>
        </p:nvPicPr>
        <p:blipFill>
          <a:blip r:embed="rId2"/>
          <a:srcRect/>
          <a:stretch>
            <a:fillRect/>
          </a:stretch>
        </p:blipFill>
        <p:spPr>
          <a:xfrm>
            <a:off x="2295525" y="2266950"/>
            <a:ext cx="4552950" cy="3086100"/>
          </a:xfrm>
        </p:spPr>
      </p:pic>
      <p:sp>
        <p:nvSpPr>
          <p:cNvPr id="2" name="Заголовок 1"/>
          <p:cNvSpPr>
            <a:spLocks noGrp="1"/>
          </p:cNvSpPr>
          <p:nvPr>
            <p:ph type="title"/>
          </p:nvPr>
        </p:nvSpPr>
        <p:spPr/>
        <p:txBody>
          <a:bodyPr/>
          <a:lstStyle/>
          <a:p>
            <a:pPr fontAlgn="auto">
              <a:spcAft>
                <a:spcPts val="0"/>
              </a:spcAft>
              <a:defRPr/>
            </a:pPr>
            <a:r>
              <a:rPr lang="ru-RU" smtClean="0"/>
              <a:t>Чепец</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549275"/>
            <a:ext cx="8229600" cy="1143000"/>
          </a:xfrm>
        </p:spPr>
        <p:txBody>
          <a:bodyPr>
            <a:normAutofit fontScale="90000"/>
          </a:bodyPr>
          <a:lstStyle/>
          <a:p>
            <a:pPr fontAlgn="auto">
              <a:spcAft>
                <a:spcPts val="0"/>
              </a:spcAft>
              <a:defRPr/>
            </a:pPr>
            <a:r>
              <a:rPr lang="ru-RU" sz="4000" smtClean="0"/>
              <a:t>Повязка на голову:</a:t>
            </a:r>
            <a:br>
              <a:rPr lang="ru-RU" sz="4000" smtClean="0"/>
            </a:br>
            <a:r>
              <a:rPr lang="ru-RU" sz="4000" smtClean="0"/>
              <a:t>                               «Чепец»</a:t>
            </a:r>
          </a:p>
        </p:txBody>
      </p:sp>
      <p:sp>
        <p:nvSpPr>
          <p:cNvPr id="32770" name="Rectangle 6"/>
          <p:cNvSpPr>
            <a:spLocks noGrp="1" noChangeArrowheads="1"/>
          </p:cNvSpPr>
          <p:nvPr>
            <p:ph type="body" idx="1"/>
          </p:nvPr>
        </p:nvSpPr>
        <p:spPr>
          <a:xfrm>
            <a:off x="3563938" y="2060575"/>
            <a:ext cx="5111750" cy="3725863"/>
          </a:xfrm>
        </p:spPr>
        <p:txBody>
          <a:bodyPr/>
          <a:lstStyle/>
          <a:p>
            <a:pPr>
              <a:lnSpc>
                <a:spcPct val="80000"/>
              </a:lnSpc>
            </a:pPr>
            <a:r>
              <a:rPr lang="ru-RU" sz="1800" b="1" smtClean="0"/>
              <a:t>Повязка «чепец».</a:t>
            </a:r>
            <a:r>
              <a:rPr lang="ru-RU" sz="1800" smtClean="0"/>
              <a:t> Наиболее отвечающей современным требованиям лечения ран головы является повязка «чепец». Повязка очень простая и удобная и может быть наложена без помощника. Она никогда не сползает и оказывает достаточное давление на рану. К недостаткам повязки относится то, что из-под головного убора видны лямки, которые приходится развязывать во время приема пищи для уменьшения болей. Повязка «чепец» применяется при ранениях и ожогах, локализующихся на голове, для остановки кровотечения и фиксации перевязочного материала.</a:t>
            </a:r>
            <a:br>
              <a:rPr lang="ru-RU" sz="1800" smtClean="0"/>
            </a:br>
            <a:r>
              <a:rPr lang="ru-RU" sz="1800" smtClean="0"/>
              <a:t> </a:t>
            </a:r>
            <a:br>
              <a:rPr lang="ru-RU" sz="1800" smtClean="0"/>
            </a:br>
            <a:endParaRPr lang="ru-RU" sz="1800" smtClean="0"/>
          </a:p>
        </p:txBody>
      </p:sp>
      <p:sp>
        <p:nvSpPr>
          <p:cNvPr id="32771" name="Text Box 7"/>
          <p:cNvSpPr txBox="1">
            <a:spLocks noChangeArrowheads="1"/>
          </p:cNvSpPr>
          <p:nvPr/>
        </p:nvSpPr>
        <p:spPr bwMode="auto">
          <a:xfrm>
            <a:off x="4859338" y="2924175"/>
            <a:ext cx="3457575" cy="366713"/>
          </a:xfrm>
          <a:prstGeom prst="rect">
            <a:avLst/>
          </a:prstGeom>
          <a:noFill/>
          <a:ln w="9525">
            <a:noFill/>
            <a:miter lim="800000"/>
            <a:headEnd/>
            <a:tailEnd/>
          </a:ln>
        </p:spPr>
        <p:txBody>
          <a:bodyPr>
            <a:spAutoFit/>
          </a:bodyPr>
          <a:lstStyle/>
          <a:p>
            <a:pPr>
              <a:spcBef>
                <a:spcPct val="50000"/>
              </a:spcBef>
            </a:pPr>
            <a:endParaRPr lang="ru-RU">
              <a:latin typeface="Constantia" pitchFamily="18" charset="0"/>
            </a:endParaRPr>
          </a:p>
        </p:txBody>
      </p:sp>
      <p:pic>
        <p:nvPicPr>
          <p:cNvPr id="32772" name="Picture 11" descr="fig29"/>
          <p:cNvPicPr>
            <a:picLocks noChangeAspect="1" noChangeArrowheads="1"/>
          </p:cNvPicPr>
          <p:nvPr/>
        </p:nvPicPr>
        <p:blipFill>
          <a:blip r:embed="rId2"/>
          <a:srcRect/>
          <a:stretch>
            <a:fillRect/>
          </a:stretch>
        </p:blipFill>
        <p:spPr bwMode="auto">
          <a:xfrm>
            <a:off x="250825" y="2205038"/>
            <a:ext cx="2867025" cy="3867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normAutofit fontScale="90000"/>
          </a:bodyPr>
          <a:lstStyle/>
          <a:p>
            <a:pPr fontAlgn="auto">
              <a:spcAft>
                <a:spcPts val="0"/>
              </a:spcAft>
              <a:defRPr/>
            </a:pPr>
            <a:r>
              <a:rPr lang="ru-RU" sz="4000" smtClean="0"/>
              <a:t>Повязка на голову:</a:t>
            </a:r>
            <a:br>
              <a:rPr lang="ru-RU" sz="4000" smtClean="0"/>
            </a:br>
            <a:r>
              <a:rPr lang="ru-RU" sz="4000" smtClean="0"/>
              <a:t>                               «Чепец»</a:t>
            </a:r>
          </a:p>
        </p:txBody>
      </p:sp>
      <p:sp>
        <p:nvSpPr>
          <p:cNvPr id="33794" name="Rectangle 6"/>
          <p:cNvSpPr>
            <a:spLocks noGrp="1" noChangeArrowheads="1"/>
          </p:cNvSpPr>
          <p:nvPr>
            <p:ph type="body" sz="half" idx="2"/>
          </p:nvPr>
        </p:nvSpPr>
        <p:spPr/>
        <p:txBody>
          <a:bodyPr/>
          <a:lstStyle/>
          <a:p>
            <a:pPr>
              <a:lnSpc>
                <a:spcPct val="80000"/>
              </a:lnSpc>
            </a:pPr>
            <a:r>
              <a:rPr lang="ru-RU" sz="1800" smtClean="0"/>
              <a:t>Отрезают от бинта завязку длиной около 1 м и располагают ее серединой на темя. Концы завязки удерживает больной или делают закрепляющий тур вокруг лба и затылка. Бинтование продолжают и доходят до завязки, затем бинт оборачивают вокруг завязки и ведут по затылку до завязки с другой стороны, снова оборачивают бинт вокруг завязки и ведут дальше вокруг головы несколько выше закрепляющего тура. Повторными ходами бинта полностью закрывают волосистую часть головы, бинт привязывают к завязке, а ее завязывают под подбородком.</a:t>
            </a:r>
          </a:p>
          <a:p>
            <a:pPr>
              <a:lnSpc>
                <a:spcPct val="80000"/>
              </a:lnSpc>
            </a:pPr>
            <a:endParaRPr lang="ru-RU" sz="1600" smtClean="0"/>
          </a:p>
        </p:txBody>
      </p:sp>
      <p:pic>
        <p:nvPicPr>
          <p:cNvPr id="33795" name="Picture 8" descr="054"/>
          <p:cNvPicPr>
            <a:picLocks noGrp="1" noChangeAspect="1" noChangeArrowheads="1"/>
          </p:cNvPicPr>
          <p:nvPr>
            <p:ph type="clipArt" sz="half" idx="1"/>
          </p:nvPr>
        </p:nvPicPr>
        <p:blipFill>
          <a:blip r:embed="rId2"/>
          <a:srcRect/>
          <a:stretch>
            <a:fillRect/>
          </a:stretch>
        </p:blipFill>
        <p:spPr>
          <a:xfrm>
            <a:off x="1217613" y="2312988"/>
            <a:ext cx="2540000" cy="3365500"/>
          </a:xfrm>
        </p:spPr>
      </p:pic>
      <p:pic>
        <p:nvPicPr>
          <p:cNvPr id="33796" name="Picture 9" descr="054"/>
          <p:cNvPicPr>
            <a:picLocks noChangeAspect="1" noChangeArrowheads="1"/>
          </p:cNvPicPr>
          <p:nvPr/>
        </p:nvPicPr>
        <p:blipFill>
          <a:blip r:embed="rId2"/>
          <a:srcRect/>
          <a:stretch>
            <a:fillRect/>
          </a:stretch>
        </p:blipFill>
        <p:spPr bwMode="auto">
          <a:xfrm>
            <a:off x="1258888" y="2349500"/>
            <a:ext cx="2540000" cy="3365500"/>
          </a:xfrm>
          <a:prstGeom prst="rect">
            <a:avLst/>
          </a:prstGeom>
          <a:noFill/>
          <a:ln w="9525">
            <a:noFill/>
            <a:miter lim="800000"/>
            <a:headEnd/>
            <a:tailEnd/>
          </a:ln>
        </p:spPr>
      </p:pic>
      <p:pic>
        <p:nvPicPr>
          <p:cNvPr id="33797" name="Picture 10" descr="054"/>
          <p:cNvPicPr>
            <a:picLocks noChangeAspect="1" noChangeArrowheads="1"/>
          </p:cNvPicPr>
          <p:nvPr/>
        </p:nvPicPr>
        <p:blipFill>
          <a:blip r:embed="rId2"/>
          <a:srcRect/>
          <a:stretch>
            <a:fillRect/>
          </a:stretch>
        </p:blipFill>
        <p:spPr bwMode="auto">
          <a:xfrm>
            <a:off x="1258888" y="2349500"/>
            <a:ext cx="2540000" cy="3365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Содержимое 3" descr="шапка.gif"/>
          <p:cNvPicPr>
            <a:picLocks noGrp="1" noChangeAspect="1"/>
          </p:cNvPicPr>
          <p:nvPr>
            <p:ph idx="1"/>
          </p:nvPr>
        </p:nvPicPr>
        <p:blipFill>
          <a:blip r:embed="rId2"/>
          <a:srcRect/>
          <a:stretch>
            <a:fillRect/>
          </a:stretch>
        </p:blipFill>
        <p:spPr>
          <a:xfrm>
            <a:off x="2819400" y="1295400"/>
            <a:ext cx="3429000" cy="5299075"/>
          </a:xfrm>
        </p:spPr>
      </p:pic>
      <p:sp>
        <p:nvSpPr>
          <p:cNvPr id="2" name="Заголовок 1"/>
          <p:cNvSpPr>
            <a:spLocks noGrp="1"/>
          </p:cNvSpPr>
          <p:nvPr>
            <p:ph type="title"/>
          </p:nvPr>
        </p:nvSpPr>
        <p:spPr/>
        <p:txBody>
          <a:bodyPr/>
          <a:lstStyle/>
          <a:p>
            <a:pPr fontAlgn="auto">
              <a:spcAft>
                <a:spcPts val="0"/>
              </a:spcAft>
              <a:defRPr/>
            </a:pPr>
            <a:r>
              <a:rPr lang="ru-RU" smtClean="0"/>
              <a:t>Шапочка Гиппократа</a:t>
            </a:r>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11"/>
          <p:cNvSpPr>
            <a:spLocks noGrp="1"/>
          </p:cNvSpPr>
          <p:nvPr>
            <p:ph idx="1"/>
          </p:nvPr>
        </p:nvSpPr>
        <p:spPr>
          <a:xfrm>
            <a:off x="457200" y="1600200"/>
            <a:ext cx="4191000" cy="4708525"/>
          </a:xfrm>
        </p:spPr>
        <p:txBody>
          <a:bodyPr/>
          <a:lstStyle/>
          <a:p>
            <a:r>
              <a:rPr lang="ru-RU" smtClean="0"/>
              <a:t>- учение о повязках, их правильном наложении и применении</a:t>
            </a:r>
          </a:p>
          <a:p>
            <a:endParaRPr lang="ru-RU" smtClean="0"/>
          </a:p>
          <a:p>
            <a:endParaRPr lang="ru-RU" smtClean="0"/>
          </a:p>
        </p:txBody>
      </p:sp>
      <p:sp>
        <p:nvSpPr>
          <p:cNvPr id="2" name="Заголовок 1"/>
          <p:cNvSpPr>
            <a:spLocks noGrp="1"/>
          </p:cNvSpPr>
          <p:nvPr>
            <p:ph type="title"/>
          </p:nvPr>
        </p:nvSpPr>
        <p:spPr/>
        <p:txBody>
          <a:bodyPr/>
          <a:lstStyle/>
          <a:p>
            <a:pPr fontAlgn="auto">
              <a:spcAft>
                <a:spcPts val="0"/>
              </a:spcAft>
              <a:defRPr/>
            </a:pPr>
            <a:r>
              <a:rPr lang="ru-RU" smtClean="0"/>
              <a:t>Десмургия </a:t>
            </a:r>
            <a:endParaRPr lang="ru-RU"/>
          </a:p>
        </p:txBody>
      </p:sp>
      <p:pic>
        <p:nvPicPr>
          <p:cNvPr id="16387" name="Рисунок 13" descr="циркул.jpg"/>
          <p:cNvPicPr>
            <a:picLocks noChangeAspect="1"/>
          </p:cNvPicPr>
          <p:nvPr/>
        </p:nvPicPr>
        <p:blipFill>
          <a:blip r:embed="rId3"/>
          <a:srcRect/>
          <a:stretch>
            <a:fillRect/>
          </a:stretch>
        </p:blipFill>
        <p:spPr bwMode="auto">
          <a:xfrm>
            <a:off x="4953000" y="1524000"/>
            <a:ext cx="3657600" cy="499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fontAlgn="auto">
              <a:spcAft>
                <a:spcPts val="0"/>
              </a:spcAft>
              <a:defRPr/>
            </a:pPr>
            <a:r>
              <a:rPr lang="ru-RU" sz="4000" smtClean="0"/>
              <a:t>Повязка на голову</a:t>
            </a:r>
            <a:br>
              <a:rPr lang="ru-RU" sz="4000" smtClean="0"/>
            </a:br>
            <a:r>
              <a:rPr lang="ru-RU" sz="4000" smtClean="0"/>
              <a:t>«Шапочка Гиппократа»</a:t>
            </a:r>
          </a:p>
        </p:txBody>
      </p:sp>
      <p:sp>
        <p:nvSpPr>
          <p:cNvPr id="35842" name="Rectangle 3"/>
          <p:cNvSpPr>
            <a:spLocks noGrp="1" noChangeArrowheads="1"/>
          </p:cNvSpPr>
          <p:nvPr>
            <p:ph type="body" idx="1"/>
          </p:nvPr>
        </p:nvSpPr>
        <p:spPr/>
        <p:txBody>
          <a:bodyPr/>
          <a:lstStyle/>
          <a:p>
            <a:endParaRPr lang="ru-RU" smtClean="0"/>
          </a:p>
          <a:p>
            <a:endParaRPr lang="ru-RU" smtClean="0"/>
          </a:p>
        </p:txBody>
      </p:sp>
      <p:pic>
        <p:nvPicPr>
          <p:cNvPr id="35843" name="Picture 7" descr="1(7)"/>
          <p:cNvPicPr>
            <a:picLocks noChangeAspect="1" noChangeArrowheads="1"/>
          </p:cNvPicPr>
          <p:nvPr/>
        </p:nvPicPr>
        <p:blipFill>
          <a:blip r:embed="rId2"/>
          <a:srcRect/>
          <a:stretch>
            <a:fillRect/>
          </a:stretch>
        </p:blipFill>
        <p:spPr bwMode="auto">
          <a:xfrm>
            <a:off x="395288" y="2060575"/>
            <a:ext cx="3384550" cy="3744913"/>
          </a:xfrm>
          <a:prstGeom prst="rect">
            <a:avLst/>
          </a:prstGeom>
          <a:noFill/>
          <a:ln w="9525">
            <a:noFill/>
            <a:miter lim="800000"/>
            <a:headEnd/>
            <a:tailEnd/>
          </a:ln>
        </p:spPr>
      </p:pic>
      <p:sp>
        <p:nvSpPr>
          <p:cNvPr id="35844" name="Text Box 8"/>
          <p:cNvSpPr txBox="1">
            <a:spLocks noChangeArrowheads="1"/>
          </p:cNvSpPr>
          <p:nvPr/>
        </p:nvSpPr>
        <p:spPr bwMode="auto">
          <a:xfrm>
            <a:off x="5364163" y="2924175"/>
            <a:ext cx="2736850" cy="366713"/>
          </a:xfrm>
          <a:prstGeom prst="rect">
            <a:avLst/>
          </a:prstGeom>
          <a:noFill/>
          <a:ln w="9525">
            <a:noFill/>
            <a:miter lim="800000"/>
            <a:headEnd/>
            <a:tailEnd/>
          </a:ln>
        </p:spPr>
        <p:txBody>
          <a:bodyPr>
            <a:spAutoFit/>
          </a:bodyPr>
          <a:lstStyle/>
          <a:p>
            <a:pPr>
              <a:spcBef>
                <a:spcPct val="50000"/>
              </a:spcBef>
            </a:pPr>
            <a:endParaRPr lang="ru-RU">
              <a:latin typeface="Constantia" pitchFamily="18" charset="0"/>
            </a:endParaRPr>
          </a:p>
        </p:txBody>
      </p:sp>
      <p:sp>
        <p:nvSpPr>
          <p:cNvPr id="35845" name="Rectangle 9"/>
          <p:cNvSpPr>
            <a:spLocks noChangeArrowheads="1"/>
          </p:cNvSpPr>
          <p:nvPr/>
        </p:nvSpPr>
        <p:spPr bwMode="auto">
          <a:xfrm>
            <a:off x="5219700" y="-22385338"/>
            <a:ext cx="2952750" cy="3643313"/>
          </a:xfrm>
          <a:prstGeom prst="rect">
            <a:avLst/>
          </a:prstGeom>
          <a:noFill/>
          <a:ln w="9525">
            <a:noFill/>
            <a:miter lim="800000"/>
            <a:headEnd/>
            <a:tailEnd/>
          </a:ln>
        </p:spPr>
        <p:txBody>
          <a:bodyPr anchor="ctr">
            <a:spAutoFit/>
          </a:bodyPr>
          <a:lstStyle/>
          <a:p>
            <a:pPr algn="ctr"/>
            <a:r>
              <a:rPr lang="ru-RU" sz="900" b="1">
                <a:latin typeface="Constantia" pitchFamily="18" charset="0"/>
              </a:rPr>
              <a:t>Повязка «чепец».</a:t>
            </a:r>
            <a:r>
              <a:rPr lang="ru-RU" sz="900">
                <a:latin typeface="Constantia" pitchFamily="18" charset="0"/>
              </a:rPr>
              <a:t> Наиболее отвечающей современным требованиям лечения ран головы является повязка «чепец». Повязка очень простая и удобная и может быть наложена без помощника. Она никогда не сползает и оказывает достаточное давление на рану. К недостаткам повязки относится то, что из-под головного убора видны лямки, которые приходится развязывать во время приема пищи для уменьшения болей. Повязка «чепец» применяется при ранениях и ожогах, локализующихся на голове, для остановки кровотечения и фиксации перевязочного материала.</a:t>
            </a:r>
            <a:br>
              <a:rPr lang="ru-RU" sz="900">
                <a:latin typeface="Constantia" pitchFamily="18" charset="0"/>
              </a:rPr>
            </a:br>
            <a:r>
              <a:rPr lang="ru-RU" sz="900">
                <a:latin typeface="Constantia" pitchFamily="18" charset="0"/>
              </a:rPr>
              <a:t> </a:t>
            </a:r>
            <a:br>
              <a:rPr lang="ru-RU" sz="900">
                <a:latin typeface="Constantia" pitchFamily="18" charset="0"/>
              </a:rPr>
            </a:br>
            <a:r>
              <a:rPr lang="ru-RU" sz="900">
                <a:latin typeface="Constantia" pitchFamily="18" charset="0"/>
              </a:rPr>
              <a:t>Отрезают от бинта завязку длиной около 1 м и располагают ее серединой на темя. Концы завязки удерживает больной или делают закрепляющий тур вокруг лба и затылка. Бинтование продолжают и доходят до завязки, затем бинт оборачивают вокруг завязки и ведут по затылку до завязки с другой стороны, снова оборачивают бинт вокруг завязки и ведут дальше вокруг головы несколько выше закрепляющего тура. Повторными ходами бинта полностью закрывают волосистую часть головы, бинт привязывают к завязке, а ее завязывают под подбородком.</a:t>
            </a:r>
          </a:p>
          <a:p>
            <a:pPr algn="ctr"/>
            <a:r>
              <a:rPr lang="ru-RU">
                <a:latin typeface="Constantia" pitchFamily="18" charset="0"/>
              </a:rPr>
              <a:t> </a:t>
            </a:r>
          </a:p>
        </p:txBody>
      </p:sp>
      <p:sp>
        <p:nvSpPr>
          <p:cNvPr id="35846" name="Rectangle 10"/>
          <p:cNvSpPr>
            <a:spLocks noChangeArrowheads="1"/>
          </p:cNvSpPr>
          <p:nvPr/>
        </p:nvSpPr>
        <p:spPr bwMode="auto">
          <a:xfrm>
            <a:off x="4679950" y="4005263"/>
            <a:ext cx="4464050" cy="274637"/>
          </a:xfrm>
          <a:prstGeom prst="rect">
            <a:avLst/>
          </a:prstGeom>
          <a:noFill/>
          <a:ln w="9525">
            <a:noFill/>
            <a:miter lim="800000"/>
            <a:headEnd/>
            <a:tailEnd/>
          </a:ln>
        </p:spPr>
        <p:txBody>
          <a:bodyPr anchor="ctr">
            <a:spAutoFit/>
          </a:bodyPr>
          <a:lstStyle/>
          <a:p>
            <a:pPr algn="ctr"/>
            <a:endParaRPr lang="ru-RU" sz="1200">
              <a:latin typeface="Constantia" pitchFamily="18" charset="0"/>
            </a:endParaRPr>
          </a:p>
        </p:txBody>
      </p:sp>
      <p:sp>
        <p:nvSpPr>
          <p:cNvPr id="35847" name="Text Box 11"/>
          <p:cNvSpPr txBox="1">
            <a:spLocks noChangeArrowheads="1"/>
          </p:cNvSpPr>
          <p:nvPr/>
        </p:nvSpPr>
        <p:spPr bwMode="auto">
          <a:xfrm>
            <a:off x="4211638" y="1989138"/>
            <a:ext cx="4932362" cy="228600"/>
          </a:xfrm>
          <a:prstGeom prst="rect">
            <a:avLst/>
          </a:prstGeom>
          <a:noFill/>
          <a:ln w="9525">
            <a:noFill/>
            <a:miter lim="800000"/>
            <a:headEnd/>
            <a:tailEnd/>
          </a:ln>
        </p:spPr>
        <p:txBody>
          <a:bodyPr>
            <a:spAutoFit/>
          </a:bodyPr>
          <a:lstStyle/>
          <a:p>
            <a:pPr>
              <a:spcBef>
                <a:spcPct val="50000"/>
              </a:spcBef>
            </a:pPr>
            <a:endParaRPr lang="ru-RU" sz="900">
              <a:latin typeface="Constantia" pitchFamily="18" charset="0"/>
            </a:endParaRPr>
          </a:p>
        </p:txBody>
      </p:sp>
      <p:sp>
        <p:nvSpPr>
          <p:cNvPr id="35848" name="Text Box 12"/>
          <p:cNvSpPr txBox="1">
            <a:spLocks noChangeArrowheads="1"/>
          </p:cNvSpPr>
          <p:nvPr/>
        </p:nvSpPr>
        <p:spPr bwMode="auto">
          <a:xfrm>
            <a:off x="4427538" y="2565400"/>
            <a:ext cx="4248150" cy="3387725"/>
          </a:xfrm>
          <a:prstGeom prst="rect">
            <a:avLst/>
          </a:prstGeom>
          <a:noFill/>
          <a:ln w="9525">
            <a:noFill/>
            <a:miter lim="800000"/>
            <a:headEnd/>
            <a:tailEnd/>
          </a:ln>
        </p:spPr>
        <p:txBody>
          <a:bodyPr>
            <a:spAutoFit/>
          </a:bodyPr>
          <a:lstStyle/>
          <a:p>
            <a:pPr>
              <a:spcBef>
                <a:spcPct val="50000"/>
              </a:spcBef>
            </a:pPr>
            <a:r>
              <a:rPr lang="ru-RU">
                <a:latin typeface="Constantia" pitchFamily="18" charset="0"/>
              </a:rPr>
              <a:t>Более обширные области прикрывают бинтовыми повязками. Весь свод черепа может быть прикрыт так называемой возвращающейся повязкой головы, имеющей вид шапочки. Закрепив бинт круговым ходом (1) вокруг головы, делают спереди перегиб и ведут бинт по боковой поверхности головы несколько косо, выше предыдущего (2). На затылке делают второй перегиб и прикрывают боковую сторону головы с другой стороны (3).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normAutofit fontScale="90000"/>
          </a:bodyPr>
          <a:lstStyle/>
          <a:p>
            <a:pPr fontAlgn="auto">
              <a:spcAft>
                <a:spcPts val="0"/>
              </a:spcAft>
              <a:defRPr/>
            </a:pPr>
            <a:r>
              <a:rPr lang="ru-RU" sz="4000" smtClean="0"/>
              <a:t>Повязка на голову</a:t>
            </a:r>
            <a:br>
              <a:rPr lang="ru-RU" sz="4000" smtClean="0"/>
            </a:br>
            <a:r>
              <a:rPr lang="ru-RU" sz="4000" smtClean="0"/>
              <a:t>«Шапочка Гиппократа»</a:t>
            </a:r>
          </a:p>
        </p:txBody>
      </p:sp>
      <p:sp>
        <p:nvSpPr>
          <p:cNvPr id="36866" name="Rectangle 6"/>
          <p:cNvSpPr>
            <a:spLocks noGrp="1" noChangeArrowheads="1"/>
          </p:cNvSpPr>
          <p:nvPr>
            <p:ph type="body" sz="half" idx="2"/>
          </p:nvPr>
        </p:nvSpPr>
        <p:spPr>
          <a:xfrm>
            <a:off x="4643438" y="1844675"/>
            <a:ext cx="4038600" cy="4302125"/>
          </a:xfrm>
        </p:spPr>
        <p:txBody>
          <a:bodyPr/>
          <a:lstStyle/>
          <a:p>
            <a:pPr>
              <a:lnSpc>
                <a:spcPct val="80000"/>
              </a:lnSpc>
            </a:pPr>
            <a:r>
              <a:rPr lang="ru-RU" sz="1800" smtClean="0"/>
              <a:t>Закрепив перегибы на передней и задней стороне круговым ходом (4), снова, прикрывают боковую поверхность головы косыми ходами (5 и 6), закрепляют их круговым поворотом и так продолжают, делая боковые ходы все выше и выше, пока не прикроют всю голову. При наложении повязки надо стараться делать перегибы пониже, чтобы их лучше можно было укрепить круговыми ходами. Необходимо отметить, что эта повязка непрочна и накладывать ее тяжело больным, при ранении черепа и после мозговых операций не следует, так как она может соскочить </a:t>
            </a:r>
          </a:p>
        </p:txBody>
      </p:sp>
      <p:pic>
        <p:nvPicPr>
          <p:cNvPr id="36867" name="Picture 9" descr="060"/>
          <p:cNvPicPr>
            <a:picLocks noGrp="1" noChangeAspect="1" noChangeArrowheads="1"/>
          </p:cNvPicPr>
          <p:nvPr>
            <p:ph type="clipArt" sz="half" idx="1"/>
          </p:nvPr>
        </p:nvPicPr>
        <p:blipFill>
          <a:blip r:embed="rId2"/>
          <a:srcRect/>
          <a:stretch>
            <a:fillRect/>
          </a:stretch>
        </p:blipFill>
        <p:spPr>
          <a:xfrm>
            <a:off x="1206500" y="2557463"/>
            <a:ext cx="2540000" cy="2844800"/>
          </a:xfr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normAutofit fontScale="90000"/>
          </a:bodyPr>
          <a:lstStyle/>
          <a:p>
            <a:pPr fontAlgn="auto">
              <a:spcAft>
                <a:spcPts val="0"/>
              </a:spcAft>
              <a:defRPr/>
            </a:pPr>
            <a:r>
              <a:rPr lang="ru-RU" sz="4000" smtClean="0"/>
              <a:t>Крестообразная повязка на затылочную область</a:t>
            </a:r>
          </a:p>
        </p:txBody>
      </p:sp>
      <p:sp>
        <p:nvSpPr>
          <p:cNvPr id="37890" name="Rectangle 6"/>
          <p:cNvSpPr>
            <a:spLocks noGrp="1" noChangeArrowheads="1"/>
          </p:cNvSpPr>
          <p:nvPr>
            <p:ph type="body" sz="half" idx="2"/>
          </p:nvPr>
        </p:nvSpPr>
        <p:spPr/>
        <p:txBody>
          <a:bodyPr/>
          <a:lstStyle/>
          <a:p>
            <a:pPr>
              <a:lnSpc>
                <a:spcPct val="80000"/>
              </a:lnSpc>
            </a:pPr>
            <a:r>
              <a:rPr lang="ru-RU" sz="1400" b="1" smtClean="0"/>
              <a:t>Крестообразная повязка на затылок и шею.</a:t>
            </a:r>
            <a:r>
              <a:rPr lang="ru-RU" sz="1400" smtClean="0"/>
              <a:t> Повязки на шею должны хорошо фиксировать перевязочный материал и в то же время не стеснять дыхание и не сдавливать кровеносные сосуды, особенно вены. Поэтому циркулярная повязка на шею не целесообразна, так как тугой ход бинта применять нельзя, а при слабо наложенных турах повязка будет вращаться. Этих недостатков лишена крестообразная или восьмиобразная повязка вокруг шеи. С помощью такой повязки можно закрыть нижние отделы передней и задней поверхности шеи после операций на щитовидной железе или при воспалительных процессах. Крестообразную повязку применяют для фиксации перевязочного материала на шее и затылке. При фурункулах и карбункулах используется комбинированная повязка на шею и затылочную область в виде восьмерки.</a:t>
            </a:r>
          </a:p>
          <a:p>
            <a:pPr>
              <a:lnSpc>
                <a:spcPct val="80000"/>
              </a:lnSpc>
              <a:buFont typeface="Wingdings" pitchFamily="2" charset="2"/>
              <a:buNone/>
            </a:pPr>
            <a:endParaRPr lang="ru-RU" sz="1400" smtClean="0"/>
          </a:p>
        </p:txBody>
      </p:sp>
      <p:pic>
        <p:nvPicPr>
          <p:cNvPr id="37891" name="Picture 7" descr="5(1)"/>
          <p:cNvPicPr>
            <a:picLocks noGrp="1" noChangeAspect="1" noChangeArrowheads="1"/>
          </p:cNvPicPr>
          <p:nvPr>
            <p:ph type="clipArt" sz="half" idx="1"/>
          </p:nvPr>
        </p:nvPicPr>
        <p:blipFill>
          <a:blip r:embed="rId2"/>
          <a:srcRect/>
          <a:stretch>
            <a:fillRect/>
          </a:stretch>
        </p:blipFill>
        <p:spPr>
          <a:xfrm>
            <a:off x="1516063" y="2751138"/>
            <a:ext cx="1943100" cy="2489200"/>
          </a:xfr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smtClean="0"/>
              <a:t>Повязка на глаза</a:t>
            </a:r>
            <a:endParaRPr lang="ru-RU"/>
          </a:p>
        </p:txBody>
      </p:sp>
      <p:sp>
        <p:nvSpPr>
          <p:cNvPr id="38914" name="Содержимое 2"/>
          <p:cNvSpPr>
            <a:spLocks noGrp="1"/>
          </p:cNvSpPr>
          <p:nvPr>
            <p:ph sz="half" idx="1"/>
          </p:nvPr>
        </p:nvSpPr>
        <p:spPr>
          <a:xfrm>
            <a:off x="457200" y="1524000"/>
            <a:ext cx="4059238" cy="4572000"/>
          </a:xfrm>
        </p:spPr>
        <p:txBody>
          <a:bodyPr/>
          <a:lstStyle/>
          <a:p>
            <a:r>
              <a:rPr lang="ru-RU" smtClean="0"/>
              <a:t>На один глаз</a:t>
            </a:r>
          </a:p>
        </p:txBody>
      </p:sp>
      <p:sp>
        <p:nvSpPr>
          <p:cNvPr id="38915" name="Содержимое 3"/>
          <p:cNvSpPr>
            <a:spLocks noGrp="1"/>
          </p:cNvSpPr>
          <p:nvPr>
            <p:ph sz="half" idx="2"/>
          </p:nvPr>
        </p:nvSpPr>
        <p:spPr>
          <a:xfrm>
            <a:off x="4648200" y="1524000"/>
            <a:ext cx="4059238" cy="4572000"/>
          </a:xfrm>
        </p:spPr>
        <p:txBody>
          <a:bodyPr/>
          <a:lstStyle/>
          <a:p>
            <a:r>
              <a:rPr lang="ru-RU" smtClean="0"/>
              <a:t>На оба глаза</a:t>
            </a:r>
          </a:p>
        </p:txBody>
      </p:sp>
      <p:pic>
        <p:nvPicPr>
          <p:cNvPr id="38916" name="Рисунок 4" descr="на глаз.jpg"/>
          <p:cNvPicPr>
            <a:picLocks noChangeAspect="1"/>
          </p:cNvPicPr>
          <p:nvPr/>
        </p:nvPicPr>
        <p:blipFill>
          <a:blip r:embed="rId2"/>
          <a:srcRect/>
          <a:stretch>
            <a:fillRect/>
          </a:stretch>
        </p:blipFill>
        <p:spPr bwMode="auto">
          <a:xfrm>
            <a:off x="533400" y="2362200"/>
            <a:ext cx="3657600" cy="4008438"/>
          </a:xfrm>
          <a:prstGeom prst="rect">
            <a:avLst/>
          </a:prstGeom>
          <a:noFill/>
          <a:ln w="9525">
            <a:noFill/>
            <a:miter lim="800000"/>
            <a:headEnd/>
            <a:tailEnd/>
          </a:ln>
        </p:spPr>
      </p:pic>
      <p:pic>
        <p:nvPicPr>
          <p:cNvPr id="38917" name="Рисунок 5" descr="на оба глаза.jpg"/>
          <p:cNvPicPr>
            <a:picLocks noChangeAspect="1"/>
          </p:cNvPicPr>
          <p:nvPr/>
        </p:nvPicPr>
        <p:blipFill>
          <a:blip r:embed="rId3"/>
          <a:srcRect/>
          <a:stretch>
            <a:fillRect/>
          </a:stretch>
        </p:blipFill>
        <p:spPr bwMode="auto">
          <a:xfrm>
            <a:off x="5105400" y="2362200"/>
            <a:ext cx="3124200" cy="399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fontAlgn="auto">
              <a:spcAft>
                <a:spcPts val="0"/>
              </a:spcAft>
              <a:defRPr/>
            </a:pPr>
            <a:r>
              <a:rPr lang="ru-RU" smtClean="0"/>
              <a:t>Повязка на один и два глаза</a:t>
            </a:r>
          </a:p>
        </p:txBody>
      </p:sp>
      <p:sp>
        <p:nvSpPr>
          <p:cNvPr id="39938" name="Rectangle 6"/>
          <p:cNvSpPr>
            <a:spLocks noGrp="1" noChangeArrowheads="1"/>
          </p:cNvSpPr>
          <p:nvPr>
            <p:ph type="body" sz="half" idx="2"/>
          </p:nvPr>
        </p:nvSpPr>
        <p:spPr/>
        <p:txBody>
          <a:bodyPr/>
          <a:lstStyle/>
          <a:p>
            <a:pPr>
              <a:lnSpc>
                <a:spcPct val="80000"/>
              </a:lnSpc>
            </a:pPr>
            <a:r>
              <a:rPr lang="ru-RU" sz="1600" b="1" smtClean="0"/>
              <a:t>Повязка на один глаз (монокулярная)</a:t>
            </a:r>
            <a:r>
              <a:rPr lang="ru-RU" sz="1600" smtClean="0"/>
              <a:t>. Повязку применяют для закрепления перевязочного материала в области глаза при его повреждениях и заболеваниях. Хорошо натоженная повязка на глаз должна плотно прилегать, но не оказывать давления на глазное яблоко. Кроме того, необходимо следить, чтобы уши оставались открытыми.</a:t>
            </a:r>
            <a:br>
              <a:rPr lang="ru-RU" sz="1600" smtClean="0"/>
            </a:br>
            <a:r>
              <a:rPr lang="ru-RU" sz="1600" smtClean="0"/>
              <a:t/>
            </a:r>
            <a:br>
              <a:rPr lang="ru-RU" sz="1600" smtClean="0"/>
            </a:br>
            <a:r>
              <a:rPr lang="ru-RU" sz="1600" smtClean="0"/>
              <a:t>Накладывают закрепляющий тур бинта вокруг головы, захватывая лобные и затылочные бугры; сзади бинт опускают вниз и ведут вверх под мочкой уха со стороны больного глаза через щеку, закрывая этим туром глаз; затем направляют циркулярно ход вокруг головы; продолжают, чередуя два-три хода.</a:t>
            </a:r>
          </a:p>
        </p:txBody>
      </p:sp>
      <p:pic>
        <p:nvPicPr>
          <p:cNvPr id="39939" name="Picture 7" descr="3(2)"/>
          <p:cNvPicPr>
            <a:picLocks noGrp="1" noChangeAspect="1" noChangeArrowheads="1"/>
          </p:cNvPicPr>
          <p:nvPr>
            <p:ph type="clipArt" sz="half" idx="1"/>
          </p:nvPr>
        </p:nvPicPr>
        <p:blipFill>
          <a:blip r:embed="rId2"/>
          <a:srcRect/>
          <a:stretch>
            <a:fillRect/>
          </a:stretch>
        </p:blipFill>
        <p:spPr>
          <a:xfrm>
            <a:off x="611188" y="1844675"/>
            <a:ext cx="2016125" cy="2232025"/>
          </a:xfrm>
        </p:spPr>
      </p:pic>
      <p:pic>
        <p:nvPicPr>
          <p:cNvPr id="39940" name="Picture 8" descr="4(3)"/>
          <p:cNvPicPr>
            <a:picLocks noChangeAspect="1" noChangeArrowheads="1"/>
          </p:cNvPicPr>
          <p:nvPr/>
        </p:nvPicPr>
        <p:blipFill>
          <a:blip r:embed="rId3"/>
          <a:srcRect/>
          <a:stretch>
            <a:fillRect/>
          </a:stretch>
        </p:blipFill>
        <p:spPr bwMode="auto">
          <a:xfrm>
            <a:off x="2268538" y="3933825"/>
            <a:ext cx="2260600" cy="26289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Содержимое 2"/>
          <p:cNvSpPr>
            <a:spLocks noGrp="1"/>
          </p:cNvSpPr>
          <p:nvPr>
            <p:ph idx="1"/>
          </p:nvPr>
        </p:nvSpPr>
        <p:spPr/>
        <p:txBody>
          <a:bodyPr/>
          <a:lstStyle/>
          <a:p>
            <a:r>
              <a:rPr lang="ru-RU" smtClean="0"/>
              <a:t>Применяют для закрытия повреждений в области подбородка, носа, в затылочной и теменной части.</a:t>
            </a:r>
          </a:p>
        </p:txBody>
      </p:sp>
      <p:sp>
        <p:nvSpPr>
          <p:cNvPr id="2" name="Заголовок 1"/>
          <p:cNvSpPr>
            <a:spLocks noGrp="1"/>
          </p:cNvSpPr>
          <p:nvPr>
            <p:ph type="title"/>
          </p:nvPr>
        </p:nvSpPr>
        <p:spPr/>
        <p:txBody>
          <a:bodyPr/>
          <a:lstStyle/>
          <a:p>
            <a:pPr fontAlgn="auto">
              <a:spcAft>
                <a:spcPts val="0"/>
              </a:spcAft>
              <a:defRPr/>
            </a:pPr>
            <a:r>
              <a:rPr lang="ru-RU" err="1" smtClean="0"/>
              <a:t>Пращевидная</a:t>
            </a:r>
            <a:r>
              <a:rPr lang="ru-RU" smtClean="0"/>
              <a:t> повязка</a:t>
            </a:r>
            <a:endParaRPr lang="ru-RU"/>
          </a:p>
        </p:txBody>
      </p:sp>
      <p:pic>
        <p:nvPicPr>
          <p:cNvPr id="40963" name="Рисунок 3" descr="пращ.jpg"/>
          <p:cNvPicPr>
            <a:picLocks noChangeAspect="1"/>
          </p:cNvPicPr>
          <p:nvPr/>
        </p:nvPicPr>
        <p:blipFill>
          <a:blip r:embed="rId2"/>
          <a:srcRect/>
          <a:stretch>
            <a:fillRect/>
          </a:stretch>
        </p:blipFill>
        <p:spPr bwMode="auto">
          <a:xfrm>
            <a:off x="1371600" y="3124200"/>
            <a:ext cx="6553200" cy="340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Содержимое 2"/>
          <p:cNvSpPr>
            <a:spLocks noGrp="1"/>
          </p:cNvSpPr>
          <p:nvPr>
            <p:ph sz="half" idx="1"/>
          </p:nvPr>
        </p:nvSpPr>
        <p:spPr>
          <a:xfrm>
            <a:off x="457200" y="838200"/>
            <a:ext cx="4038600" cy="5287963"/>
          </a:xfrm>
        </p:spPr>
        <p:txBody>
          <a:bodyPr/>
          <a:lstStyle/>
          <a:p>
            <a:r>
              <a:rPr lang="ru-RU" smtClean="0"/>
              <a:t>Повязка Дезо – применяют при переломах ключицы и др. костей плечевого пояса</a:t>
            </a:r>
          </a:p>
        </p:txBody>
      </p:sp>
      <p:sp>
        <p:nvSpPr>
          <p:cNvPr id="41986" name="Содержимое 3"/>
          <p:cNvSpPr>
            <a:spLocks noGrp="1"/>
          </p:cNvSpPr>
          <p:nvPr>
            <p:ph sz="half" idx="2"/>
          </p:nvPr>
        </p:nvSpPr>
        <p:spPr>
          <a:xfrm>
            <a:off x="4648200" y="838200"/>
            <a:ext cx="4038600" cy="5287963"/>
          </a:xfrm>
        </p:spPr>
        <p:txBody>
          <a:bodyPr/>
          <a:lstStyle/>
          <a:p>
            <a:r>
              <a:rPr lang="ru-RU" smtClean="0"/>
              <a:t>Повязка Вельпо – накладывается при переломах ключицы и после вправления вывихов плеча</a:t>
            </a:r>
          </a:p>
        </p:txBody>
      </p:sp>
      <p:pic>
        <p:nvPicPr>
          <p:cNvPr id="41987" name="Рисунок 4" descr="дезо.jpg"/>
          <p:cNvPicPr>
            <a:picLocks noChangeAspect="1"/>
          </p:cNvPicPr>
          <p:nvPr/>
        </p:nvPicPr>
        <p:blipFill>
          <a:blip r:embed="rId2"/>
          <a:srcRect/>
          <a:stretch>
            <a:fillRect/>
          </a:stretch>
        </p:blipFill>
        <p:spPr bwMode="auto">
          <a:xfrm>
            <a:off x="609600" y="2895600"/>
            <a:ext cx="2971800" cy="3738563"/>
          </a:xfrm>
          <a:prstGeom prst="rect">
            <a:avLst/>
          </a:prstGeom>
          <a:noFill/>
          <a:ln w="9525">
            <a:noFill/>
            <a:miter lim="800000"/>
            <a:headEnd/>
            <a:tailEnd/>
          </a:ln>
        </p:spPr>
      </p:pic>
      <p:pic>
        <p:nvPicPr>
          <p:cNvPr id="41988" name="Рисунок 5" descr="вельпо.jpg"/>
          <p:cNvPicPr>
            <a:picLocks noChangeAspect="1"/>
          </p:cNvPicPr>
          <p:nvPr/>
        </p:nvPicPr>
        <p:blipFill>
          <a:blip r:embed="rId3"/>
          <a:srcRect/>
          <a:stretch>
            <a:fillRect/>
          </a:stretch>
        </p:blipFill>
        <p:spPr bwMode="auto">
          <a:xfrm>
            <a:off x="5105400" y="2971800"/>
            <a:ext cx="3276600" cy="36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838200"/>
          </a:xfrm>
        </p:spPr>
        <p:txBody>
          <a:bodyPr/>
          <a:lstStyle/>
          <a:p>
            <a:pPr algn="ctr" fontAlgn="auto">
              <a:spcAft>
                <a:spcPts val="0"/>
              </a:spcAft>
              <a:defRPr/>
            </a:pPr>
            <a:r>
              <a:rPr lang="ru-RU" smtClean="0"/>
              <a:t>Повязки на грудную клетку</a:t>
            </a:r>
          </a:p>
        </p:txBody>
      </p:sp>
      <p:sp>
        <p:nvSpPr>
          <p:cNvPr id="43010" name="Rectangle 3"/>
          <p:cNvSpPr>
            <a:spLocks noGrp="1" noChangeArrowheads="1"/>
          </p:cNvSpPr>
          <p:nvPr>
            <p:ph type="body" idx="1"/>
          </p:nvPr>
        </p:nvSpPr>
        <p:spPr/>
        <p:txBody>
          <a:bodyPr/>
          <a:lstStyle/>
          <a:p>
            <a:endParaRPr lang="ru-RU" smtClean="0"/>
          </a:p>
        </p:txBody>
      </p:sp>
      <p:pic>
        <p:nvPicPr>
          <p:cNvPr id="43011" name="Picture 4" descr="торс 3"/>
          <p:cNvPicPr>
            <a:picLocks noChangeAspect="1" noChangeArrowheads="1"/>
          </p:cNvPicPr>
          <p:nvPr/>
        </p:nvPicPr>
        <p:blipFill>
          <a:blip r:embed="rId2"/>
          <a:srcRect/>
          <a:stretch>
            <a:fillRect/>
          </a:stretch>
        </p:blipFill>
        <p:spPr bwMode="auto">
          <a:xfrm>
            <a:off x="2438400" y="914400"/>
            <a:ext cx="3581400" cy="2590800"/>
          </a:xfrm>
          <a:prstGeom prst="rect">
            <a:avLst/>
          </a:prstGeom>
          <a:noFill/>
          <a:ln w="9525">
            <a:noFill/>
            <a:miter lim="800000"/>
            <a:headEnd/>
            <a:tailEnd/>
          </a:ln>
        </p:spPr>
      </p:pic>
      <p:sp>
        <p:nvSpPr>
          <p:cNvPr id="43012" name="Text Box 5"/>
          <p:cNvSpPr txBox="1">
            <a:spLocks noChangeArrowheads="1"/>
          </p:cNvSpPr>
          <p:nvPr/>
        </p:nvSpPr>
        <p:spPr bwMode="auto">
          <a:xfrm>
            <a:off x="6496050" y="2946400"/>
            <a:ext cx="184150" cy="366713"/>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43013" name="Text Box 6"/>
          <p:cNvSpPr txBox="1">
            <a:spLocks noChangeArrowheads="1"/>
          </p:cNvSpPr>
          <p:nvPr/>
        </p:nvSpPr>
        <p:spPr bwMode="auto">
          <a:xfrm>
            <a:off x="6856413" y="3306763"/>
            <a:ext cx="184150" cy="366712"/>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43014" name="Text Box 7"/>
          <p:cNvSpPr txBox="1">
            <a:spLocks noChangeArrowheads="1"/>
          </p:cNvSpPr>
          <p:nvPr/>
        </p:nvSpPr>
        <p:spPr bwMode="auto">
          <a:xfrm>
            <a:off x="0" y="3276600"/>
            <a:ext cx="9144000" cy="3292475"/>
          </a:xfrm>
          <a:prstGeom prst="rect">
            <a:avLst/>
          </a:prstGeom>
          <a:noFill/>
          <a:ln w="9525">
            <a:noFill/>
            <a:miter lim="800000"/>
            <a:headEnd/>
            <a:tailEnd/>
          </a:ln>
        </p:spPr>
        <p:txBody>
          <a:bodyPr>
            <a:spAutoFit/>
          </a:bodyPr>
          <a:lstStyle/>
          <a:p>
            <a:r>
              <a:rPr lang="ru-RU" sz="1600">
                <a:latin typeface="Constantia" pitchFamily="18" charset="0"/>
              </a:rPr>
              <a:t>Повязка Дезо.</a:t>
            </a:r>
          </a:p>
          <a:p>
            <a:r>
              <a:rPr lang="ru-RU" sz="1600">
                <a:latin typeface="Constantia" pitchFamily="18" charset="0"/>
              </a:rPr>
              <a:t>Прижав к туловищу руку, согнутую под прямым углом в локтевом суставе, делают ряд круговых туров через грудную клетку и плечо - первая часть повязки. Вторую ее часть накладывают другим бинтом, закрепив конец первого на туловище или подвязав второй бинт к концу первого. Через подмышечную впадину здоровой стороны бинт направляют по передней поверхности грудной клетки косо на надплечье пораженной стороны, отсюда вертикально вниз по задней поверхности плеча под локоть, затем, обойдя локоть, сзади наперед через предплечье и грудь в подмышечную впадину здоровой стороны, отсюда по спине, косо на надплечье пораженной стороны и вниз по передней поверхности плеча. Обойдя локоть спереди назад, бинт ведут через спину в здоровую подмышечную впадину, после чего многократно повторяют второй, третий и четвертый ходы. При правильно наложенной повязке ходы бинтов образуют на спине фигуру треугольника. Повязку заканчивают и закрепляют круговыми ходами через плечо и туловище. </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914400"/>
          </a:xfrm>
        </p:spPr>
        <p:txBody>
          <a:bodyPr/>
          <a:lstStyle/>
          <a:p>
            <a:pPr algn="ctr" fontAlgn="auto">
              <a:spcAft>
                <a:spcPts val="0"/>
              </a:spcAft>
              <a:defRPr/>
            </a:pPr>
            <a:r>
              <a:rPr lang="ru-RU" smtClean="0"/>
              <a:t>Повязки на грудную клетку</a:t>
            </a:r>
          </a:p>
        </p:txBody>
      </p:sp>
      <p:sp>
        <p:nvSpPr>
          <p:cNvPr id="44034" name="Rectangle 3"/>
          <p:cNvSpPr>
            <a:spLocks noGrp="1" noChangeArrowheads="1"/>
          </p:cNvSpPr>
          <p:nvPr>
            <p:ph type="body" idx="1"/>
          </p:nvPr>
        </p:nvSpPr>
        <p:spPr/>
        <p:txBody>
          <a:bodyPr/>
          <a:lstStyle/>
          <a:p>
            <a:endParaRPr lang="ru-RU" smtClean="0"/>
          </a:p>
        </p:txBody>
      </p:sp>
      <p:pic>
        <p:nvPicPr>
          <p:cNvPr id="44035" name="Picture 4" descr="торс"/>
          <p:cNvPicPr>
            <a:picLocks noChangeAspect="1" noChangeArrowheads="1"/>
          </p:cNvPicPr>
          <p:nvPr/>
        </p:nvPicPr>
        <p:blipFill>
          <a:blip r:embed="rId2"/>
          <a:srcRect/>
          <a:stretch>
            <a:fillRect/>
          </a:stretch>
        </p:blipFill>
        <p:spPr bwMode="auto">
          <a:xfrm>
            <a:off x="395288" y="1700213"/>
            <a:ext cx="3959225" cy="3960812"/>
          </a:xfrm>
          <a:prstGeom prst="rect">
            <a:avLst/>
          </a:prstGeom>
          <a:noFill/>
          <a:ln w="9525">
            <a:noFill/>
            <a:miter lim="800000"/>
            <a:headEnd/>
            <a:tailEnd/>
          </a:ln>
        </p:spPr>
      </p:pic>
      <p:sp>
        <p:nvSpPr>
          <p:cNvPr id="44036" name="Text Box 5"/>
          <p:cNvSpPr txBox="1">
            <a:spLocks noChangeArrowheads="1"/>
          </p:cNvSpPr>
          <p:nvPr/>
        </p:nvSpPr>
        <p:spPr bwMode="auto">
          <a:xfrm>
            <a:off x="5343525" y="3449638"/>
            <a:ext cx="184150" cy="366712"/>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44037" name="Text Box 6"/>
          <p:cNvSpPr txBox="1">
            <a:spLocks noChangeArrowheads="1"/>
          </p:cNvSpPr>
          <p:nvPr/>
        </p:nvSpPr>
        <p:spPr bwMode="auto">
          <a:xfrm>
            <a:off x="6156325" y="1700213"/>
            <a:ext cx="184150" cy="366712"/>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44038" name="Text Box 7"/>
          <p:cNvSpPr txBox="1">
            <a:spLocks noChangeArrowheads="1"/>
          </p:cNvSpPr>
          <p:nvPr/>
        </p:nvSpPr>
        <p:spPr bwMode="auto">
          <a:xfrm>
            <a:off x="4495800" y="1295400"/>
            <a:ext cx="4114800" cy="4800600"/>
          </a:xfrm>
          <a:prstGeom prst="rect">
            <a:avLst/>
          </a:prstGeom>
          <a:noFill/>
          <a:ln w="9525">
            <a:noFill/>
            <a:miter lim="800000"/>
            <a:headEnd/>
            <a:tailEnd/>
          </a:ln>
        </p:spPr>
        <p:txBody>
          <a:bodyPr>
            <a:spAutoFit/>
          </a:bodyPr>
          <a:lstStyle/>
          <a:p>
            <a:r>
              <a:rPr lang="ru-RU">
                <a:latin typeface="Constantia" pitchFamily="18" charset="0"/>
              </a:rPr>
              <a:t>Повязки на грудную клетку.</a:t>
            </a:r>
            <a:endParaRPr lang="en-US">
              <a:latin typeface="Constantia" pitchFamily="18" charset="0"/>
            </a:endParaRPr>
          </a:p>
          <a:p>
            <a:r>
              <a:rPr lang="ru-RU">
                <a:latin typeface="Constantia" pitchFamily="18" charset="0"/>
              </a:rPr>
              <a:t>Спиральная повязка груди. Отрезок бинта длиной ок. 1 м кладут серединой на левое надплечье После этого спиральными ходами по направлению вверх обвивают всю грудную клетку до подмышечных впадин и здесь закрепляют круговым ходом. Свободно висящую часть бинта перекидывают через правое плечо и связывают с концом, висящим на спине.Спиральная повязка удерживается прочнее, если накладывать по полоске бинта на каждое надплечье. При связывании полосок получаются две лямки, удерживающие повязку. </a:t>
            </a:r>
          </a:p>
        </p:txBody>
      </p:sp>
      <p:pic>
        <p:nvPicPr>
          <p:cNvPr id="44039" name="Picture 4" descr="торс"/>
          <p:cNvPicPr>
            <a:picLocks noChangeAspect="1" noChangeArrowheads="1"/>
          </p:cNvPicPr>
          <p:nvPr/>
        </p:nvPicPr>
        <p:blipFill>
          <a:blip r:embed="rId2"/>
          <a:srcRect/>
          <a:stretch>
            <a:fillRect/>
          </a:stretch>
        </p:blipFill>
        <p:spPr bwMode="auto">
          <a:xfrm>
            <a:off x="395288" y="1700213"/>
            <a:ext cx="3959225" cy="3960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fontAlgn="auto">
              <a:spcAft>
                <a:spcPts val="0"/>
              </a:spcAft>
              <a:defRPr/>
            </a:pPr>
            <a:r>
              <a:rPr lang="ru-RU" smtClean="0"/>
              <a:t>Повязки на кисть</a:t>
            </a:r>
          </a:p>
        </p:txBody>
      </p:sp>
      <p:sp>
        <p:nvSpPr>
          <p:cNvPr id="45058" name="Rectangle 3"/>
          <p:cNvSpPr>
            <a:spLocks noGrp="1" noChangeArrowheads="1"/>
          </p:cNvSpPr>
          <p:nvPr>
            <p:ph type="body" idx="1"/>
          </p:nvPr>
        </p:nvSpPr>
        <p:spPr/>
        <p:txBody>
          <a:bodyPr/>
          <a:lstStyle/>
          <a:p>
            <a:endParaRPr lang="ru-RU" smtClean="0"/>
          </a:p>
          <a:p>
            <a:endParaRPr lang="ru-RU" smtClean="0"/>
          </a:p>
          <a:p>
            <a:endParaRPr lang="ru-RU" smtClean="0"/>
          </a:p>
        </p:txBody>
      </p:sp>
      <p:pic>
        <p:nvPicPr>
          <p:cNvPr id="45059" name="Picture 4" descr="руки"/>
          <p:cNvPicPr>
            <a:picLocks noChangeAspect="1" noChangeArrowheads="1"/>
          </p:cNvPicPr>
          <p:nvPr/>
        </p:nvPicPr>
        <p:blipFill>
          <a:blip r:embed="rId2"/>
          <a:srcRect/>
          <a:stretch>
            <a:fillRect/>
          </a:stretch>
        </p:blipFill>
        <p:spPr bwMode="auto">
          <a:xfrm>
            <a:off x="395288" y="2349500"/>
            <a:ext cx="3455987" cy="2906713"/>
          </a:xfrm>
          <a:prstGeom prst="rect">
            <a:avLst/>
          </a:prstGeom>
          <a:noFill/>
          <a:ln w="9525">
            <a:noFill/>
            <a:miter lim="800000"/>
            <a:headEnd/>
            <a:tailEnd/>
          </a:ln>
        </p:spPr>
      </p:pic>
      <p:sp>
        <p:nvSpPr>
          <p:cNvPr id="45060" name="Text Box 5"/>
          <p:cNvSpPr txBox="1">
            <a:spLocks noChangeArrowheads="1"/>
          </p:cNvSpPr>
          <p:nvPr/>
        </p:nvSpPr>
        <p:spPr bwMode="auto">
          <a:xfrm>
            <a:off x="5703888" y="2874963"/>
            <a:ext cx="184150" cy="366712"/>
          </a:xfrm>
          <a:prstGeom prst="rect">
            <a:avLst/>
          </a:prstGeom>
          <a:noFill/>
          <a:ln w="9525">
            <a:noFill/>
            <a:miter lim="800000"/>
            <a:headEnd/>
            <a:tailEnd/>
          </a:ln>
        </p:spPr>
        <p:txBody>
          <a:bodyPr wrap="none">
            <a:spAutoFit/>
          </a:bodyPr>
          <a:lstStyle/>
          <a:p>
            <a:endParaRPr lang="ru-RU">
              <a:latin typeface="Constantia" pitchFamily="18" charset="0"/>
            </a:endParaRPr>
          </a:p>
        </p:txBody>
      </p:sp>
      <p:sp>
        <p:nvSpPr>
          <p:cNvPr id="45061" name="Text Box 6"/>
          <p:cNvSpPr txBox="1">
            <a:spLocks noChangeArrowheads="1"/>
          </p:cNvSpPr>
          <p:nvPr/>
        </p:nvSpPr>
        <p:spPr bwMode="auto">
          <a:xfrm>
            <a:off x="4572000" y="1844675"/>
            <a:ext cx="4248150" cy="4248150"/>
          </a:xfrm>
          <a:prstGeom prst="rect">
            <a:avLst/>
          </a:prstGeom>
          <a:noFill/>
          <a:ln w="9525">
            <a:noFill/>
            <a:miter lim="800000"/>
            <a:headEnd/>
            <a:tailEnd/>
          </a:ln>
        </p:spPr>
        <p:txBody>
          <a:bodyPr>
            <a:spAutoFit/>
          </a:bodyPr>
          <a:lstStyle/>
          <a:p>
            <a:r>
              <a:rPr lang="ru-RU" sz="1600">
                <a:latin typeface="Constantia" pitchFamily="18" charset="0"/>
              </a:rPr>
              <a:t>. </a:t>
            </a:r>
            <a:r>
              <a:rPr lang="en-US" sz="1600">
                <a:latin typeface="Constantia" pitchFamily="18" charset="0"/>
              </a:rPr>
              <a:t>Повязка на один палец </a:t>
            </a:r>
            <a:endParaRPr lang="ru-RU" sz="1600">
              <a:latin typeface="Constantia" pitchFamily="18" charset="0"/>
            </a:endParaRPr>
          </a:p>
          <a:p>
            <a:r>
              <a:rPr lang="ru-RU" sz="1600">
                <a:latin typeface="Constantia" pitchFamily="18" charset="0"/>
              </a:rPr>
              <a:t>Начинают повязку с закрепляющих круговых туров вокруг запястья. Затем бинт ведут косо через тыл кисти к концу пальца и отсюда начинают накладывать спиралевидную повязку снизу вверх до основания пальца, далее возвращаются до запястья по тыльной стороне, где делают циркулярные закрепляющие туры.</a:t>
            </a:r>
          </a:p>
          <a:p>
            <a:r>
              <a:rPr lang="en-US" sz="1600">
                <a:latin typeface="Constantia" pitchFamily="18" charset="0"/>
              </a:rPr>
              <a:t>Повязка — перчатка </a:t>
            </a:r>
            <a:endParaRPr lang="ru-RU" sz="1600">
              <a:latin typeface="Constantia" pitchFamily="18" charset="0"/>
            </a:endParaRPr>
          </a:p>
          <a:p>
            <a:r>
              <a:rPr lang="ru-RU" sz="1600">
                <a:latin typeface="Constantia" pitchFamily="18" charset="0"/>
              </a:rPr>
              <a:t>Используя принцип бинтования одного пальца, можно поочередно забинтовать все пальцы кисти, образовав «перчатку». Для удобства бинтования на левой руке повязку начинают накладывать с </a:t>
            </a:r>
            <a:r>
              <a:rPr lang="en-US" sz="1600">
                <a:latin typeface="Constantia" pitchFamily="18" charset="0"/>
              </a:rPr>
              <a:t>V</a:t>
            </a:r>
            <a:r>
              <a:rPr lang="ru-RU" sz="1600">
                <a:latin typeface="Constantia" pitchFamily="18" charset="0"/>
              </a:rPr>
              <a:t> пальца, на правой — с </a:t>
            </a:r>
            <a:r>
              <a:rPr lang="en-US" sz="1600">
                <a:latin typeface="Constantia" pitchFamily="18" charset="0"/>
              </a:rPr>
              <a:t>I</a:t>
            </a:r>
            <a:r>
              <a:rPr lang="ru-RU" sz="1600">
                <a:latin typeface="Constantia" pitchFamily="18" charset="0"/>
              </a:rPr>
              <a:t> пальца.</a:t>
            </a:r>
          </a:p>
          <a:p>
            <a:r>
              <a:rPr lang="ru-RU" sz="1600">
                <a:latin typeface="Constantia" pitchFamily="18" charset="0"/>
              </a:rPr>
              <a:t>. </a:t>
            </a:r>
          </a:p>
        </p:txBody>
      </p:sp>
      <p:pic>
        <p:nvPicPr>
          <p:cNvPr id="45062" name="Picture 7" descr="руки"/>
          <p:cNvPicPr>
            <a:picLocks noChangeAspect="1" noChangeArrowheads="1"/>
          </p:cNvPicPr>
          <p:nvPr/>
        </p:nvPicPr>
        <p:blipFill>
          <a:blip r:embed="rId2"/>
          <a:srcRect/>
          <a:stretch>
            <a:fillRect/>
          </a:stretch>
        </p:blipFill>
        <p:spPr bwMode="auto">
          <a:xfrm>
            <a:off x="395288" y="2349500"/>
            <a:ext cx="3455987" cy="29067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457200" y="1676400"/>
            <a:ext cx="8229600" cy="3733800"/>
          </a:xfrm>
        </p:spPr>
        <p:txBody>
          <a:bodyPr/>
          <a:lstStyle/>
          <a:p>
            <a:pPr>
              <a:buFont typeface="Wingdings 2" pitchFamily="18" charset="2"/>
              <a:buNone/>
            </a:pPr>
            <a:r>
              <a:rPr lang="ru-RU" smtClean="0"/>
              <a:t>  - средство длительного лечебного воздействия на рану, органы тела с использованием различных материалов и веществ и удержания их на теле больного</a:t>
            </a:r>
          </a:p>
          <a:p>
            <a:pPr>
              <a:buFont typeface="Wingdings 2" pitchFamily="18" charset="2"/>
              <a:buNone/>
            </a:pPr>
            <a:r>
              <a:rPr lang="ru-RU" smtClean="0"/>
              <a:t>Различают: </a:t>
            </a:r>
          </a:p>
          <a:p>
            <a:r>
              <a:rPr lang="ru-RU" smtClean="0"/>
              <a:t>Мягкие повязки</a:t>
            </a:r>
          </a:p>
          <a:p>
            <a:r>
              <a:rPr lang="ru-RU" smtClean="0"/>
              <a:t>Твердые повязки</a:t>
            </a:r>
          </a:p>
          <a:p>
            <a:endParaRPr lang="ru-RU" smtClean="0"/>
          </a:p>
        </p:txBody>
      </p:sp>
      <p:sp>
        <p:nvSpPr>
          <p:cNvPr id="2" name="Заголовок 1"/>
          <p:cNvSpPr>
            <a:spLocks noGrp="1"/>
          </p:cNvSpPr>
          <p:nvPr>
            <p:ph type="title"/>
          </p:nvPr>
        </p:nvSpPr>
        <p:spPr/>
        <p:txBody>
          <a:bodyPr/>
          <a:lstStyle/>
          <a:p>
            <a:pPr fontAlgn="auto">
              <a:spcAft>
                <a:spcPts val="0"/>
              </a:spcAft>
              <a:defRPr/>
            </a:pPr>
            <a:r>
              <a:rPr lang="ru-RU" smtClean="0"/>
              <a:t>Повязка</a:t>
            </a: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57200" y="2362200"/>
            <a:ext cx="8229600" cy="4191000"/>
          </a:xfrm>
        </p:spPr>
        <p:txBody>
          <a:bodyPr>
            <a:normAutofit lnSpcReduction="10000"/>
          </a:bodyPr>
          <a:lstStyle/>
          <a:p>
            <a:pPr fontAlgn="auto">
              <a:spcAft>
                <a:spcPts val="0"/>
              </a:spcAft>
              <a:buFontTx/>
              <a:buChar char="-"/>
              <a:defRPr/>
            </a:pPr>
            <a:r>
              <a:rPr lang="ru-RU" sz="3600" dirty="0" smtClean="0"/>
              <a:t>лечебно-диагностические мероприятия, применяемые в целях создания благоприятных условий для течения патологического процесса. Ими пользуются при патологических состояниях, сопровождающихся нарушением целости кожного покрова</a:t>
            </a:r>
          </a:p>
        </p:txBody>
      </p:sp>
      <p:sp>
        <p:nvSpPr>
          <p:cNvPr id="2" name="Заголовок 1"/>
          <p:cNvSpPr>
            <a:spLocks noGrp="1"/>
          </p:cNvSpPr>
          <p:nvPr>
            <p:ph type="ctrTitle"/>
          </p:nvPr>
        </p:nvSpPr>
        <p:spPr>
          <a:xfrm>
            <a:off x="422030" y="381000"/>
            <a:ext cx="8229600" cy="1371600"/>
          </a:xfrm>
        </p:spPr>
        <p:txBody>
          <a:bodyPr/>
          <a:lstStyle/>
          <a:p>
            <a:pPr fontAlgn="auto">
              <a:spcAft>
                <a:spcPts val="0"/>
              </a:spcAft>
              <a:defRPr/>
            </a:pPr>
            <a:r>
              <a:rPr lang="ru-RU" smtClean="0"/>
              <a:t>Перевязки</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Содержимое 2"/>
          <p:cNvSpPr>
            <a:spLocks noGrp="1"/>
          </p:cNvSpPr>
          <p:nvPr>
            <p:ph idx="1"/>
          </p:nvPr>
        </p:nvSpPr>
        <p:spPr>
          <a:xfrm>
            <a:off x="457200" y="1143000"/>
            <a:ext cx="8229600" cy="5715000"/>
          </a:xfrm>
        </p:spPr>
        <p:txBody>
          <a:bodyPr/>
          <a:lstStyle/>
          <a:p>
            <a:r>
              <a:rPr lang="ru-RU" smtClean="0"/>
              <a:t>Обезболивание</a:t>
            </a:r>
          </a:p>
          <a:p>
            <a:r>
              <a:rPr lang="ru-RU" smtClean="0"/>
              <a:t>Снятие повязки</a:t>
            </a:r>
          </a:p>
          <a:p>
            <a:r>
              <a:rPr lang="ru-RU" smtClean="0"/>
              <a:t>Осмотр раны</a:t>
            </a:r>
          </a:p>
          <a:p>
            <a:r>
              <a:rPr lang="ru-RU" smtClean="0"/>
              <a:t>Туалет и обработка раствором йода кожи вокруг раны</a:t>
            </a:r>
          </a:p>
          <a:p>
            <a:r>
              <a:rPr lang="ru-RU" smtClean="0"/>
              <a:t>Удаление раневого отделяемого</a:t>
            </a:r>
          </a:p>
          <a:p>
            <a:r>
              <a:rPr lang="ru-RU" smtClean="0"/>
              <a:t>Повторный осмотр раны</a:t>
            </a:r>
          </a:p>
          <a:p>
            <a:r>
              <a:rPr lang="ru-RU" smtClean="0"/>
              <a:t>Выполнение диагностических и лечебных приемов</a:t>
            </a:r>
          </a:p>
          <a:p>
            <a:r>
              <a:rPr lang="ru-RU" smtClean="0"/>
              <a:t>Повторный туалет раны</a:t>
            </a:r>
          </a:p>
          <a:p>
            <a:r>
              <a:rPr lang="ru-RU" smtClean="0"/>
              <a:t>Обработка кожи вокруг раны раствором йода</a:t>
            </a:r>
          </a:p>
          <a:p>
            <a:r>
              <a:rPr lang="ru-RU" smtClean="0"/>
              <a:t>Наложение повязки</a:t>
            </a:r>
          </a:p>
        </p:txBody>
      </p:sp>
      <p:sp>
        <p:nvSpPr>
          <p:cNvPr id="2" name="Заголовок 1"/>
          <p:cNvSpPr>
            <a:spLocks noGrp="1"/>
          </p:cNvSpPr>
          <p:nvPr>
            <p:ph type="title"/>
          </p:nvPr>
        </p:nvSpPr>
        <p:spPr>
          <a:xfrm>
            <a:off x="457200" y="274638"/>
            <a:ext cx="8229600" cy="868362"/>
          </a:xfrm>
        </p:spPr>
        <p:txBody>
          <a:bodyPr/>
          <a:lstStyle/>
          <a:p>
            <a:pPr fontAlgn="auto">
              <a:spcAft>
                <a:spcPts val="0"/>
              </a:spcAft>
              <a:defRPr/>
            </a:pPr>
            <a:r>
              <a:rPr lang="ru-RU" smtClean="0"/>
              <a:t>Основные этапы перевязок:</a:t>
            </a:r>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p:txBody>
          <a:bodyPr/>
          <a:lstStyle/>
          <a:p>
            <a:r>
              <a:rPr lang="ru-RU" smtClean="0"/>
              <a:t>Циркулярная</a:t>
            </a:r>
          </a:p>
          <a:p>
            <a:r>
              <a:rPr lang="ru-RU" smtClean="0"/>
              <a:t>Спиральная</a:t>
            </a:r>
          </a:p>
          <a:p>
            <a:r>
              <a:rPr lang="ru-RU" smtClean="0"/>
              <a:t>Ползучая</a:t>
            </a:r>
          </a:p>
          <a:p>
            <a:r>
              <a:rPr lang="ru-RU" smtClean="0"/>
              <a:t>Крестообразная</a:t>
            </a:r>
          </a:p>
          <a:p>
            <a:r>
              <a:rPr lang="ru-RU" smtClean="0"/>
              <a:t>Колосовидная</a:t>
            </a:r>
          </a:p>
          <a:p>
            <a:r>
              <a:rPr lang="ru-RU" smtClean="0"/>
              <a:t>«Черепашья»</a:t>
            </a:r>
          </a:p>
          <a:p>
            <a:r>
              <a:rPr lang="ru-RU" smtClean="0"/>
              <a:t>Возвращающаяся</a:t>
            </a:r>
          </a:p>
          <a:p>
            <a:r>
              <a:rPr lang="ru-RU" smtClean="0"/>
              <a:t>Косыночная</a:t>
            </a:r>
          </a:p>
          <a:p>
            <a:pPr>
              <a:buFont typeface="Wingdings 2" pitchFamily="18" charset="2"/>
              <a:buNone/>
            </a:pPr>
            <a:endParaRPr lang="ru-RU" smtClean="0"/>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smtClean="0"/>
              <a:t>Основные варианты бинтовых повязок</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Текст 4"/>
          <p:cNvSpPr>
            <a:spLocks noGrp="1"/>
          </p:cNvSpPr>
          <p:nvPr>
            <p:ph type="body" idx="2"/>
          </p:nvPr>
        </p:nvSpPr>
        <p:spPr>
          <a:xfrm>
            <a:off x="533400" y="1676400"/>
            <a:ext cx="3962400" cy="4602163"/>
          </a:xfrm>
        </p:spPr>
        <p:txBody>
          <a:bodyPr/>
          <a:lstStyle/>
          <a:p>
            <a:r>
              <a:rPr lang="ru-RU" sz="3200" smtClean="0"/>
              <a:t>- применяется  для закрытия ран в области лба, шеи, запястья, голеностопного сустава и т.д. </a:t>
            </a:r>
          </a:p>
        </p:txBody>
      </p:sp>
      <p:sp>
        <p:nvSpPr>
          <p:cNvPr id="2" name="Заголовок 1"/>
          <p:cNvSpPr>
            <a:spLocks noGrp="1"/>
          </p:cNvSpPr>
          <p:nvPr>
            <p:ph type="title"/>
          </p:nvPr>
        </p:nvSpPr>
        <p:spPr>
          <a:xfrm>
            <a:off x="457200" y="304800"/>
            <a:ext cx="7924800" cy="1130300"/>
          </a:xfrm>
        </p:spPr>
        <p:txBody>
          <a:bodyPr/>
          <a:lstStyle/>
          <a:p>
            <a:pPr algn="ctr" fontAlgn="auto">
              <a:spcAft>
                <a:spcPts val="0"/>
              </a:spcAft>
              <a:defRPr/>
            </a:pPr>
            <a:r>
              <a:rPr lang="ru-RU" sz="4400" dirty="0" smtClean="0"/>
              <a:t>Циркулярная повязка</a:t>
            </a:r>
            <a:endParaRPr lang="ru-RU" sz="4400" dirty="0"/>
          </a:p>
        </p:txBody>
      </p:sp>
      <p:pic>
        <p:nvPicPr>
          <p:cNvPr id="20483" name="Рисунок 6" descr="images.jpg"/>
          <p:cNvPicPr>
            <a:picLocks noChangeAspect="1"/>
          </p:cNvPicPr>
          <p:nvPr/>
        </p:nvPicPr>
        <p:blipFill>
          <a:blip r:embed="rId2"/>
          <a:srcRect/>
          <a:stretch>
            <a:fillRect/>
          </a:stretch>
        </p:blipFill>
        <p:spPr bwMode="auto">
          <a:xfrm>
            <a:off x="4267200" y="1828800"/>
            <a:ext cx="44323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1"/>
          </p:nvPr>
        </p:nvSpPr>
        <p:spPr>
          <a:xfrm>
            <a:off x="457200" y="1600200"/>
            <a:ext cx="4114800" cy="4708525"/>
          </a:xfrm>
        </p:spPr>
        <p:txBody>
          <a:bodyPr/>
          <a:lstStyle/>
          <a:p>
            <a:r>
              <a:rPr lang="ru-RU" smtClean="0"/>
              <a:t>Применяется для закрытия больших ран на туловище и конечностях. Простую спиральную повязку накладывают  на грудную клетку, плечо, бедро, спиральную повязку с перегибами – голень, предплечье</a:t>
            </a:r>
          </a:p>
        </p:txBody>
      </p:sp>
      <p:sp>
        <p:nvSpPr>
          <p:cNvPr id="2" name="Заголовок 1"/>
          <p:cNvSpPr>
            <a:spLocks noGrp="1"/>
          </p:cNvSpPr>
          <p:nvPr>
            <p:ph type="title"/>
          </p:nvPr>
        </p:nvSpPr>
        <p:spPr/>
        <p:txBody>
          <a:bodyPr>
            <a:normAutofit fontScale="90000"/>
          </a:bodyPr>
          <a:lstStyle/>
          <a:p>
            <a:pPr fontAlgn="auto">
              <a:spcAft>
                <a:spcPts val="0"/>
              </a:spcAft>
              <a:defRPr/>
            </a:pPr>
            <a:r>
              <a:rPr lang="ru-RU" smtClean="0"/>
              <a:t>Спиральная повязка</a:t>
            </a:r>
            <a:br>
              <a:rPr lang="ru-RU" smtClean="0"/>
            </a:br>
            <a:endParaRPr lang="ru-RU"/>
          </a:p>
        </p:txBody>
      </p:sp>
      <p:pic>
        <p:nvPicPr>
          <p:cNvPr id="21507" name="Рисунок 3" descr="спира.jpg"/>
          <p:cNvPicPr>
            <a:picLocks noChangeAspect="1"/>
          </p:cNvPicPr>
          <p:nvPr/>
        </p:nvPicPr>
        <p:blipFill>
          <a:blip r:embed="rId2"/>
          <a:srcRect/>
          <a:stretch>
            <a:fillRect/>
          </a:stretch>
        </p:blipFill>
        <p:spPr bwMode="auto">
          <a:xfrm>
            <a:off x="4800600" y="1828800"/>
            <a:ext cx="3657600" cy="387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p:txBody>
          <a:bodyPr/>
          <a:lstStyle/>
          <a:p>
            <a:r>
              <a:rPr lang="ru-RU" smtClean="0"/>
              <a:t>Применяют для фиксации большого по протяжению перевязочного материала (обычно на конечностях)</a:t>
            </a:r>
          </a:p>
          <a:p>
            <a:endParaRPr lang="ru-RU" smtClean="0"/>
          </a:p>
        </p:txBody>
      </p:sp>
      <p:sp>
        <p:nvSpPr>
          <p:cNvPr id="2" name="Заголовок 1"/>
          <p:cNvSpPr>
            <a:spLocks noGrp="1"/>
          </p:cNvSpPr>
          <p:nvPr>
            <p:ph type="title"/>
          </p:nvPr>
        </p:nvSpPr>
        <p:spPr/>
        <p:txBody>
          <a:bodyPr/>
          <a:lstStyle/>
          <a:p>
            <a:pPr fontAlgn="auto">
              <a:spcAft>
                <a:spcPts val="0"/>
              </a:spcAft>
              <a:defRPr/>
            </a:pPr>
            <a:r>
              <a:rPr lang="ru-RU" smtClean="0"/>
              <a:t>Ползучая повязка</a:t>
            </a:r>
            <a:endParaRPr lang="ru-RU"/>
          </a:p>
        </p:txBody>
      </p:sp>
      <p:pic>
        <p:nvPicPr>
          <p:cNvPr id="22531" name="Рисунок 3" descr="полз.jpg"/>
          <p:cNvPicPr>
            <a:picLocks noChangeAspect="1"/>
          </p:cNvPicPr>
          <p:nvPr/>
        </p:nvPicPr>
        <p:blipFill>
          <a:blip r:embed="rId2"/>
          <a:srcRect/>
          <a:stretch>
            <a:fillRect/>
          </a:stretch>
        </p:blipFill>
        <p:spPr bwMode="auto">
          <a:xfrm>
            <a:off x="533400" y="3657600"/>
            <a:ext cx="808831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Содержимое 2"/>
          <p:cNvSpPr>
            <a:spLocks noGrp="1"/>
          </p:cNvSpPr>
          <p:nvPr>
            <p:ph idx="1"/>
          </p:nvPr>
        </p:nvSpPr>
        <p:spPr>
          <a:xfrm>
            <a:off x="457200" y="1600200"/>
            <a:ext cx="8305800" cy="1828800"/>
          </a:xfrm>
        </p:spPr>
        <p:txBody>
          <a:bodyPr/>
          <a:lstStyle/>
          <a:p>
            <a:r>
              <a:rPr lang="ru-RU" smtClean="0"/>
              <a:t>Очень удобна для бинтования  частей тела с неправильной поверхностью: задняя поверхность шеи, затылочная область, верхние отделы грудной клетки, промежность.</a:t>
            </a:r>
          </a:p>
        </p:txBody>
      </p:sp>
      <p:sp>
        <p:nvSpPr>
          <p:cNvPr id="2" name="Заголовок 1"/>
          <p:cNvSpPr>
            <a:spLocks noGrp="1"/>
          </p:cNvSpPr>
          <p:nvPr>
            <p:ph type="title"/>
          </p:nvPr>
        </p:nvSpPr>
        <p:spPr/>
        <p:txBody>
          <a:bodyPr/>
          <a:lstStyle/>
          <a:p>
            <a:pPr fontAlgn="auto">
              <a:spcAft>
                <a:spcPts val="0"/>
              </a:spcAft>
              <a:defRPr/>
            </a:pPr>
            <a:r>
              <a:rPr lang="ru-RU" smtClean="0"/>
              <a:t>Крестообразная повязка</a:t>
            </a:r>
            <a:endParaRPr lang="ru-RU"/>
          </a:p>
        </p:txBody>
      </p:sp>
      <p:pic>
        <p:nvPicPr>
          <p:cNvPr id="23555" name="Рисунок 5" descr="b11.jpg"/>
          <p:cNvPicPr>
            <a:picLocks noChangeAspect="1"/>
          </p:cNvPicPr>
          <p:nvPr/>
        </p:nvPicPr>
        <p:blipFill>
          <a:blip r:embed="rId2"/>
          <a:srcRect/>
          <a:stretch>
            <a:fillRect/>
          </a:stretch>
        </p:blipFill>
        <p:spPr bwMode="auto">
          <a:xfrm>
            <a:off x="7239000" y="3505200"/>
            <a:ext cx="1279525" cy="2819400"/>
          </a:xfrm>
          <a:prstGeom prst="rect">
            <a:avLst/>
          </a:prstGeom>
          <a:noFill/>
          <a:ln w="9525">
            <a:noFill/>
            <a:miter lim="800000"/>
            <a:headEnd/>
            <a:tailEnd/>
          </a:ln>
        </p:spPr>
      </p:pic>
      <p:pic>
        <p:nvPicPr>
          <p:cNvPr id="23556" name="Рисунок 6" descr="крес.jpg"/>
          <p:cNvPicPr>
            <a:picLocks noChangeAspect="1"/>
          </p:cNvPicPr>
          <p:nvPr/>
        </p:nvPicPr>
        <p:blipFill>
          <a:blip r:embed="rId3"/>
          <a:srcRect/>
          <a:stretch>
            <a:fillRect/>
          </a:stretch>
        </p:blipFill>
        <p:spPr bwMode="auto">
          <a:xfrm>
            <a:off x="3124200" y="3505200"/>
            <a:ext cx="3581400" cy="2828925"/>
          </a:xfrm>
          <a:prstGeom prst="rect">
            <a:avLst/>
          </a:prstGeom>
          <a:noFill/>
          <a:ln w="9525">
            <a:noFill/>
            <a:miter lim="800000"/>
            <a:headEnd/>
            <a:tailEnd/>
          </a:ln>
        </p:spPr>
      </p:pic>
      <p:pic>
        <p:nvPicPr>
          <p:cNvPr id="23557" name="Рисунок 7" descr="крест.jpg"/>
          <p:cNvPicPr>
            <a:picLocks noChangeAspect="1"/>
          </p:cNvPicPr>
          <p:nvPr/>
        </p:nvPicPr>
        <p:blipFill>
          <a:blip r:embed="rId4"/>
          <a:srcRect/>
          <a:stretch>
            <a:fillRect/>
          </a:stretch>
        </p:blipFill>
        <p:spPr bwMode="auto">
          <a:xfrm>
            <a:off x="609600" y="3505200"/>
            <a:ext cx="1981200" cy="280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Содержимое 2"/>
          <p:cNvSpPr>
            <a:spLocks noGrp="1"/>
          </p:cNvSpPr>
          <p:nvPr>
            <p:ph idx="1"/>
          </p:nvPr>
        </p:nvSpPr>
        <p:spPr/>
        <p:txBody>
          <a:bodyPr/>
          <a:lstStyle/>
          <a:p>
            <a:r>
              <a:rPr lang="ru-RU" smtClean="0"/>
              <a:t>Накладывается на область тазобедренного и плечевого суставов, плечевого пояса и других труднодоступных областей.</a:t>
            </a:r>
          </a:p>
        </p:txBody>
      </p:sp>
      <p:sp>
        <p:nvSpPr>
          <p:cNvPr id="2" name="Заголовок 1"/>
          <p:cNvSpPr>
            <a:spLocks noGrp="1"/>
          </p:cNvSpPr>
          <p:nvPr>
            <p:ph type="title"/>
          </p:nvPr>
        </p:nvSpPr>
        <p:spPr/>
        <p:txBody>
          <a:bodyPr/>
          <a:lstStyle/>
          <a:p>
            <a:pPr fontAlgn="auto">
              <a:spcAft>
                <a:spcPts val="0"/>
              </a:spcAft>
              <a:defRPr/>
            </a:pPr>
            <a:r>
              <a:rPr lang="ru-RU" smtClean="0"/>
              <a:t>Колосовидная повязка</a:t>
            </a:r>
            <a:endParaRPr lang="ru-RU"/>
          </a:p>
        </p:txBody>
      </p:sp>
      <p:pic>
        <p:nvPicPr>
          <p:cNvPr id="24579" name="Рисунок 3" descr="1ris13.gif"/>
          <p:cNvPicPr>
            <a:picLocks noChangeAspect="1"/>
          </p:cNvPicPr>
          <p:nvPr/>
        </p:nvPicPr>
        <p:blipFill>
          <a:blip r:embed="rId2"/>
          <a:srcRect/>
          <a:stretch>
            <a:fillRect/>
          </a:stretch>
        </p:blipFill>
        <p:spPr bwMode="auto">
          <a:xfrm>
            <a:off x="228600" y="3224213"/>
            <a:ext cx="4800600" cy="2944812"/>
          </a:xfrm>
          <a:prstGeom prst="rect">
            <a:avLst/>
          </a:prstGeom>
          <a:noFill/>
          <a:ln w="9525">
            <a:noFill/>
            <a:miter lim="800000"/>
            <a:headEnd/>
            <a:tailEnd/>
          </a:ln>
        </p:spPr>
      </p:pic>
      <p:pic>
        <p:nvPicPr>
          <p:cNvPr id="24580" name="Рисунок 4" descr="колос.gif"/>
          <p:cNvPicPr>
            <a:picLocks noChangeAspect="1"/>
          </p:cNvPicPr>
          <p:nvPr/>
        </p:nvPicPr>
        <p:blipFill>
          <a:blip r:embed="rId3"/>
          <a:srcRect/>
          <a:stretch>
            <a:fillRect/>
          </a:stretch>
        </p:blipFill>
        <p:spPr bwMode="auto">
          <a:xfrm>
            <a:off x="5181600" y="3200400"/>
            <a:ext cx="372745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393</TotalTime>
  <Words>1295</Words>
  <Application>Microsoft Office PowerPoint</Application>
  <PresentationFormat>Экран (4:3)</PresentationFormat>
  <Paragraphs>63</Paragraphs>
  <Slides>31</Slides>
  <Notes>1</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7</vt:i4>
      </vt:variant>
      <vt:variant>
        <vt:lpstr>Заголовки слайдов</vt:lpstr>
      </vt:variant>
      <vt:variant>
        <vt:i4>31</vt:i4>
      </vt:variant>
    </vt:vector>
  </HeadingPairs>
  <TitlesOfParts>
    <vt:vector size="43" baseType="lpstr">
      <vt:lpstr>Constantia</vt:lpstr>
      <vt:lpstr>Arial</vt:lpstr>
      <vt:lpstr>Wingdings 2</vt:lpstr>
      <vt:lpstr>Calibri</vt:lpstr>
      <vt:lpstr>Wingdings</vt:lpstr>
      <vt:lpstr>Бумажная</vt:lpstr>
      <vt:lpstr>Бумажная</vt:lpstr>
      <vt:lpstr>Бумажная</vt:lpstr>
      <vt:lpstr>Бумажная</vt:lpstr>
      <vt:lpstr>Бумажная</vt:lpstr>
      <vt:lpstr>Бумажная</vt:lpstr>
      <vt:lpstr>Бумажная</vt:lpstr>
      <vt:lpstr>Слайд 1</vt:lpstr>
      <vt:lpstr>Слайд 2</vt:lpstr>
      <vt:lpstr>Слайд 3</vt:lpstr>
      <vt:lpstr>Слайд 4</vt:lpstr>
      <vt:lpstr>Циркулярная повязка</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Десмургия</dc:title>
  <dc:creator>1</dc:creator>
  <cp:lastModifiedBy>КАФЕДПА ОБЩЕЙ ХИРУРГ</cp:lastModifiedBy>
  <cp:revision>41</cp:revision>
  <dcterms:created xsi:type="dcterms:W3CDTF">2012-10-29T13:35:01Z</dcterms:created>
  <dcterms:modified xsi:type="dcterms:W3CDTF">2013-12-10T06:55:55Z</dcterms:modified>
</cp:coreProperties>
</file>