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89" r:id="rId5"/>
    <p:sldId id="290" r:id="rId6"/>
    <p:sldId id="291" r:id="rId7"/>
    <p:sldId id="258" r:id="rId8"/>
    <p:sldId id="259" r:id="rId9"/>
    <p:sldId id="261" r:id="rId10"/>
    <p:sldId id="262" r:id="rId11"/>
    <p:sldId id="263" r:id="rId12"/>
    <p:sldId id="269" r:id="rId13"/>
    <p:sldId id="264" r:id="rId14"/>
    <p:sldId id="265" r:id="rId15"/>
    <p:sldId id="266" r:id="rId16"/>
    <p:sldId id="276" r:id="rId17"/>
    <p:sldId id="267" r:id="rId18"/>
    <p:sldId id="268" r:id="rId19"/>
    <p:sldId id="270" r:id="rId20"/>
    <p:sldId id="275" r:id="rId21"/>
    <p:sldId id="274" r:id="rId22"/>
    <p:sldId id="271" r:id="rId23"/>
    <p:sldId id="277" r:id="rId24"/>
    <p:sldId id="278" r:id="rId25"/>
    <p:sldId id="279" r:id="rId26"/>
    <p:sldId id="280" r:id="rId27"/>
    <p:sldId id="272" r:id="rId28"/>
    <p:sldId id="281" r:id="rId29"/>
    <p:sldId id="282" r:id="rId30"/>
    <p:sldId id="283" r:id="rId31"/>
    <p:sldId id="284" r:id="rId32"/>
    <p:sldId id="285" r:id="rId33"/>
    <p:sldId id="287" r:id="rId34"/>
    <p:sldId id="288" r:id="rId35"/>
    <p:sldId id="28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9191-3E39-441F-9D1C-664891FBBA59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852-6771-4F64-9B0A-2AB8D1313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9191-3E39-441F-9D1C-664891FBBA59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852-6771-4F64-9B0A-2AB8D1313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9191-3E39-441F-9D1C-664891FBBA59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852-6771-4F64-9B0A-2AB8D1313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9191-3E39-441F-9D1C-664891FBBA59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852-6771-4F64-9B0A-2AB8D1313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9191-3E39-441F-9D1C-664891FBBA59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852-6771-4F64-9B0A-2AB8D1313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9191-3E39-441F-9D1C-664891FBBA59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852-6771-4F64-9B0A-2AB8D1313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9191-3E39-441F-9D1C-664891FBBA59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852-6771-4F64-9B0A-2AB8D1313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9191-3E39-441F-9D1C-664891FBBA59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852-6771-4F64-9B0A-2AB8D1313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9191-3E39-441F-9D1C-664891FBBA59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852-6771-4F64-9B0A-2AB8D1313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9191-3E39-441F-9D1C-664891FBBA59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852-6771-4F64-9B0A-2AB8D1313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9191-3E39-441F-9D1C-664891FBBA59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1852-6771-4F64-9B0A-2AB8D131397A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810D9191-3E39-441F-9D1C-664891FBBA59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9831852-6771-4F64-9B0A-2AB8D131397A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556793"/>
            <a:ext cx="7117180" cy="3220588"/>
          </a:xfrm>
        </p:spPr>
        <p:txBody>
          <a:bodyPr/>
          <a:lstStyle/>
          <a:p>
            <a:pPr algn="ctr"/>
            <a:r>
              <a:rPr lang="ru-RU" dirty="0" smtClean="0"/>
              <a:t>Диагностика при </a:t>
            </a:r>
            <a:r>
              <a:rPr lang="ru-RU" dirty="0" err="1" smtClean="0"/>
              <a:t>цитопеническом</a:t>
            </a:r>
            <a:r>
              <a:rPr lang="ru-RU" dirty="0" smtClean="0"/>
              <a:t> синдроме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9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7"/>
            <a:ext cx="6667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Разверутый</a:t>
            </a:r>
            <a:r>
              <a:rPr lang="ru-RU" dirty="0" smtClean="0"/>
              <a:t> ОАК 3 раза</a:t>
            </a:r>
          </a:p>
          <a:p>
            <a:r>
              <a:rPr lang="ru-RU" dirty="0"/>
              <a:t>УЗИ щитовидки и брюшной области; </a:t>
            </a:r>
            <a:endParaRPr lang="ru-RU" dirty="0" smtClean="0"/>
          </a:p>
          <a:p>
            <a:r>
              <a:rPr lang="ru-RU" dirty="0" smtClean="0"/>
              <a:t>пункция </a:t>
            </a:r>
            <a:r>
              <a:rPr lang="ru-RU" dirty="0"/>
              <a:t>костного мозга; </a:t>
            </a:r>
            <a:endParaRPr lang="ru-RU" dirty="0" smtClean="0"/>
          </a:p>
          <a:p>
            <a:r>
              <a:rPr lang="ru-RU" dirty="0" smtClean="0"/>
              <a:t>общий </a:t>
            </a:r>
            <a:r>
              <a:rPr lang="ru-RU" dirty="0"/>
              <a:t>анализ </a:t>
            </a:r>
            <a:r>
              <a:rPr lang="ru-RU" dirty="0" smtClean="0"/>
              <a:t>мочи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624"/>
            <a:ext cx="4107944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44" y="3848496"/>
            <a:ext cx="3581648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8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5724"/>
            <a:ext cx="8134555" cy="924475"/>
          </a:xfrm>
        </p:spPr>
        <p:txBody>
          <a:bodyPr/>
          <a:lstStyle/>
          <a:p>
            <a:r>
              <a:rPr lang="ru-RU" dirty="0"/>
              <a:t>ЛЕЙКОПЕНИИ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7955043" cy="46805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Лейкопении - состояния, характеризующиеся уменьшением количества лейкоцитов в единице объёма крови ниже нормы.</a:t>
            </a:r>
          </a:p>
          <a:p>
            <a:r>
              <a:rPr lang="ru-RU" dirty="0"/>
              <a:t>Различают первичные (врождённые или наследственные) и вторичные (приобретённые) лейкопении.</a:t>
            </a:r>
          </a:p>
          <a:p>
            <a:endParaRPr lang="ru-RU" dirty="0"/>
          </a:p>
          <a:p>
            <a:r>
              <a:rPr lang="ru-RU" dirty="0"/>
              <a:t>•  К первичным лейкопениям относятся врождённая </a:t>
            </a:r>
            <a:r>
              <a:rPr lang="ru-RU" dirty="0" err="1"/>
              <a:t>алейкия</a:t>
            </a:r>
            <a:r>
              <a:rPr lang="ru-RU" dirty="0"/>
              <a:t>, семейные </a:t>
            </a:r>
            <a:r>
              <a:rPr lang="ru-RU" dirty="0" err="1"/>
              <a:t>нейтропении</a:t>
            </a:r>
            <a:r>
              <a:rPr lang="ru-RU" dirty="0"/>
              <a:t>, периодическая наследственная </a:t>
            </a:r>
            <a:r>
              <a:rPr lang="ru-RU" dirty="0" err="1"/>
              <a:t>нейтропения</a:t>
            </a:r>
            <a:r>
              <a:rPr lang="ru-RU" dirty="0"/>
              <a:t>, болезнь </a:t>
            </a:r>
            <a:r>
              <a:rPr lang="ru-RU" dirty="0" err="1"/>
              <a:t>Костманна</a:t>
            </a:r>
            <a:r>
              <a:rPr lang="ru-RU" dirty="0"/>
              <a:t> и некоторые другие.</a:t>
            </a:r>
          </a:p>
          <a:p>
            <a:r>
              <a:rPr lang="ru-RU" dirty="0"/>
              <a:t>•  Причины вторичных (приобретённых) лейкопений:</a:t>
            </a:r>
          </a:p>
          <a:p>
            <a:r>
              <a:rPr lang="ru-RU" dirty="0"/>
              <a:t>♦ Физические и химические агенты: ионизирующая радиация; бензол, инсектициды, ЛС (к </a:t>
            </a:r>
            <a:r>
              <a:rPr lang="ru-RU" dirty="0" err="1"/>
              <a:t>нейтропении</a:t>
            </a:r>
            <a:r>
              <a:rPr lang="ru-RU" dirty="0"/>
              <a:t> и даже </a:t>
            </a:r>
            <a:r>
              <a:rPr lang="ru-RU" dirty="0" err="1"/>
              <a:t>агранулоцитозу</a:t>
            </a:r>
            <a:r>
              <a:rPr lang="ru-RU" dirty="0"/>
              <a:t> могут привести НПВС, антиметаболиты, сульфаниламиды, барбитураты, </a:t>
            </a:r>
            <a:r>
              <a:rPr lang="ru-RU" dirty="0" err="1"/>
              <a:t>алкилирующие</a:t>
            </a:r>
            <a:r>
              <a:rPr lang="ru-RU" dirty="0"/>
              <a:t> вещества, противоопухолевые антибиотики и др.).</a:t>
            </a:r>
          </a:p>
          <a:p>
            <a:r>
              <a:rPr lang="ru-RU" dirty="0"/>
              <a:t>♦ Биологические факторы: </a:t>
            </a:r>
            <a:r>
              <a:rPr lang="ru-RU" dirty="0" err="1"/>
              <a:t>аутоагрессивные</a:t>
            </a:r>
            <a:r>
              <a:rPr lang="ru-RU" dirty="0"/>
              <a:t> </a:t>
            </a:r>
            <a:r>
              <a:rPr lang="ru-RU" dirty="0" err="1"/>
              <a:t>Ig</a:t>
            </a:r>
            <a:r>
              <a:rPr lang="ru-RU" dirty="0"/>
              <a:t> и </a:t>
            </a:r>
            <a:r>
              <a:rPr lang="ru-RU" dirty="0" err="1"/>
              <a:t>иммуноциты</a:t>
            </a:r>
            <a:r>
              <a:rPr lang="ru-RU" dirty="0"/>
              <a:t> (например, при системной красной волчанке); </a:t>
            </a:r>
            <a:r>
              <a:rPr lang="ru-RU" dirty="0" err="1"/>
              <a:t>генерализованные</a:t>
            </a:r>
            <a:r>
              <a:rPr lang="ru-RU" dirty="0"/>
              <a:t> инфекционные процессы (брюшной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780" y="116632"/>
            <a:ext cx="5905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7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При классификации лейкопении по степени тяжести врачи используют следующую таблицу: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07361"/>
            <a:ext cx="9000999" cy="493400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280897"/>
              </p:ext>
            </p:extLst>
          </p:nvPr>
        </p:nvGraphicFramePr>
        <p:xfrm>
          <a:off x="179512" y="1916832"/>
          <a:ext cx="8712968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Документ" r:id="rId3" imgW="5954582" imgH="1896981" progId="Word.Document.12">
                  <p:embed/>
                </p:oleObj>
              </mc:Choice>
              <mc:Fallback>
                <p:oleObj name="Документ" r:id="rId3" imgW="5954582" imgH="18969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916832"/>
                        <a:ext cx="8712968" cy="4464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6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1411559"/>
          </a:xfrm>
        </p:spPr>
        <p:txBody>
          <a:bodyPr/>
          <a:lstStyle/>
          <a:p>
            <a:r>
              <a:rPr lang="ru-RU" dirty="0"/>
              <a:t>Механизмы развития лейкопений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07361"/>
            <a:ext cx="8928992" cy="493400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Развитие </a:t>
            </a:r>
            <a:r>
              <a:rPr lang="ru-RU" dirty="0"/>
              <a:t>лейкопений является результатом нарушения или угнетения процессов </a:t>
            </a:r>
            <a:r>
              <a:rPr lang="ru-RU" dirty="0" err="1"/>
              <a:t>лейкопоэза</a:t>
            </a:r>
            <a:r>
              <a:rPr lang="ru-RU" dirty="0"/>
              <a:t>, чрезмерного разрушения лейкоцитов в сосудистом русле и органах </a:t>
            </a:r>
            <a:r>
              <a:rPr lang="ru-RU" dirty="0" err="1"/>
              <a:t>гемопоэза</a:t>
            </a:r>
            <a:r>
              <a:rPr lang="ru-RU" dirty="0"/>
              <a:t>, перераспределения лейкоцитов в сосудистом русле, потери лейкоцитов организмом, </a:t>
            </a:r>
            <a:r>
              <a:rPr lang="ru-RU" dirty="0" err="1"/>
              <a:t>гемодилюции</a:t>
            </a:r>
            <a:r>
              <a:rPr lang="ru-RU" dirty="0"/>
              <a:t>.</a:t>
            </a:r>
          </a:p>
          <a:p>
            <a:r>
              <a:rPr lang="ru-RU" dirty="0"/>
              <a:t>•  Нарушение или угнетение </a:t>
            </a:r>
            <a:r>
              <a:rPr lang="ru-RU" dirty="0" err="1"/>
              <a:t>лейкопоэза</a:t>
            </a:r>
            <a:r>
              <a:rPr lang="ru-RU" dirty="0"/>
              <a:t> реализуется вследствие:</a:t>
            </a:r>
          </a:p>
          <a:p>
            <a:r>
              <a:rPr lang="ru-RU" dirty="0"/>
              <a:t>♦ Генетического дефекта клеток </a:t>
            </a:r>
            <a:r>
              <a:rPr lang="ru-RU" dirty="0" err="1"/>
              <a:t>лейкопоэза</a:t>
            </a:r>
            <a:r>
              <a:rPr lang="ru-RU" dirty="0"/>
              <a:t> (например, аномалии генов, контролирующих созревание лейкоцитов).</a:t>
            </a:r>
          </a:p>
          <a:p>
            <a:r>
              <a:rPr lang="ru-RU" dirty="0"/>
              <a:t>♦ Расстройства механизмов нейрогуморальной регуляции </a:t>
            </a:r>
            <a:r>
              <a:rPr lang="ru-RU" dirty="0" err="1"/>
              <a:t>лейкопоэза</a:t>
            </a:r>
            <a:r>
              <a:rPr lang="ru-RU" dirty="0"/>
              <a:t> (в частности, при </a:t>
            </a:r>
            <a:r>
              <a:rPr lang="ru-RU" dirty="0" err="1"/>
              <a:t>гипотиреоидных</a:t>
            </a:r>
            <a:r>
              <a:rPr lang="ru-RU" dirty="0"/>
              <a:t> состояниях, </a:t>
            </a:r>
            <a:r>
              <a:rPr lang="ru-RU" dirty="0" err="1"/>
              <a:t>гипокортицизме</a:t>
            </a:r>
            <a:r>
              <a:rPr lang="ru-RU" dirty="0"/>
              <a:t>, снижении уровня </a:t>
            </a:r>
            <a:r>
              <a:rPr lang="ru-RU" dirty="0" err="1"/>
              <a:t>лейкотриенов</a:t>
            </a:r>
            <a:r>
              <a:rPr lang="ru-RU" dirty="0"/>
              <a:t> или чувствительности к ним клеток лейкоцитарного ростка </a:t>
            </a:r>
            <a:r>
              <a:rPr lang="ru-RU" dirty="0" err="1"/>
              <a:t>гемопоэза</a:t>
            </a:r>
            <a:r>
              <a:rPr lang="ru-RU" dirty="0"/>
              <a:t>).</a:t>
            </a:r>
          </a:p>
          <a:p>
            <a:r>
              <a:rPr lang="ru-RU" dirty="0"/>
              <a:t>♦ Недостатка компонентов, необходимых для </a:t>
            </a:r>
            <a:r>
              <a:rPr lang="ru-RU" dirty="0" err="1"/>
              <a:t>лейкопоэза</a:t>
            </a:r>
            <a:r>
              <a:rPr lang="ru-RU" dirty="0"/>
              <a:t> (например, белков, фосфолипидов, аминокислот, фолиевой кислоты, </a:t>
            </a:r>
            <a:r>
              <a:rPr lang="ru-RU" dirty="0" err="1"/>
              <a:t>цианкобаламина</a:t>
            </a:r>
            <a:r>
              <a:rPr lang="ru-RU" dirty="0"/>
              <a:t>).</a:t>
            </a:r>
          </a:p>
          <a:p>
            <a:r>
              <a:rPr lang="ru-RU" dirty="0"/>
              <a:t>•  Чрезмерное разрушение лейкоцитов в сосудистом русле или органах </a:t>
            </a:r>
            <a:r>
              <a:rPr lang="ru-RU" dirty="0" err="1"/>
              <a:t>гемопоэза</a:t>
            </a:r>
            <a:r>
              <a:rPr lang="ru-RU" dirty="0"/>
              <a:t> связано с действием:</a:t>
            </a:r>
          </a:p>
          <a:p>
            <a:r>
              <a:rPr lang="ru-RU" dirty="0"/>
              <a:t>♦ Проникающей радиации.</a:t>
            </a:r>
          </a:p>
          <a:p>
            <a:r>
              <a:rPr lang="ru-RU" dirty="0"/>
              <a:t>♦ </a:t>
            </a:r>
            <a:r>
              <a:rPr lang="ru-RU" dirty="0" err="1"/>
              <a:t>Антилейкоцитарных</a:t>
            </a:r>
            <a:r>
              <a:rPr lang="ru-RU" dirty="0"/>
              <a:t> АТ.</a:t>
            </a:r>
          </a:p>
          <a:p>
            <a:r>
              <a:rPr lang="ru-RU" dirty="0"/>
              <a:t>♦ ЛС, действующих в качестве </a:t>
            </a:r>
            <a:r>
              <a:rPr lang="ru-RU" dirty="0" err="1"/>
              <a:t>гаптенов</a:t>
            </a:r>
            <a:r>
              <a:rPr lang="ru-RU" dirty="0"/>
              <a:t> (сульфаниламиды, барбитураты). </a:t>
            </a:r>
            <a:r>
              <a:rPr lang="ru-RU" dirty="0" err="1"/>
              <a:t>Гаптены</a:t>
            </a:r>
            <a:r>
              <a:rPr lang="ru-RU" dirty="0"/>
              <a:t> обусловливают образование АТ, вызывающих агглютинацию и разрушение лейкоцитов.</a:t>
            </a:r>
          </a:p>
          <a:p>
            <a:endParaRPr lang="ru-RU" dirty="0"/>
          </a:p>
          <a:p>
            <a:r>
              <a:rPr lang="ru-RU" dirty="0"/>
              <a:t>•  Перераспределение лейкоцитов (носит временный характер) развивается под влиянием БАВ (</a:t>
            </a:r>
            <a:r>
              <a:rPr lang="ru-RU" dirty="0" err="1"/>
              <a:t>хемотаксинов</a:t>
            </a:r>
            <a:r>
              <a:rPr lang="ru-RU" dirty="0"/>
              <a:t>, активаторов адгезии, агрегации, агглютинации и др.), вызывающих скопление или адгезию лейкоцитов в определенных регионах организма и картину лейкопении (ложной) в других.</a:t>
            </a:r>
          </a:p>
          <a:p>
            <a:r>
              <a:rPr lang="ru-RU" dirty="0"/>
              <a:t>•  Повышенная потеря лейкоцитов организмом является результатом: острой и хронической кровопотери, </a:t>
            </a:r>
            <a:r>
              <a:rPr lang="ru-RU" dirty="0" err="1"/>
              <a:t>плазмо</a:t>
            </a:r>
            <a:r>
              <a:rPr lang="ru-RU" dirty="0"/>
              <a:t>- и </a:t>
            </a:r>
            <a:r>
              <a:rPr lang="ru-RU" dirty="0" err="1"/>
              <a:t>лимфоррагии</a:t>
            </a:r>
            <a:r>
              <a:rPr lang="ru-RU" dirty="0"/>
              <a:t> (например, при обширных ожогах, хронических гнойных процессах - остеомиелите, эндометрите, перитоните).</a:t>
            </a:r>
          </a:p>
          <a:p>
            <a:r>
              <a:rPr lang="ru-RU" dirty="0"/>
              <a:t>•  </a:t>
            </a:r>
            <a:r>
              <a:rPr lang="ru-RU" dirty="0" err="1"/>
              <a:t>Гемодилюционная</a:t>
            </a:r>
            <a:r>
              <a:rPr lang="ru-RU" dirty="0"/>
              <a:t> лейкопения (встречается сравнительно редко) и формируется вследствие:</a:t>
            </a:r>
          </a:p>
          <a:p>
            <a:r>
              <a:rPr lang="ru-RU" dirty="0"/>
              <a:t>♦ </a:t>
            </a:r>
            <a:r>
              <a:rPr lang="ru-RU" dirty="0" err="1"/>
              <a:t>Гиперволемии</a:t>
            </a:r>
            <a:r>
              <a:rPr lang="ru-RU" dirty="0"/>
              <a:t> (при трансфузии большого объёма плазмы крови или </a:t>
            </a:r>
            <a:r>
              <a:rPr lang="ru-RU" dirty="0" err="1"/>
              <a:t>плазмозаменителей</a:t>
            </a:r>
            <a:r>
              <a:rPr lang="ru-RU" dirty="0"/>
              <a:t>).</a:t>
            </a:r>
          </a:p>
          <a:p>
            <a:r>
              <a:rPr lang="ru-RU" dirty="0"/>
              <a:t>♦ Тока жидкости из тканей в сосудистое русло по градиенту осмотического или </a:t>
            </a:r>
            <a:r>
              <a:rPr lang="ru-RU" dirty="0" err="1"/>
              <a:t>онкотического</a:t>
            </a:r>
            <a:r>
              <a:rPr lang="ru-RU" dirty="0"/>
              <a:t> давления (например, при </a:t>
            </a:r>
            <a:r>
              <a:rPr lang="ru-RU" dirty="0" err="1"/>
              <a:t>гиперальдостеронизме</a:t>
            </a:r>
            <a:r>
              <a:rPr lang="ru-RU" dirty="0"/>
              <a:t>, гипергликемии, </a:t>
            </a:r>
            <a:r>
              <a:rPr lang="ru-RU" dirty="0" err="1"/>
              <a:t>гиперальбуминемии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3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675724"/>
            <a:ext cx="4176464" cy="924475"/>
          </a:xfrm>
        </p:spPr>
        <p:txBody>
          <a:bodyPr/>
          <a:lstStyle/>
          <a:p>
            <a:r>
              <a:rPr lang="ru-RU" dirty="0"/>
              <a:t>Проявления лейкопений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628800"/>
            <a:ext cx="5760640" cy="50405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•  </a:t>
            </a:r>
            <a:r>
              <a:rPr lang="ru-RU" dirty="0"/>
              <a:t>Снижение содержания в единице объёма крови лейкоцитов всех направлений дифференцировки (лейкопения) или преимущественно одного из них: лимфоцитов, моноцитов, нейтрофилов, базофилов или эозинофилов (</a:t>
            </a:r>
            <a:r>
              <a:rPr lang="ru-RU" dirty="0" err="1"/>
              <a:t>лимфоцито</a:t>
            </a:r>
            <a:r>
              <a:rPr lang="ru-RU" dirty="0"/>
              <a:t>-, </a:t>
            </a:r>
            <a:r>
              <a:rPr lang="ru-RU" dirty="0" err="1"/>
              <a:t>моноцито</a:t>
            </a:r>
            <a:r>
              <a:rPr lang="ru-RU" dirty="0"/>
              <a:t>-, </a:t>
            </a:r>
            <a:r>
              <a:rPr lang="ru-RU" dirty="0" err="1"/>
              <a:t>нейтро</a:t>
            </a:r>
            <a:r>
              <a:rPr lang="ru-RU" dirty="0"/>
              <a:t>-, </a:t>
            </a:r>
            <a:r>
              <a:rPr lang="ru-RU" dirty="0" err="1" smtClean="0"/>
              <a:t>базо</a:t>
            </a:r>
            <a:r>
              <a:rPr lang="ru-RU" dirty="0" smtClean="0"/>
              <a:t> или </a:t>
            </a:r>
            <a:r>
              <a:rPr lang="ru-RU" dirty="0" err="1"/>
              <a:t>эозинопения</a:t>
            </a:r>
            <a:r>
              <a:rPr lang="ru-RU" dirty="0"/>
              <a:t> соответственно).</a:t>
            </a:r>
          </a:p>
          <a:p>
            <a:r>
              <a:rPr lang="ru-RU" dirty="0"/>
              <a:t>•  Признаки дегенерации лейкоцитов. Они чаще выявляются в нейтрофилах и моноцитах.</a:t>
            </a:r>
          </a:p>
          <a:p>
            <a:r>
              <a:rPr lang="ru-RU" dirty="0"/>
              <a:t>♦ Дегенеративные изменения проявляются изменениями контура лейкоцитов (</a:t>
            </a:r>
            <a:r>
              <a:rPr lang="ru-RU" dirty="0" err="1"/>
              <a:t>пойкилоцитоз</a:t>
            </a:r>
            <a:r>
              <a:rPr lang="ru-RU" dirty="0"/>
              <a:t>), наличием клеток разного размера (</a:t>
            </a:r>
            <a:r>
              <a:rPr lang="ru-RU" dirty="0" err="1"/>
              <a:t>анизоцитоз</a:t>
            </a:r>
            <a:r>
              <a:rPr lang="ru-RU" dirty="0"/>
              <a:t>), сморщиванием или набуханием клеток, появлением вакуолей, </a:t>
            </a:r>
            <a:r>
              <a:rPr lang="ru-RU" dirty="0" err="1"/>
              <a:t>токсогенной</a:t>
            </a:r>
            <a:r>
              <a:rPr lang="ru-RU" dirty="0"/>
              <a:t> зернистости и включений в цитоплазме, </a:t>
            </a:r>
            <a:r>
              <a:rPr lang="ru-RU" dirty="0" err="1"/>
              <a:t>гиперсегментацией</a:t>
            </a:r>
            <a:r>
              <a:rPr lang="ru-RU" dirty="0"/>
              <a:t> или </a:t>
            </a:r>
            <a:r>
              <a:rPr lang="ru-RU" dirty="0" err="1"/>
              <a:t>пикнозом</a:t>
            </a:r>
            <a:r>
              <a:rPr lang="ru-RU" dirty="0"/>
              <a:t> ядер и их разрушением.</a:t>
            </a:r>
          </a:p>
          <a:p>
            <a:r>
              <a:rPr lang="ru-RU" dirty="0"/>
              <a:t>♦ Большое число дегенеративных форм лейкоцитов при лейкопении сочетается нередко с уменьшением числа сегментоядерных лейкоцитов и умеренным увеличением содержания </a:t>
            </a:r>
            <a:r>
              <a:rPr lang="ru-RU" dirty="0" err="1"/>
              <a:t>палочкоядерных</a:t>
            </a:r>
            <a:r>
              <a:rPr lang="ru-RU" dirty="0"/>
              <a:t> и даже </a:t>
            </a:r>
            <a:r>
              <a:rPr lang="ru-RU" dirty="0" err="1"/>
              <a:t>метамиелоцитов</a:t>
            </a:r>
            <a:r>
              <a:rPr lang="ru-RU" dirty="0"/>
              <a:t> (эта картина крови обозначается как дегенеративный ядерный сдвиг влево).</a:t>
            </a:r>
          </a:p>
          <a:p>
            <a:endParaRPr lang="ru-RU" dirty="0"/>
          </a:p>
          <a:p>
            <a:r>
              <a:rPr lang="ru-RU" dirty="0"/>
              <a:t>♦ Если увеличивается число сегментоядерных лейкоцитов с признаками дегенеративных изменений в них без увеличения числа </a:t>
            </a:r>
            <a:r>
              <a:rPr lang="ru-RU" dirty="0" err="1"/>
              <a:t>палочкоядерных</a:t>
            </a:r>
            <a:r>
              <a:rPr lang="ru-RU" dirty="0"/>
              <a:t> клеток, то говорят о дегенеративном ядерном сдвиге вправо.</a:t>
            </a:r>
          </a:p>
          <a:p>
            <a:r>
              <a:rPr lang="ru-RU" dirty="0"/>
              <a:t>Значение лейкопении. При выраженной лейкопении возникает снижение резистентности организма (главным образом, </a:t>
            </a:r>
            <a:r>
              <a:rPr lang="ru-RU" dirty="0" err="1"/>
              <a:t>противоинфекционной</a:t>
            </a:r>
            <a:r>
              <a:rPr lang="ru-RU" dirty="0"/>
              <a:t>, а также противоопухолевой).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275856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2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3203848" cy="924475"/>
          </a:xfrm>
        </p:spPr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07361"/>
            <a:ext cx="8640960" cy="4861999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Для диагностики лейкопении необходим подсчет абсолютного количества нейтрофилов крови, определение только количества лейкоцитов для этого недостаточно. При ряде заболеваний абсолютное число нейтрофилов может быть резко сниженным, в то время как число лейкоцитов крови остается нормальным или даже повышенным за счёт, например, лимфоцитов, </a:t>
            </a:r>
            <a:r>
              <a:rPr lang="ru-RU" dirty="0" err="1"/>
              <a:t>бластных</a:t>
            </a:r>
            <a:r>
              <a:rPr lang="ru-RU" dirty="0"/>
              <a:t> клеток и т. д. Для этого подсчитывают лейкоцитарную формулу, затем суммируют процент всех гранулоцитов и полученную сумму, разделив на 100, умножают на число лейкоцитов. </a:t>
            </a:r>
            <a:r>
              <a:rPr lang="ru-RU" dirty="0" err="1"/>
              <a:t>Нейтропению</a:t>
            </a:r>
            <a:r>
              <a:rPr lang="ru-RU" dirty="0"/>
              <a:t> диагностируют при числе нейтрофилов ниже 1,5х109/л. Необходим также подсчет эритроцитов и тромбоцитов. Ассоциация лейкопении с анемией, тромбоцитопенией свидетельствует о возможном опухолевом заболевании системы крови. Диагноз подтверждают обнаружением </a:t>
            </a:r>
            <a:r>
              <a:rPr lang="ru-RU" dirty="0" err="1"/>
              <a:t>бластных</a:t>
            </a:r>
            <a:r>
              <a:rPr lang="ru-RU" dirty="0"/>
              <a:t> клеток в периферической крови или в костном мозге.</a:t>
            </a:r>
          </a:p>
          <a:p>
            <a:endParaRPr lang="ru-RU" dirty="0"/>
          </a:p>
          <a:p>
            <a:r>
              <a:rPr lang="ru-RU" dirty="0"/>
              <a:t>Исследование </a:t>
            </a:r>
            <a:r>
              <a:rPr lang="ru-RU" dirty="0" err="1"/>
              <a:t>пунктата</a:t>
            </a:r>
            <a:r>
              <a:rPr lang="ru-RU" dirty="0"/>
              <a:t> и </a:t>
            </a:r>
            <a:r>
              <a:rPr lang="ru-RU" dirty="0" err="1"/>
              <a:t>трепанобиоптата</a:t>
            </a:r>
            <a:r>
              <a:rPr lang="ru-RU" dirty="0"/>
              <a:t> костного мозга позволяет провести дифференциальную диагностику и установить механизм развития лейкопении (нарушение продукции нейтрофилов в костном мозге, повышенное разрушение в крови, обнаружение атипичных или </a:t>
            </a:r>
            <a:r>
              <a:rPr lang="ru-RU" dirty="0" err="1"/>
              <a:t>бластных</a:t>
            </a:r>
            <a:r>
              <a:rPr lang="ru-RU" dirty="0"/>
              <a:t> клеток и т д).</a:t>
            </a:r>
          </a:p>
          <a:p>
            <a:endParaRPr lang="ru-RU" dirty="0"/>
          </a:p>
          <a:p>
            <a:r>
              <a:rPr lang="ru-RU" dirty="0"/>
              <a:t>При неясном диагнозе необходимо дополнительно исследовать кровь на антинуклеарные антитела, ревматоидный фактор, </a:t>
            </a:r>
            <a:r>
              <a:rPr lang="ru-RU" dirty="0" err="1"/>
              <a:t>антигранулоцитарные</a:t>
            </a:r>
            <a:r>
              <a:rPr lang="ru-RU" dirty="0"/>
              <a:t> антитела, провести печёночные тесты (</a:t>
            </a:r>
            <a:r>
              <a:rPr lang="ru-RU" dirty="0" err="1"/>
              <a:t>трансаминазы</a:t>
            </a:r>
            <a:r>
              <a:rPr lang="ru-RU" dirty="0"/>
              <a:t>, билирубин, маркеры вирусных гепатитов и т д ), исследовать уровни витамина В12, </a:t>
            </a:r>
            <a:r>
              <a:rPr lang="ru-RU" dirty="0" err="1"/>
              <a:t>фолатов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Трудности может представлять диагностика лекарственного </a:t>
            </a:r>
            <a:r>
              <a:rPr lang="ru-RU" dirty="0" err="1"/>
              <a:t>агранулоцитоза</a:t>
            </a:r>
            <a:r>
              <a:rPr lang="ru-RU" dirty="0"/>
              <a:t>, не связанного с назначением химиопрепаратов. Почти 2/3 больных принимают более двух ЛС, поэтому всегда сложно однозначно определить, какое из них привело к </a:t>
            </a:r>
            <a:r>
              <a:rPr lang="ru-RU" dirty="0" err="1"/>
              <a:t>агранулоцитозу</a:t>
            </a:r>
            <a:r>
              <a:rPr lang="ru-RU" dirty="0" smtClean="0"/>
              <a:t>.</a:t>
            </a:r>
          </a:p>
          <a:p>
            <a:r>
              <a:rPr lang="ru-RU" dirty="0"/>
              <a:t>Дополнительными методами диагностики могут быть биохимический анализ крови и маркеры вирусных гепатитов.</a:t>
            </a:r>
          </a:p>
          <a:p>
            <a:r>
              <a:rPr lang="ru-RU" dirty="0"/>
              <a:t>Лабораторные показатели, указывающие на лейкопению, следующие:</a:t>
            </a:r>
          </a:p>
          <a:p>
            <a:r>
              <a:rPr lang="ru-RU" dirty="0"/>
              <a:t>снижение уровня лейкоцитов до 4,5 г/л (при нормальном соотношении к ним лимфоцитов);</a:t>
            </a:r>
          </a:p>
          <a:p>
            <a:r>
              <a:rPr lang="ru-RU" dirty="0" err="1"/>
              <a:t>нейтропения</a:t>
            </a:r>
            <a:r>
              <a:rPr lang="ru-RU" dirty="0"/>
              <a:t> – снижение уровня гранулоцитов меньше 1,5 г/л. Тяжесть патологического процесса напрямую зависит от числа гранулоцитов.</a:t>
            </a:r>
          </a:p>
          <a:p>
            <a:r>
              <a:rPr lang="ru-RU" dirty="0"/>
              <a:t>увеличение лимфоцитов в крови;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80" y="44624"/>
            <a:ext cx="5904656" cy="184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5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675724"/>
            <a:ext cx="8099059" cy="924475"/>
          </a:xfrm>
        </p:spPr>
        <p:txBody>
          <a:bodyPr/>
          <a:lstStyle/>
          <a:p>
            <a:r>
              <a:rPr lang="ru-RU" dirty="0"/>
              <a:t>ТРОМБОЦИТОПЕНИЯ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07361"/>
            <a:ext cx="8952036" cy="500601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Тромбоцитопения это состояние, которое характеризуется сниженным количеством тромбоцитов (</a:t>
            </a:r>
            <a:r>
              <a:rPr lang="ru-RU" dirty="0" smtClean="0"/>
              <a:t>менее </a:t>
            </a:r>
            <a:r>
              <a:rPr lang="ru-RU" dirty="0"/>
              <a:t>150х10⁹/л</a:t>
            </a:r>
            <a:r>
              <a:rPr lang="ru-RU" dirty="0" smtClean="0"/>
              <a:t>).</a:t>
            </a:r>
          </a:p>
          <a:p>
            <a:r>
              <a:rPr lang="ru-RU" dirty="0"/>
              <a:t>Морфологически тромбоциты представляют собой лишенные ядра небольшие фрагменты мегакариоцитарной цитоплазмы. Это самые маленькие кровяные элементы, которые происходят от мегакариоцита – самого крупного клеточного предшественника. Красные кровяные пластинки образуются путем отделения участков материнской клетки в красном костном мозге. Этот процесс недостаточно изучен, однако известно, что он является управляемым – при повышенной потребности в тромбоцитах резко увеличивается скорость их образования. Продолжительность жизни тромбоцитов относительно невелика: 8-12 дней. Старые дегенеративные формы поглощаются тканевыми макрофагами (около половины красных кровяных пластинок заканчивает свой жизненный цикл в селезенке), а на их место из красного костного мозга поступают новые. Несмотря на отсутствие ядра, тромбоциты обладают множеством интересных особенностей. К примеру, они способны к активному направленному </a:t>
            </a:r>
            <a:r>
              <a:rPr lang="ru-RU" dirty="0" err="1"/>
              <a:t>амебоподобному</a:t>
            </a:r>
            <a:r>
              <a:rPr lang="ru-RU" dirty="0"/>
              <a:t> движению и фагоцитозу (поглощению чужеродных элементов). Таким образом, тромбоциты участвуют в местных воспалительных реакциях. Наружная мембрана тромбоцитов содержит специальные молекулы, способные распознавать поврежденные участки сосудов. Обнаружив мелкое повреждение в капилляре, кровяная пластинка прилипает к пораженному участку, </a:t>
            </a:r>
            <a:r>
              <a:rPr lang="ru-RU" dirty="0" err="1"/>
              <a:t>встраиваясь</a:t>
            </a:r>
            <a:r>
              <a:rPr lang="ru-RU" dirty="0"/>
              <a:t> в выстилку сосуда в виде живой заплатки. Поэтому при снижении количества тромбоцитов в кровяном русле возникают множественные мелкие точечные кровоизлияния, называемые </a:t>
            </a:r>
            <a:r>
              <a:rPr lang="ru-RU" dirty="0" err="1"/>
              <a:t>диапедезными</a:t>
            </a:r>
            <a:r>
              <a:rPr lang="ru-RU" dirty="0"/>
              <a:t>. Однако самая главная функция тромбоцитов состоит в том, что они играют ведущую роль в остановке кровотечения: формируют первичную </a:t>
            </a:r>
            <a:r>
              <a:rPr lang="ru-RU" dirty="0" err="1"/>
              <a:t>тромбоцитарную</a:t>
            </a:r>
            <a:r>
              <a:rPr lang="ru-RU" dirty="0"/>
              <a:t> пробку; выделяют факторы, способствующие сужению сосуда; участвуют в активации сложной системы свертывающих факторов крови, что в конечном итоге приводит к формированию фибринового сгустка. Поэтому при значительной тромбоцитопении возникают опасные для жизни кровотечения.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75724"/>
            <a:ext cx="3779912" cy="924475"/>
          </a:xfrm>
        </p:spPr>
        <p:txBody>
          <a:bodyPr/>
          <a:lstStyle/>
          <a:p>
            <a:r>
              <a:rPr lang="ru-RU" dirty="0"/>
              <a:t>Классификация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07361"/>
            <a:ext cx="8964488" cy="505063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Классификация </a:t>
            </a:r>
            <a:r>
              <a:rPr lang="ru-RU" dirty="0"/>
              <a:t>тромбоцитопении по механизму развития неудобна по той причине, что при многих заболеваниях задействовано несколько механизмов развития тромбоцитопении. Так, тромбоцитопения при алкоголизме обусловлена непосредственным угнетающим влиянием алкоголя на костный мозг с развитием гипоплазии мегакариоцитарного ростка, а также нарушением образования тромбоцитов из клеток-предшественниц. А в случае развития алкогольного цирроза печени с портальной гипертензией возникает </a:t>
            </a:r>
            <a:r>
              <a:rPr lang="ru-RU" dirty="0" err="1"/>
              <a:t>спленомегалия</a:t>
            </a:r>
            <a:r>
              <a:rPr lang="ru-RU" dirty="0"/>
              <a:t> (значительное увеличение селезенки), приводящая к тромбоцитопении перераспределения. В случае злокачественных опухолей причиной тромбоцитопении может быть: </a:t>
            </a:r>
            <a:endParaRPr lang="ru-RU" dirty="0" smtClean="0"/>
          </a:p>
          <a:p>
            <a:r>
              <a:rPr lang="ru-RU" dirty="0" smtClean="0"/>
              <a:t>вытеснение </a:t>
            </a:r>
            <a:r>
              <a:rPr lang="ru-RU" dirty="0"/>
              <a:t>мегакариоцитарного ростка опухолевыми клетками; </a:t>
            </a:r>
            <a:endParaRPr lang="ru-RU" dirty="0" smtClean="0"/>
          </a:p>
          <a:p>
            <a:r>
              <a:rPr lang="ru-RU" dirty="0" smtClean="0"/>
              <a:t>угнетение </a:t>
            </a:r>
            <a:r>
              <a:rPr lang="ru-RU" dirty="0"/>
              <a:t>костного мозга токсинами; </a:t>
            </a:r>
            <a:endParaRPr lang="ru-RU" dirty="0" smtClean="0"/>
          </a:p>
          <a:p>
            <a:r>
              <a:rPr lang="ru-RU" dirty="0" smtClean="0"/>
              <a:t>образование </a:t>
            </a:r>
            <a:r>
              <a:rPr lang="ru-RU" dirty="0" err="1"/>
              <a:t>аутоантител</a:t>
            </a:r>
            <a:r>
              <a:rPr lang="ru-RU" dirty="0"/>
              <a:t> к тромбоцитам с развитием иммунной тромбоцитопении разрушения; увеличение селезенки с возникновением тромбоцитопении перераспределения. </a:t>
            </a:r>
            <a:endParaRPr lang="ru-RU" dirty="0" smtClean="0"/>
          </a:p>
          <a:p>
            <a:r>
              <a:rPr lang="ru-RU" dirty="0" smtClean="0"/>
              <a:t>Тромбоцитопения </a:t>
            </a:r>
            <a:r>
              <a:rPr lang="ru-RU" dirty="0"/>
              <a:t>является одним из ранних признаков ВИЧ-инфекции. При этом снижение количества тромбоцитов вызывается как непосредственным угнетающим влиянием вирусов на клетки мегакариоцитарного ростка, так и аутоиммунными реакциями. А при тяжелых инфекционных осложнениях - на стадии развернутого СПИД и увеличения селезенки с развитием тромбоцитопении перераспределения. Недостатки патогенетической классификации учтены при разработке более простых вариантов. Таким образом, все тромбоцитопении разделяются на первичные и вторичные (симптоматические). К первичным относят самостоятельные патологии (идиопатическая тромбоцитопеническая пурпура), а ко вторичным – те случаи, когда тромбоцитопения является осложнением основного заболевания (тромбоцитопения при лейкозе, циррозе печени, ВИЧ-инфекции и т.п.). Кроме того, различают врожденные (неонатальная </a:t>
            </a:r>
            <a:r>
              <a:rPr lang="ru-RU" dirty="0" err="1"/>
              <a:t>аллоиммунная</a:t>
            </a:r>
            <a:r>
              <a:rPr lang="ru-RU" dirty="0"/>
              <a:t> тромбоцитопеническая пурпура) и приобретенные (острая или хроническая идиопатическая тромбоцитопеническая пурпура) тромбоцитопении.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7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07361"/>
            <a:ext cx="8928992" cy="493400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Международная Классификация болезней (МКБ-10) включает тромбоцитопению в болезни свертываемости крови и иммунные нарушения класс D69.</a:t>
            </a:r>
          </a:p>
          <a:p>
            <a:endParaRPr lang="ru-RU" dirty="0"/>
          </a:p>
          <a:p>
            <a:r>
              <a:rPr lang="ru-RU" dirty="0"/>
              <a:t>Как самостоятельная болезнь она может иметь острое (длительность до полугода) и хроническое (более шести месяцев) течение. По происхождению заболевание делится на:</a:t>
            </a:r>
          </a:p>
          <a:p>
            <a:endParaRPr lang="ru-RU" dirty="0"/>
          </a:p>
          <a:p>
            <a:r>
              <a:rPr lang="ru-RU" dirty="0"/>
              <a:t>первичную тромбоцитопению — зависит от нарушений процесса кроветворения, выработки антител на собственные тромбоциты;</a:t>
            </a:r>
          </a:p>
          <a:p>
            <a:r>
              <a:rPr lang="ru-RU" dirty="0"/>
              <a:t>вторичную — развивается как симптом других болезней (рентгеновского облучения, тяжелых отравлений, алкоголизма).</a:t>
            </a:r>
          </a:p>
          <a:p>
            <a:r>
              <a:rPr lang="ru-RU" dirty="0"/>
              <a:t>D69.5— отдельный код имеет вторичная тромбоцитопения (симптоматическая).</a:t>
            </a:r>
          </a:p>
          <a:p>
            <a:endParaRPr lang="ru-RU" dirty="0"/>
          </a:p>
          <a:p>
            <a:r>
              <a:rPr lang="ru-RU" dirty="0"/>
              <a:t>Степени тромбоцитопении характеризуются различными по тяжести клиническими проявлениями и уровнем снижения тромбоцитов:</a:t>
            </a:r>
          </a:p>
          <a:p>
            <a:endParaRPr lang="ru-RU" dirty="0"/>
          </a:p>
          <a:p>
            <a:r>
              <a:rPr lang="ru-RU" dirty="0"/>
              <a:t>Легкая степень — 30-50 х109/л, заболевание выявляется случайно, не имеет никаких проявлений, иногда наблюдается наклонность к носовым кровотечениям.</a:t>
            </a:r>
          </a:p>
          <a:p>
            <a:r>
              <a:rPr lang="ru-RU" dirty="0"/>
              <a:t>Среднетяжелая — 20-50 х109/л, характерно возникновение мелких высыпаний по всему телу (пурпуры) на коже и слизистых.</a:t>
            </a:r>
          </a:p>
          <a:p>
            <a:r>
              <a:rPr lang="ru-RU" dirty="0"/>
              <a:t>Тяжелая — менее 20 х109/л, множественные высыпания, желудочно-кишечное кровотечение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8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3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4860033" cy="1411559"/>
          </a:xfrm>
        </p:spPr>
        <p:txBody>
          <a:bodyPr/>
          <a:lstStyle/>
          <a:p>
            <a:r>
              <a:rPr lang="ru-RU" sz="2400" dirty="0"/>
              <a:t>Причины первичной тромбоцитопении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07361"/>
            <a:ext cx="8856984" cy="5006015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Причины</a:t>
            </a:r>
            <a:r>
              <a:rPr lang="ru-RU" dirty="0"/>
              <a:t>, вызывающие недостаточное содержание тромбоцитов в крови, делят на 3 группы.</a:t>
            </a:r>
          </a:p>
          <a:p>
            <a:endParaRPr lang="ru-RU" dirty="0"/>
          </a:p>
          <a:p>
            <a:r>
              <a:rPr lang="ru-RU" dirty="0"/>
              <a:t>Факторы, вызывающие повышенное уничтожение клеток при:</a:t>
            </a:r>
          </a:p>
          <a:p>
            <a:endParaRPr lang="ru-RU" dirty="0"/>
          </a:p>
          <a:p>
            <a:r>
              <a:rPr lang="ru-RU" dirty="0"/>
              <a:t>различных аутоиммунных процессах (ревматоидный полиартрит, системная волчанка);</a:t>
            </a:r>
          </a:p>
          <a:p>
            <a:r>
              <a:rPr lang="ru-RU" dirty="0"/>
              <a:t>болезнях крови (тромбоцитопеническая пурпура);</a:t>
            </a:r>
          </a:p>
          <a:p>
            <a:r>
              <a:rPr lang="ru-RU" dirty="0"/>
              <a:t>приеме лекарственных препаратов (сульфаниламиды, гепарин, противоэпилептические средства, некоторые лекарства для лечения сердечно-сосудистых и желудочно-кишечных заболеваний);</a:t>
            </a:r>
          </a:p>
          <a:p>
            <a:r>
              <a:rPr lang="ru-RU" dirty="0"/>
              <a:t>во время </a:t>
            </a:r>
            <a:r>
              <a:rPr lang="ru-RU" dirty="0" err="1"/>
              <a:t>преэклампсии</a:t>
            </a:r>
            <a:r>
              <a:rPr lang="ru-RU" dirty="0"/>
              <a:t> у беременных;</a:t>
            </a:r>
          </a:p>
          <a:p>
            <a:r>
              <a:rPr lang="ru-RU" dirty="0"/>
              <a:t>после шунтирования сердца.</a:t>
            </a:r>
          </a:p>
          <a:p>
            <a:r>
              <a:rPr lang="ru-RU" dirty="0"/>
              <a:t>Факторы, нарушающие воспроизводство тромбоцитов при:</a:t>
            </a:r>
          </a:p>
          <a:p>
            <a:pPr marL="0" indent="0">
              <a:buNone/>
            </a:pPr>
            <a:r>
              <a:rPr lang="ru-RU" dirty="0" smtClean="0"/>
              <a:t>            лучевой </a:t>
            </a:r>
            <a:r>
              <a:rPr lang="ru-RU" dirty="0"/>
              <a:t>терапии;</a:t>
            </a:r>
          </a:p>
          <a:p>
            <a:r>
              <a:rPr lang="ru-RU" dirty="0"/>
              <a:t>раке крови (лейкоз);</a:t>
            </a:r>
          </a:p>
          <a:p>
            <a:r>
              <a:rPr lang="ru-RU" dirty="0"/>
              <a:t>инфекционных заболеваниях (СПИД, гепатит С, ветряная оспа, мононуклеоз, краснуха);</a:t>
            </a:r>
          </a:p>
          <a:p>
            <a:r>
              <a:rPr lang="ru-RU" dirty="0"/>
              <a:t>химиотерапии опухолей;</a:t>
            </a:r>
          </a:p>
          <a:p>
            <a:r>
              <a:rPr lang="ru-RU" dirty="0"/>
              <a:t>длительном употреблении алкоголя;</a:t>
            </a:r>
          </a:p>
          <a:p>
            <a:r>
              <a:rPr lang="ru-RU" dirty="0"/>
              <a:t>дефиците витамина В12 и фолиевой кислоты в продуктах питания.</a:t>
            </a:r>
          </a:p>
          <a:p>
            <a:r>
              <a:rPr lang="ru-RU" dirty="0"/>
              <a:t>Прочие причины:</a:t>
            </a:r>
          </a:p>
          <a:p>
            <a:pPr marL="0" indent="0">
              <a:buNone/>
            </a:pPr>
            <a:r>
              <a:rPr lang="ru-RU" dirty="0" smtClean="0"/>
              <a:t>              беременность </a:t>
            </a:r>
            <a:r>
              <a:rPr lang="ru-RU" dirty="0"/>
              <a:t>(о тромбоцитопении у беременных подробно написано тут);</a:t>
            </a:r>
          </a:p>
          <a:p>
            <a:r>
              <a:rPr lang="ru-RU" dirty="0"/>
              <a:t>переливание большого объема крови;</a:t>
            </a:r>
          </a:p>
          <a:p>
            <a:r>
              <a:rPr lang="ru-RU" dirty="0"/>
              <a:t>увеличенная селезенка (</a:t>
            </a:r>
            <a:r>
              <a:rPr lang="ru-RU" dirty="0" err="1"/>
              <a:t>спленомегалия</a:t>
            </a:r>
            <a:r>
              <a:rPr lang="ru-RU" dirty="0"/>
              <a:t>) в связи с различными болезнями печени, инфекциями, обладает способностью захватывать и разрушать тромбоциты;</a:t>
            </a:r>
          </a:p>
          <a:p>
            <a:r>
              <a:rPr lang="ru-RU" dirty="0"/>
              <a:t>тромбоцитопения у новорожденного ребенка встречается редко, объясняется задержкой развития кроветворения из-за перенесенных матерью инфекционных заболеваний;</a:t>
            </a:r>
          </a:p>
          <a:p>
            <a:r>
              <a:rPr lang="ru-RU" dirty="0"/>
              <a:t>наследственные причины отмечаются при сочетании тромбоцитопении с обесцвеченными участками волос, нарушением пигментации кожи, сетчатки глаз, экземой, склонности к инфекциям.</a:t>
            </a:r>
          </a:p>
          <a:p>
            <a:r>
              <a:rPr lang="ru-RU" dirty="0"/>
              <a:t>Источник: http://serdec.ru/trombocitopeniya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211" y="333188"/>
            <a:ext cx="27241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8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5724"/>
            <a:ext cx="8134555" cy="924475"/>
          </a:xfrm>
        </p:spPr>
        <p:txBody>
          <a:bodyPr/>
          <a:lstStyle/>
          <a:p>
            <a:r>
              <a:rPr lang="ru-RU" dirty="0"/>
              <a:t>Клинические проявления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807361"/>
            <a:ext cx="6480720" cy="486199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Симптомы </a:t>
            </a:r>
            <a:r>
              <a:rPr lang="ru-RU" dirty="0"/>
              <a:t>при тромбоцитопении проявляются в средней степени тяжести заболевания. Диагноз не представляет сложности. Достаточно проверить общий анализ крови. Гораздо чаще врач обнаруживает изменения в крови без всяких проявлений и жалоб со стороны пациента. Это важно для выявления вторичной тромбоцитопении и возможной отмены лекарственных средств.</a:t>
            </a:r>
          </a:p>
          <a:p>
            <a:endParaRPr lang="ru-RU" dirty="0"/>
          </a:p>
          <a:p>
            <a:r>
              <a:rPr lang="ru-RU" dirty="0"/>
              <a:t>У женщин более длительные и обильные месячные.</a:t>
            </a:r>
          </a:p>
          <a:p>
            <a:r>
              <a:rPr lang="ru-RU" dirty="0"/>
              <a:t>Длительное кровотечение из раны после удаления зуба (несколько дней).</a:t>
            </a:r>
          </a:p>
          <a:p>
            <a:r>
              <a:rPr lang="ru-RU" dirty="0"/>
              <a:t>Кровоточивость десен, повышенная ранимость при чистке зубов.</a:t>
            </a:r>
          </a:p>
          <a:p>
            <a:r>
              <a:rPr lang="ru-RU" dirty="0"/>
              <a:t>Появление синяков на теле при незначительных ушибах.</a:t>
            </a:r>
          </a:p>
          <a:p>
            <a:r>
              <a:rPr lang="ru-RU" dirty="0"/>
              <a:t>Кровоизлияния на лице, губах, конъюнктиве глаз, на ягодицах, в местах инъекций.</a:t>
            </a:r>
          </a:p>
          <a:p>
            <a:r>
              <a:rPr lang="ru-RU" dirty="0"/>
              <a:t>Увеличение продолжительности кровотечения при небольшой травме.</a:t>
            </a:r>
          </a:p>
          <a:p>
            <a:r>
              <a:rPr lang="ru-RU" dirty="0"/>
              <a:t>Красные групповые петехии на голенях и ступнях (небольшие пятнышки).</a:t>
            </a:r>
          </a:p>
          <a:p>
            <a:r>
              <a:rPr lang="ru-RU" dirty="0"/>
              <a:t>Более обширные поражения кожи в виде сливных мелкоточечных кровоизлияний (пурпура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40615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2686072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90231"/>
            <a:ext cx="2771800" cy="26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3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173610"/>
            <a:ext cx="8856984" cy="456775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Прежде </a:t>
            </a:r>
            <a:r>
              <a:rPr lang="ru-RU" dirty="0"/>
              <a:t>всего, при подозрении на тромбоцитопению необходимо сделать общий анализ крови для определения количества клеточных элементов и верификации (подтверждения) диагноза тромбоцитопения. Затем необходимо провести общее обследование, позволяющее исключить вторичные тромбоцитопении. </a:t>
            </a:r>
            <a:endParaRPr lang="ru-RU" dirty="0" smtClean="0"/>
          </a:p>
          <a:p>
            <a:r>
              <a:rPr lang="ru-RU" dirty="0" smtClean="0"/>
              <a:t>Многие </a:t>
            </a:r>
            <a:r>
              <a:rPr lang="ru-RU" dirty="0"/>
              <a:t>заболевания, протекающие с тромбоцитопенией, имеют достаточно яркие симптомы, поэтому дифференциальная диагностика в таких случаях не представляет большого труда. Это касается, в первую очередь, тяжелых онкологических патологий (лейкозы, метастазы злокачественных опухолей в костный мозг, </a:t>
            </a:r>
            <a:r>
              <a:rPr lang="ru-RU" dirty="0" err="1"/>
              <a:t>миеломная</a:t>
            </a:r>
            <a:r>
              <a:rPr lang="ru-RU" dirty="0"/>
              <a:t> болезнь и т.п.), системных заболеваний соединительной ткани (системная красная волчанка), цирроза печени и т.п. В некоторых случаях поможет тщательный сбор анамнеза (искусственные клапаны сердца, посттрансфузионные осложнения). Однако нередко необходимо проведение дополнительных исследований (пункция костного мозга, иммунологические пробы и т.п.)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диагноза первичной идиопатической аутоиммунной тромбоцитопенической пурпуры необходимы следующие критерии: уменьшение количества тромбоцитов (меньше 150 000/</a:t>
            </a:r>
            <a:r>
              <a:rPr lang="ru-RU" dirty="0" err="1"/>
              <a:t>мкл</a:t>
            </a:r>
            <a:r>
              <a:rPr lang="ru-RU" dirty="0"/>
              <a:t>) при отсутствии иных отклонений в общем анализе крови; отсутствие клинических или лабораторных отклонений у ближайших родственников; нормальное или повышенное содержание мегакариоцитов в красном костном мозге; отсутствие клинических и лабораторных признаков других заболеваний; обнаружение </a:t>
            </a:r>
            <a:r>
              <a:rPr lang="ru-RU" dirty="0" err="1"/>
              <a:t>антитромбоцитарных</a:t>
            </a:r>
            <a:r>
              <a:rPr lang="ru-RU" dirty="0"/>
              <a:t> антител; эффективность кортикостероидной терапии.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674096" cy="217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5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5724"/>
            <a:ext cx="8134555" cy="924475"/>
          </a:xfrm>
        </p:spPr>
        <p:txBody>
          <a:bodyPr/>
          <a:lstStyle/>
          <a:p>
            <a:r>
              <a:rPr lang="ru-RU" dirty="0" err="1" smtClean="0"/>
              <a:t>Панцитопения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3733800"/>
            <a:ext cx="8099059" cy="3079576"/>
          </a:xfrm>
        </p:spPr>
        <p:txBody>
          <a:bodyPr>
            <a:normAutofit/>
          </a:bodyPr>
          <a:lstStyle/>
          <a:p>
            <a:r>
              <a:rPr lang="ru-RU" dirty="0" err="1"/>
              <a:t>Панцитопения</a:t>
            </a:r>
            <a:r>
              <a:rPr lang="ru-RU" dirty="0"/>
              <a:t> — это дефицит всех типов клеток крови, в том числе белых кровяных клеток, эритроцитов и </a:t>
            </a:r>
            <a:r>
              <a:rPr lang="ru-RU" dirty="0" smtClean="0"/>
              <a:t>тромбоцитов</a:t>
            </a:r>
            <a:r>
              <a:rPr lang="ru-RU" dirty="0"/>
              <a:t> Это состояние наступает, когда организм не может производить достаточное количество клеток крови, поскольку стволовые клетки костного мозга, формирующие клетки крови, не функционируют </a:t>
            </a:r>
            <a:r>
              <a:rPr lang="ru-RU" dirty="0" smtClean="0"/>
              <a:t>нормально.</a:t>
            </a:r>
          </a:p>
          <a:p>
            <a:r>
              <a:rPr lang="ru-RU" dirty="0" err="1"/>
              <a:t>Панцитопения</a:t>
            </a:r>
            <a:r>
              <a:rPr lang="ru-RU" dirty="0"/>
              <a:t> имеет обширные последствия для всего организма, приводя к нехватке кислорода, а также вызывает проблемы с иммунной функцией. </a:t>
            </a:r>
            <a:r>
              <a:rPr lang="ru-RU" dirty="0" err="1"/>
              <a:t>Апластическая</a:t>
            </a:r>
            <a:r>
              <a:rPr lang="ru-RU" dirty="0"/>
              <a:t> анемия или </a:t>
            </a:r>
            <a:r>
              <a:rPr lang="ru-RU" dirty="0" err="1"/>
              <a:t>панмиелофтиз</a:t>
            </a:r>
            <a:r>
              <a:rPr lang="ru-RU" dirty="0"/>
              <a:t> — другие названия </a:t>
            </a:r>
            <a:r>
              <a:rPr lang="ru-RU" dirty="0" err="1" smtClean="0"/>
              <a:t>панцитопении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715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7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ЭТИОЛОГИЯ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039105"/>
            <a:ext cx="8027051" cy="463025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Спровоцировать </a:t>
            </a:r>
            <a:r>
              <a:rPr lang="ru-RU" dirty="0"/>
              <a:t>прогрессирование </a:t>
            </a:r>
            <a:r>
              <a:rPr lang="ru-RU" dirty="0" err="1"/>
              <a:t>панцитопении</a:t>
            </a:r>
            <a:r>
              <a:rPr lang="ru-RU" dirty="0"/>
              <a:t> могут наследственные причины, в частности генные мутации, приём сильнодействующих фармацевтических препаратов, а также воздействие на организм радиационного излучения. Основа проявления этого патологического состояния – аутоиммунный сбой, в результате которого сам организм принимает клетки крови за чужеродные, и уничтожает их. Стоит отметить, что в большинстве клинических ситуаций ставится диагноз «идиопатическая </a:t>
            </a:r>
            <a:r>
              <a:rPr lang="ru-RU" dirty="0" err="1"/>
              <a:t>панцитопения</a:t>
            </a:r>
            <a:r>
              <a:rPr lang="ru-RU" dirty="0"/>
              <a:t>». Это говорит о том, что причины прогрессирования патологии точно установить не удалось. Факторы риска, которые оказывают существенное влияние на появление у человека </a:t>
            </a:r>
            <a:r>
              <a:rPr lang="ru-RU" dirty="0" err="1"/>
              <a:t>панцитопении</a:t>
            </a:r>
            <a:r>
              <a:rPr lang="ru-RU" dirty="0"/>
              <a:t>: воздействие радиации; проникновение в организм токсических веществ, в частности, таких как мышьяк и бензол; вирусные инфекции; наличие у близких родственников различных заболеваний крови; употребление химиотерапевтических препаратов; проведение лучевой терапии; протекание в теле человека заболеваний с аутоиммунным механизмом прогрессирования; ненормированное употребление иммунодепрессантов и антибиотиков.</a:t>
            </a:r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88" y="10280"/>
            <a:ext cx="38100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2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СИМПТОМАТИКА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807361"/>
            <a:ext cx="6106988" cy="493400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Симптомы </a:t>
            </a:r>
            <a:r>
              <a:rPr lang="ru-RU" dirty="0" err="1"/>
              <a:t>панцитопении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Симптомы </a:t>
            </a:r>
            <a:r>
              <a:rPr lang="ru-RU" dirty="0" err="1"/>
              <a:t>панцитопении</a:t>
            </a:r>
            <a:r>
              <a:rPr lang="ru-RU" dirty="0"/>
              <a:t> обычно проявляются на фоне основной патологии, которая спровоцировала прогрессирование такого опасного недуга. Сначала симптомы могут быть невыраженными, но постепенно они становятся все интенсивнее. Рекомендовано проводить лечение в период их первичного выражения, так как именно в это время терапия будет наиболее эффективной. Основные симптомы </a:t>
            </a:r>
            <a:r>
              <a:rPr lang="ru-RU" dirty="0" err="1"/>
              <a:t>панцитопении</a:t>
            </a:r>
            <a:r>
              <a:rPr lang="ru-RU" dirty="0"/>
              <a:t> следующие: гематурия; слабость во всём теле; снижение иммунного статуса; один из характерных симптомов – геморрагический диатез; возрастание температуры тела (возможно и до критических показателей); бледность кожного покрова; воспаление слизистой (не имеет чёткой локализации); лейкопения; кровотечения; кровохарканье; летаргия. В том случае, если у больного человека наблюдается </a:t>
            </a:r>
            <a:r>
              <a:rPr lang="ru-RU" dirty="0" err="1"/>
              <a:t>некротизирование</a:t>
            </a:r>
            <a:r>
              <a:rPr lang="ru-RU" dirty="0"/>
              <a:t> кровяных клеток, недуг переходит в острую фазу. В этом случае симптоматика выражена очень ярко и вследствие этого состояние больного стремительно ухудшается. На этом этапе врачам необходимо принять экстренные и неотложные меры по лечению патологии, чтобы стабилизировать состояние человека. В противном же случае возможно прогрессирование опасных осложнений и даже летальный исход.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5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9694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0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Панцитопения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5698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3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Нейтропения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39096"/>
            <a:ext cx="8856984" cy="3474279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Нейтропения</a:t>
            </a:r>
            <a:r>
              <a:rPr lang="ru-RU" dirty="0"/>
              <a:t> (</a:t>
            </a:r>
            <a:r>
              <a:rPr lang="ru-RU" dirty="0" err="1"/>
              <a:t>агранулоцитоз</a:t>
            </a:r>
            <a:r>
              <a:rPr lang="ru-RU" dirty="0"/>
              <a:t>, </a:t>
            </a:r>
            <a:r>
              <a:rPr lang="ru-RU" dirty="0" err="1"/>
              <a:t>гранулоцитопения</a:t>
            </a:r>
            <a:r>
              <a:rPr lang="ru-RU" dirty="0"/>
              <a:t>) - это уменьшение числа нейтрофилов (гранулоцитов) крови. </a:t>
            </a:r>
            <a:endParaRPr lang="ru-RU" dirty="0" smtClean="0"/>
          </a:p>
          <a:p>
            <a:r>
              <a:rPr lang="ru-RU" dirty="0" err="1"/>
              <a:t>ейтрофилы</a:t>
            </a:r>
            <a:r>
              <a:rPr lang="ru-RU" dirty="0"/>
              <a:t> – это клетки крови, их созревание происходит в костном мозге в течение двух недель. После поступления в систему кровообращения нейтрофилы разыскивают и уничтожают чужеродные агенты. Другими словами, нейтрофилы – это своеобразная армия защиты организма от бактерий. Понижение уровня этих защитных клеток приводит к повышенной восприимчивости к разным инфекционным заболеваниям. </a:t>
            </a:r>
            <a:r>
              <a:rPr lang="ru-RU" dirty="0" err="1"/>
              <a:t>Нейтропения</a:t>
            </a:r>
            <a:r>
              <a:rPr lang="ru-RU" dirty="0"/>
              <a:t> у детей старше года и взрослых характеризуется уменьшением уровня нейтрофилов ниже 1500 на 1 </a:t>
            </a:r>
            <a:r>
              <a:rPr lang="ru-RU" dirty="0" err="1"/>
              <a:t>мкл</a:t>
            </a:r>
            <a:r>
              <a:rPr lang="ru-RU" dirty="0"/>
              <a:t>. </a:t>
            </a:r>
            <a:r>
              <a:rPr lang="ru-RU" dirty="0" err="1"/>
              <a:t>Нейтропения</a:t>
            </a:r>
            <a:r>
              <a:rPr lang="ru-RU" dirty="0"/>
              <a:t> у детей до года характеризуется уменьшением уровня нейтрофилов ниже 1000 в 1 </a:t>
            </a:r>
            <a:r>
              <a:rPr lang="ru-RU" dirty="0" err="1"/>
              <a:t>мкл</a:t>
            </a:r>
            <a:r>
              <a:rPr lang="ru-RU" dirty="0"/>
              <a:t> крови. Дети первого года жизни чаще всего болеют хронической доброкачественной </a:t>
            </a:r>
            <a:r>
              <a:rPr lang="ru-RU" dirty="0" err="1"/>
              <a:t>нейтропенией</a:t>
            </a:r>
            <a:r>
              <a:rPr lang="ru-RU" dirty="0"/>
              <a:t>. Для этой болезни характерна цикличность, то есть уровень нейтрофилов колеблется в разный период времени: то падает до очень низкой отметки, то поднимается до необходимого уровня. Хроническая доброкачественная </a:t>
            </a:r>
            <a:r>
              <a:rPr lang="ru-RU" dirty="0" err="1"/>
              <a:t>нейтропения</a:t>
            </a:r>
            <a:r>
              <a:rPr lang="ru-RU" dirty="0"/>
              <a:t> проходит сама по себе к 2-3 годам.</a:t>
            </a:r>
          </a:p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72"/>
            <a:ext cx="45720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0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5112568" cy="924475"/>
          </a:xfrm>
        </p:spPr>
        <p:txBody>
          <a:bodyPr/>
          <a:lstStyle/>
          <a:p>
            <a:r>
              <a:rPr lang="ru-RU" dirty="0"/>
              <a:t>Причины </a:t>
            </a:r>
            <a:r>
              <a:rPr lang="ru-RU" dirty="0" err="1"/>
              <a:t>нейтропении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07361"/>
            <a:ext cx="8856984" cy="493400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Острая </a:t>
            </a:r>
            <a:r>
              <a:rPr lang="ru-RU" dirty="0" err="1"/>
              <a:t>нейтропения</a:t>
            </a:r>
            <a:r>
              <a:rPr lang="ru-RU" dirty="0"/>
              <a:t> (сформировавшаяся в течение нескольких часов или дней) может развиться в результате быстрого потребления, разрушения или нарушения продукции </a:t>
            </a:r>
            <a:r>
              <a:rPr lang="ru-RU" dirty="0" err="1"/>
              <a:t>неитрофилов</a:t>
            </a:r>
            <a:r>
              <a:rPr lang="ru-RU" dirty="0"/>
              <a:t>. Хроническая </a:t>
            </a:r>
            <a:r>
              <a:rPr lang="ru-RU" dirty="0" err="1"/>
              <a:t>нейтропения</a:t>
            </a:r>
            <a:r>
              <a:rPr lang="ru-RU" dirty="0"/>
              <a:t> (продолжительностью месяцы и годы), как правило, обусловлена снижением выработки клеток или их избыточной секвестрацией в селезенке. </a:t>
            </a:r>
            <a:r>
              <a:rPr lang="ru-RU" dirty="0" err="1"/>
              <a:t>Нейтропению</a:t>
            </a:r>
            <a:r>
              <a:rPr lang="ru-RU" dirty="0"/>
              <a:t> можно классифицировать как первичную при наличии внутреннего дефицита миелоидных клеток в костном мозге или как вторичную (обусловленную влиянием внешних факторов на костномозговые миелоидные клетки).</a:t>
            </a:r>
          </a:p>
          <a:p>
            <a:pPr marL="0" indent="0">
              <a:buNone/>
            </a:pPr>
            <a:r>
              <a:rPr lang="ru-RU" b="1" dirty="0" err="1" smtClean="0"/>
              <a:t>Нейтропения</a:t>
            </a:r>
            <a:r>
              <a:rPr lang="ru-RU" b="1" dirty="0"/>
              <a:t>, обусловленная внутренним дефектом костномозгового созревания миелоидных клеток или их </a:t>
            </a:r>
            <a:r>
              <a:rPr lang="ru-RU" b="1" dirty="0" smtClean="0"/>
              <a:t>предшественников</a:t>
            </a:r>
          </a:p>
          <a:p>
            <a:pPr marL="0" indent="0">
              <a:buNone/>
            </a:pPr>
            <a:r>
              <a:rPr lang="ru-RU" dirty="0" smtClean="0"/>
              <a:t>Этот </a:t>
            </a:r>
            <a:r>
              <a:rPr lang="ru-RU" dirty="0"/>
              <a:t>тип </a:t>
            </a:r>
            <a:r>
              <a:rPr lang="ru-RU" dirty="0" err="1"/>
              <a:t>нейтропении</a:t>
            </a:r>
            <a:r>
              <a:rPr lang="ru-RU" dirty="0"/>
              <a:t> встречается нечасто. Циклическая </a:t>
            </a:r>
            <a:r>
              <a:rPr lang="ru-RU" dirty="0" err="1"/>
              <a:t>нейтропения</a:t>
            </a:r>
            <a:r>
              <a:rPr lang="ru-RU" dirty="0"/>
              <a:t> является редким врожденным гранулоцитопоэтическим заболеванием, передающимся по аутосомно-доминантному типу. Характеризуется регулярным, периодическим колебанием числа периферических </a:t>
            </a:r>
            <a:r>
              <a:rPr lang="ru-RU" dirty="0" err="1"/>
              <a:t>неитрофилов</a:t>
            </a:r>
            <a:r>
              <a:rPr lang="ru-RU" dirty="0"/>
              <a:t>. В среднем период колебаний составляет 21+3 дня.</a:t>
            </a:r>
          </a:p>
          <a:p>
            <a:pPr marL="0" indent="0">
              <a:buNone/>
            </a:pPr>
            <a:r>
              <a:rPr lang="ru-RU" dirty="0" smtClean="0"/>
              <a:t>Тяжелая </a:t>
            </a:r>
            <a:r>
              <a:rPr lang="ru-RU" dirty="0"/>
              <a:t>врожденная </a:t>
            </a:r>
            <a:r>
              <a:rPr lang="ru-RU" dirty="0" err="1"/>
              <a:t>нейтропения</a:t>
            </a:r>
            <a:r>
              <a:rPr lang="ru-RU" dirty="0"/>
              <a:t> (синдром </a:t>
            </a:r>
            <a:r>
              <a:rPr lang="ru-RU" dirty="0" err="1"/>
              <a:t>Костманна</a:t>
            </a:r>
            <a:r>
              <a:rPr lang="ru-RU" dirty="0"/>
              <a:t>) является редким заболеванием, спорадически проявляющимся и характеризующимся нарушением миелоидного созревания в костном мозге на стадии </a:t>
            </a:r>
            <a:r>
              <a:rPr lang="ru-RU" dirty="0" err="1"/>
              <a:t>промиелоцитов</a:t>
            </a:r>
            <a:r>
              <a:rPr lang="ru-RU" dirty="0"/>
              <a:t>, что приводит к снижению абсолютного числа </a:t>
            </a:r>
            <a:r>
              <a:rPr lang="ru-RU" dirty="0" err="1"/>
              <a:t>неитрофилов</a:t>
            </a:r>
            <a:r>
              <a:rPr lang="ru-RU" dirty="0"/>
              <a:t> менее 200/</a:t>
            </a:r>
            <a:r>
              <a:rPr lang="ru-RU" dirty="0" err="1"/>
              <a:t>мкл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Хроническая </a:t>
            </a:r>
            <a:r>
              <a:rPr lang="ru-RU" dirty="0"/>
              <a:t>идиопатическая </a:t>
            </a:r>
            <a:r>
              <a:rPr lang="ru-RU" dirty="0" err="1"/>
              <a:t>нейтропения</a:t>
            </a:r>
            <a:r>
              <a:rPr lang="ru-RU" dirty="0"/>
              <a:t> представляет собой группу редких и на данный момент малопонятных заболеваний с вовлечением стволовых клеток, </a:t>
            </a:r>
            <a:r>
              <a:rPr lang="ru-RU" dirty="0" err="1"/>
              <a:t>коммитированных</a:t>
            </a:r>
            <a:r>
              <a:rPr lang="ru-RU" dirty="0"/>
              <a:t> в миелоидном направлении развития; </a:t>
            </a:r>
            <a:r>
              <a:rPr lang="ru-RU" dirty="0" err="1"/>
              <a:t>эритроцитарный</a:t>
            </a:r>
            <a:r>
              <a:rPr lang="ru-RU" dirty="0"/>
              <a:t> и </a:t>
            </a:r>
            <a:r>
              <a:rPr lang="ru-RU" dirty="0" err="1"/>
              <a:t>тромбоцитарный</a:t>
            </a:r>
            <a:r>
              <a:rPr lang="ru-RU" dirty="0"/>
              <a:t> ростки не затронуты. Селезенка не увеличена. Хроническая доброкачественная </a:t>
            </a:r>
            <a:r>
              <a:rPr lang="ru-RU" dirty="0" err="1"/>
              <a:t>нейтропения</a:t>
            </a:r>
            <a:r>
              <a:rPr lang="ru-RU" dirty="0"/>
              <a:t> является одним из подтипов хронической идиопатической </a:t>
            </a:r>
            <a:r>
              <a:rPr lang="ru-RU" dirty="0" err="1"/>
              <a:t>нейтропении</a:t>
            </a:r>
            <a:r>
              <a:rPr lang="ru-RU" dirty="0"/>
              <a:t>, при которой остальные функции иммунной системы остаются ненарушенными, даже при числе </a:t>
            </a:r>
            <a:r>
              <a:rPr lang="ru-RU" dirty="0" err="1"/>
              <a:t>неитрофилов</a:t>
            </a:r>
            <a:r>
              <a:rPr lang="ru-RU" dirty="0"/>
              <a:t> менее 200/</a:t>
            </a:r>
            <a:r>
              <a:rPr lang="ru-RU" dirty="0" err="1"/>
              <a:t>мкл</a:t>
            </a:r>
            <a:r>
              <a:rPr lang="ru-RU" dirty="0"/>
              <a:t> серьезные инфекции обычно не встречаются, вероятно, потому что иногда продуцируется адекватное количество </a:t>
            </a:r>
            <a:r>
              <a:rPr lang="ru-RU" dirty="0" err="1"/>
              <a:t>неитрофилов</a:t>
            </a:r>
            <a:r>
              <a:rPr lang="ru-RU" dirty="0"/>
              <a:t> в ответ на инфекцию.</a:t>
            </a:r>
          </a:p>
          <a:p>
            <a:pPr marL="0" indent="0">
              <a:buNone/>
            </a:pPr>
            <a:r>
              <a:rPr lang="ru-RU" dirty="0" err="1" smtClean="0"/>
              <a:t>Нейтропения</a:t>
            </a:r>
            <a:r>
              <a:rPr lang="ru-RU" dirty="0" smtClean="0"/>
              <a:t> </a:t>
            </a:r>
            <a:r>
              <a:rPr lang="ru-RU" dirty="0"/>
              <a:t>также может быть результатом недостаточности костного мозга при редких синдромах (например, врожденный </a:t>
            </a:r>
            <a:r>
              <a:rPr lang="ru-RU" dirty="0" err="1"/>
              <a:t>дискератоз</a:t>
            </a:r>
            <a:r>
              <a:rPr lang="ru-RU" dirty="0"/>
              <a:t>, </a:t>
            </a:r>
            <a:r>
              <a:rPr lang="ru-RU" dirty="0" err="1"/>
              <a:t>гликогеноз</a:t>
            </a:r>
            <a:r>
              <a:rPr lang="ru-RU" dirty="0"/>
              <a:t> IB типа, синдром </a:t>
            </a:r>
            <a:r>
              <a:rPr lang="ru-RU" dirty="0" err="1"/>
              <a:t>Швахмана-Даймонда</a:t>
            </a:r>
            <a:r>
              <a:rPr lang="ru-RU" dirty="0"/>
              <a:t>, синдром </a:t>
            </a:r>
            <a:r>
              <a:rPr lang="ru-RU" dirty="0" err="1"/>
              <a:t>Чедиака-Хигаши</a:t>
            </a:r>
            <a:r>
              <a:rPr lang="ru-RU" dirty="0"/>
              <a:t>). </a:t>
            </a:r>
            <a:r>
              <a:rPr lang="ru-RU" dirty="0" err="1"/>
              <a:t>Нейтропения</a:t>
            </a:r>
            <a:r>
              <a:rPr lang="ru-RU" dirty="0"/>
              <a:t> является характерной особенностью </a:t>
            </a:r>
            <a:r>
              <a:rPr lang="ru-RU" dirty="0" err="1"/>
              <a:t>миелодисплазии</a:t>
            </a:r>
            <a:r>
              <a:rPr lang="ru-RU" dirty="0"/>
              <a:t> (при которой она может сопровождаться </a:t>
            </a:r>
            <a:r>
              <a:rPr lang="ru-RU" dirty="0" err="1"/>
              <a:t>мегалобластоидными</a:t>
            </a:r>
            <a:r>
              <a:rPr lang="ru-RU" dirty="0"/>
              <a:t> изменениями в костном мозге), </a:t>
            </a:r>
            <a:r>
              <a:rPr lang="ru-RU" dirty="0" err="1"/>
              <a:t>апластической</a:t>
            </a:r>
            <a:r>
              <a:rPr lang="ru-RU" dirty="0"/>
              <a:t> анемии, может проявляться при </a:t>
            </a:r>
            <a:r>
              <a:rPr lang="ru-RU" dirty="0" err="1"/>
              <a:t>дисгаммаглобулинемии</a:t>
            </a:r>
            <a:r>
              <a:rPr lang="ru-RU" dirty="0"/>
              <a:t> и пароксизмальной ночной гемоглобинурии.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85750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2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Цитопения</a:t>
            </a:r>
            <a:r>
              <a:rPr lang="ru-RU" dirty="0"/>
              <a:t> — дефицит одного или нескольких различных видов клеток крови. Различают </a:t>
            </a:r>
            <a:r>
              <a:rPr lang="ru-RU" dirty="0" err="1"/>
              <a:t>эозинопению</a:t>
            </a:r>
            <a:r>
              <a:rPr lang="ru-RU" dirty="0"/>
              <a:t>, </a:t>
            </a:r>
            <a:r>
              <a:rPr lang="ru-RU" dirty="0" err="1"/>
              <a:t>эритропению</a:t>
            </a:r>
            <a:r>
              <a:rPr lang="ru-RU" dirty="0"/>
              <a:t>, </a:t>
            </a:r>
            <a:r>
              <a:rPr lang="ru-RU" dirty="0" err="1"/>
              <a:t>лимфоцитопению</a:t>
            </a:r>
            <a:r>
              <a:rPr lang="ru-RU" dirty="0"/>
              <a:t>, </a:t>
            </a:r>
            <a:r>
              <a:rPr lang="ru-RU" dirty="0" err="1"/>
              <a:t>нейтропению</a:t>
            </a:r>
            <a:r>
              <a:rPr lang="ru-RU" dirty="0"/>
              <a:t>, </a:t>
            </a:r>
            <a:r>
              <a:rPr lang="ru-RU" dirty="0" err="1"/>
              <a:t>панцитопению</a:t>
            </a:r>
            <a:r>
              <a:rPr lang="ru-RU" dirty="0"/>
              <a:t>, тромбоцитопению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2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125113" cy="924475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171508"/>
              </p:ext>
            </p:extLst>
          </p:nvPr>
        </p:nvGraphicFramePr>
        <p:xfrm>
          <a:off x="251520" y="908720"/>
          <a:ext cx="8712968" cy="5750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168722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320"/>
                        </a:spcAft>
                      </a:pPr>
                      <a:r>
                        <a:rPr lang="ru-RU" sz="500" dirty="0">
                          <a:effectLst/>
                        </a:rPr>
                        <a:t>Классификационная категория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08" marR="35408" marT="15737" marB="15737" anchor="b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320"/>
                        </a:spcAft>
                      </a:pPr>
                      <a:r>
                        <a:rPr lang="ru-RU" sz="500">
                          <a:effectLst/>
                        </a:rPr>
                        <a:t>Этиология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08" marR="35408" marT="15737" marB="15737" anchor="b"/>
                </a:tc>
              </a:tr>
              <a:tr h="261493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320"/>
                        </a:spcAft>
                      </a:pPr>
                      <a:r>
                        <a:rPr lang="ru-RU" sz="500" dirty="0" err="1">
                          <a:effectLst/>
                        </a:rPr>
                        <a:t>Неитропения</a:t>
                      </a:r>
                      <a:r>
                        <a:rPr lang="ru-RU" sz="500" dirty="0">
                          <a:effectLst/>
                        </a:rPr>
                        <a:t>, обусловленная внутренним дефицитом костномозгового созревания миелоидных клеток или их предшественников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08" marR="35408" marT="15737" marB="15737" anchor="b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320"/>
                        </a:spcAft>
                      </a:pPr>
                      <a:r>
                        <a:rPr lang="ru-RU" sz="500">
                          <a:effectLst/>
                        </a:rPr>
                        <a:t>Апластическая анемия.</a:t>
                      </a:r>
                      <a:endParaRPr lang="ru-RU" sz="600">
                        <a:effectLst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320"/>
                        </a:spcAft>
                      </a:pPr>
                      <a:r>
                        <a:rPr lang="ru-RU" sz="500">
                          <a:effectLst/>
                        </a:rPr>
                        <a:t>Хроническая идиопатическая неитропения, включая доброкачественную нейтропению.</a:t>
                      </a:r>
                      <a:endParaRPr lang="ru-RU" sz="600">
                        <a:effectLst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320"/>
                        </a:spcAft>
                      </a:pPr>
                      <a:r>
                        <a:rPr lang="ru-RU" sz="500">
                          <a:effectLst/>
                        </a:rPr>
                        <a:t>Циклическая нейтропения.</a:t>
                      </a:r>
                      <a:endParaRPr lang="ru-RU" sz="600">
                        <a:effectLst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320"/>
                        </a:spcAft>
                      </a:pPr>
                      <a:r>
                        <a:rPr lang="ru-RU" sz="500">
                          <a:effectLst/>
                        </a:rPr>
                        <a:t>Миелодисплазия.</a:t>
                      </a:r>
                      <a:endParaRPr lang="ru-RU" sz="600">
                        <a:effectLst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320"/>
                        </a:spcAft>
                      </a:pPr>
                      <a:r>
                        <a:rPr lang="ru-RU" sz="500">
                          <a:effectLst/>
                        </a:rPr>
                        <a:t>Нейтропения, ассоциированная с дисгаммаглобулинемией. Пароксизмальная ночная гемоглобинурия.</a:t>
                      </a:r>
                      <a:endParaRPr lang="ru-RU" sz="600">
                        <a:effectLst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320"/>
                        </a:spcAft>
                      </a:pPr>
                      <a:r>
                        <a:rPr lang="ru-RU" sz="500">
                          <a:effectLst/>
                        </a:rPr>
                        <a:t>Тяжелая врожденная неитропения (синдром Костманна).</a:t>
                      </a:r>
                      <a:endParaRPr lang="ru-RU" sz="600">
                        <a:effectLst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320"/>
                        </a:spcAft>
                      </a:pPr>
                      <a:r>
                        <a:rPr lang="ru-RU" sz="500">
                          <a:effectLst/>
                        </a:rPr>
                        <a:t>Синдром-ассоциированнаянеитропения. (например, врожденный дискератоз, гликогеноз 1В типа, синдром Швахмана - Даймонда)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08" marR="35408" marT="15737" marB="15737" anchor="b"/>
                </a:tc>
              </a:tr>
              <a:tr h="2966414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320"/>
                        </a:spcAft>
                      </a:pPr>
                      <a:r>
                        <a:rPr lang="ru-RU" sz="500" dirty="0">
                          <a:effectLst/>
                        </a:rPr>
                        <a:t>Вторичная </a:t>
                      </a:r>
                      <a:r>
                        <a:rPr lang="ru-RU" sz="500" dirty="0" err="1">
                          <a:effectLst/>
                        </a:rPr>
                        <a:t>неитропения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08" marR="35408" marT="15737" marB="15737" anchor="b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320"/>
                        </a:spcAft>
                      </a:pPr>
                      <a:r>
                        <a:rPr lang="ru-RU" sz="500" dirty="0">
                          <a:effectLst/>
                        </a:rPr>
                        <a:t>Алкоголизм.</a:t>
                      </a:r>
                      <a:endParaRPr lang="ru-RU" sz="600" dirty="0">
                        <a:effectLst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320"/>
                        </a:spcAft>
                      </a:pPr>
                      <a:r>
                        <a:rPr lang="ru-RU" sz="500" dirty="0">
                          <a:effectLst/>
                        </a:rPr>
                        <a:t>Аутоиммунная </a:t>
                      </a:r>
                      <a:r>
                        <a:rPr lang="ru-RU" sz="500" dirty="0" err="1">
                          <a:effectLst/>
                        </a:rPr>
                        <a:t>неитропения</a:t>
                      </a:r>
                      <a:r>
                        <a:rPr lang="ru-RU" sz="500" dirty="0">
                          <a:effectLst/>
                        </a:rPr>
                        <a:t>, включая хроническую вторичную </a:t>
                      </a:r>
                      <a:r>
                        <a:rPr lang="ru-RU" sz="500" dirty="0" err="1">
                          <a:effectLst/>
                        </a:rPr>
                        <a:t>нейтропению</a:t>
                      </a:r>
                      <a:r>
                        <a:rPr lang="ru-RU" sz="500" dirty="0">
                          <a:effectLst/>
                        </a:rPr>
                        <a:t> при СПИДе.</a:t>
                      </a:r>
                      <a:endParaRPr lang="ru-RU" sz="600" dirty="0">
                        <a:effectLst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320"/>
                        </a:spcAft>
                      </a:pPr>
                      <a:r>
                        <a:rPr lang="ru-RU" sz="500" dirty="0">
                          <a:effectLst/>
                        </a:rPr>
                        <a:t>Замещение костного мозга при раке, </a:t>
                      </a:r>
                      <a:r>
                        <a:rPr lang="ru-RU" sz="500" dirty="0" err="1">
                          <a:effectLst/>
                        </a:rPr>
                        <a:t>миелофиброзе</a:t>
                      </a:r>
                      <a:r>
                        <a:rPr lang="ru-RU" sz="500" dirty="0">
                          <a:effectLst/>
                        </a:rPr>
                        <a:t> (например, обусловленном гранулемой), болезнь Гоше.</a:t>
                      </a:r>
                      <a:endParaRPr lang="ru-RU" sz="600" dirty="0">
                        <a:effectLst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320"/>
                        </a:spcAft>
                      </a:pPr>
                      <a:r>
                        <a:rPr lang="ru-RU" sz="500" dirty="0">
                          <a:effectLst/>
                        </a:rPr>
                        <a:t>Цитотоксическая химиотерапия или облучение.</a:t>
                      </a:r>
                      <a:endParaRPr lang="ru-RU" sz="600" dirty="0">
                        <a:effectLst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320"/>
                        </a:spcAft>
                      </a:pPr>
                      <a:r>
                        <a:rPr lang="ru-RU" sz="500" dirty="0">
                          <a:effectLst/>
                        </a:rPr>
                        <a:t>Лекарственно-индуцированная </a:t>
                      </a:r>
                      <a:r>
                        <a:rPr lang="ru-RU" sz="500" dirty="0" err="1">
                          <a:effectLst/>
                        </a:rPr>
                        <a:t>неитропения</a:t>
                      </a:r>
                      <a:r>
                        <a:rPr lang="ru-RU" sz="500" dirty="0">
                          <a:effectLst/>
                        </a:rPr>
                        <a:t>.</a:t>
                      </a:r>
                      <a:endParaRPr lang="ru-RU" sz="600" dirty="0">
                        <a:effectLst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Дефицит витамина В</a:t>
                      </a:r>
                      <a:r>
                        <a:rPr lang="ru-RU" sz="500" baseline="-25000" dirty="0">
                          <a:effectLst/>
                        </a:rPr>
                        <a:t>12</a:t>
                      </a:r>
                      <a:r>
                        <a:rPr lang="ru-RU" sz="500" dirty="0">
                          <a:effectLst/>
                        </a:rPr>
                        <a:t> или фолиевой кислоты.</a:t>
                      </a:r>
                      <a:endParaRPr lang="ru-RU" sz="600" dirty="0">
                        <a:effectLst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320"/>
                        </a:spcAft>
                      </a:pPr>
                      <a:r>
                        <a:rPr lang="ru-RU" sz="500" dirty="0" err="1">
                          <a:effectLst/>
                        </a:rPr>
                        <a:t>Гиперспленизм</a:t>
                      </a:r>
                      <a:r>
                        <a:rPr lang="ru-RU" sz="500" dirty="0">
                          <a:effectLst/>
                        </a:rPr>
                        <a:t>.</a:t>
                      </a:r>
                      <a:endParaRPr lang="ru-RU" sz="600" dirty="0">
                        <a:effectLst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320"/>
                        </a:spcAft>
                      </a:pPr>
                      <a:r>
                        <a:rPr lang="ru-RU" sz="500" dirty="0">
                          <a:effectLst/>
                        </a:rPr>
                        <a:t>Инфекции.</a:t>
                      </a:r>
                      <a:endParaRPr lang="ru-RU" sz="600" dirty="0">
                        <a:effectLst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320"/>
                        </a:spcAft>
                      </a:pPr>
                      <a:r>
                        <a:rPr lang="ru-RU" sz="500" dirty="0">
                          <a:effectLst/>
                        </a:rPr>
                        <a:t>Т у-</a:t>
                      </a:r>
                      <a:r>
                        <a:rPr lang="ru-RU" sz="500" dirty="0" err="1">
                          <a:effectLst/>
                        </a:rPr>
                        <a:t>лимфопролиферативное</a:t>
                      </a:r>
                      <a:r>
                        <a:rPr lang="ru-RU" sz="500" dirty="0">
                          <a:effectLst/>
                        </a:rPr>
                        <a:t> заболевание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08" marR="35408" marT="15737" marB="15737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4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Симптомы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807361"/>
            <a:ext cx="5256584" cy="4934007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Нейтропения</a:t>
            </a:r>
            <a:r>
              <a:rPr lang="ru-RU" dirty="0"/>
              <a:t> не проявляется до тех пор, пока не присоединяется инфекция. Лихорадка часто является единственным признаком инфекции. Локальные симптомы могут развиваться, но часто едва различимы. У больных с лекарственно-индуцированной </a:t>
            </a:r>
            <a:r>
              <a:rPr lang="ru-RU" dirty="0" err="1"/>
              <a:t>нейтропенией</a:t>
            </a:r>
            <a:r>
              <a:rPr lang="ru-RU" dirty="0"/>
              <a:t>, обусловленной гиперчувствительностью, могут выявляться лихорадка, сыпь, </a:t>
            </a:r>
            <a:r>
              <a:rPr lang="ru-RU" dirty="0" err="1"/>
              <a:t>лимфаденопатия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У некоторых больных с хронической доброкачественной </a:t>
            </a:r>
            <a:r>
              <a:rPr lang="ru-RU" dirty="0" err="1"/>
              <a:t>нейтропенией</a:t>
            </a:r>
            <a:r>
              <a:rPr lang="ru-RU" dirty="0"/>
              <a:t> и числом нейтрофилов менее 200/</a:t>
            </a:r>
            <a:r>
              <a:rPr lang="ru-RU" dirty="0" err="1"/>
              <a:t>мкл</a:t>
            </a:r>
            <a:r>
              <a:rPr lang="ru-RU" dirty="0"/>
              <a:t> могут отсутствовать серьезные инфекции. Больные с циклической </a:t>
            </a:r>
            <a:r>
              <a:rPr lang="ru-RU" dirty="0" err="1"/>
              <a:t>нейтропенией</a:t>
            </a:r>
            <a:r>
              <a:rPr lang="ru-RU" dirty="0"/>
              <a:t> или тяжелой врожденной </a:t>
            </a:r>
            <a:r>
              <a:rPr lang="ru-RU" dirty="0" err="1"/>
              <a:t>нейтропенией</a:t>
            </a:r>
            <a:r>
              <a:rPr lang="ru-RU" dirty="0"/>
              <a:t> часто имеют изъязвления в полости рта, стоматиты, фарингиты и увеличение лимфоузлов в период тяжелой хронической </a:t>
            </a:r>
            <a:r>
              <a:rPr lang="ru-RU" dirty="0" err="1"/>
              <a:t>нейтропении</a:t>
            </a:r>
            <a:r>
              <a:rPr lang="ru-RU" dirty="0"/>
              <a:t>. Часто встречаются пневмонии и септицемии.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779912" cy="364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2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125113" cy="924475"/>
          </a:xfrm>
        </p:spPr>
        <p:txBody>
          <a:bodyPr/>
          <a:lstStyle/>
          <a:p>
            <a:r>
              <a:rPr lang="ru-RU" dirty="0"/>
              <a:t>Диагностика </a:t>
            </a:r>
            <a:r>
              <a:rPr lang="ru-RU" dirty="0" err="1"/>
              <a:t>нейтропении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0486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Нейтропения</a:t>
            </a:r>
            <a:r>
              <a:rPr lang="ru-RU" dirty="0" smtClean="0"/>
              <a:t> </a:t>
            </a:r>
            <a:r>
              <a:rPr lang="ru-RU" dirty="0"/>
              <a:t>подозревается у больных с частыми, тяжелыми или необычными инфекциями, или у больных, имеющих факторы риска развития </a:t>
            </a:r>
            <a:r>
              <a:rPr lang="ru-RU" dirty="0" err="1"/>
              <a:t>нейтропении</a:t>
            </a:r>
            <a:r>
              <a:rPr lang="ru-RU" dirty="0"/>
              <a:t> (например, получающие цитотоксическую или лучевую терапию). Диагноз подтверждается после выполнения общего анализа крови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Приоритетной задачей является подтверждение наличия инфекции. Так как инфекция может иметь едва различимые признаки, необходим систематический осмотр наиболее часто поражаемых мест: слизистые оболочки пищеварительного тракта (ротовая полость, зев, анус), легкие, живот, мочеиспускательный тракт, кожа и ногти пальцев, места венепункций и катетеризации сосудов.</a:t>
            </a:r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острой </a:t>
            </a:r>
            <a:r>
              <a:rPr lang="ru-RU" dirty="0" err="1"/>
              <a:t>нейтропении</a:t>
            </a:r>
            <a:r>
              <a:rPr lang="ru-RU" dirty="0"/>
              <a:t> необходима быстрая лабораторная оценка. У больных с фебрильной температурой необходимо выполнить посев крови на бактериальные и грибковые культуры как минимум 2 раза; при наличии венозного катетера кровь на посев забирается из катетера и отдельно из периферической вены. При наличии постоянного или хронического дренажа необходим также забор материала для микробиологического культивирования атипичных микобактерий и грибов. Из кожных очагов забирается материал для цитологического и микробиологического исследования. Анализ мочи, посев мочи, рентгенография легких производится у всех больных. При наличии диареи необходимо исследование кала на патогенные </a:t>
            </a:r>
            <a:r>
              <a:rPr lang="ru-RU" dirty="0" err="1"/>
              <a:t>энтеробактерии</a:t>
            </a:r>
            <a:r>
              <a:rPr lang="ru-RU" dirty="0"/>
              <a:t> и токсины </a:t>
            </a:r>
            <a:r>
              <a:rPr lang="ru-RU" dirty="0" err="1"/>
              <a:t>Clostridium</a:t>
            </a:r>
            <a:r>
              <a:rPr lang="ru-RU" dirty="0"/>
              <a:t> </a:t>
            </a:r>
            <a:r>
              <a:rPr lang="ru-RU" dirty="0" err="1"/>
              <a:t>difficile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наличии симптомов или признаков синусита (например, позиционная головная боль, боль в области верхней челюсти или верхних зубов, припухлость в области лица, выделения из носа) может быть полезным выполнение рентгенографии или компьютерной томографии.</a:t>
            </a:r>
          </a:p>
          <a:p>
            <a:pPr marL="0" indent="0">
              <a:buNone/>
            </a:pPr>
            <a:r>
              <a:rPr lang="ru-RU" dirty="0" smtClean="0"/>
              <a:t>Следующим </a:t>
            </a:r>
            <a:r>
              <a:rPr lang="ru-RU" dirty="0"/>
              <a:t>этапом является определение причины </a:t>
            </a:r>
            <a:r>
              <a:rPr lang="ru-RU" dirty="0" err="1"/>
              <a:t>нейтропении</a:t>
            </a:r>
            <a:r>
              <a:rPr lang="ru-RU" dirty="0"/>
              <a:t>. Изучается анамнез: какие лекарственные или другие препараты и, возможно, яды принимал больной. Проводится обследование больного на наличие </a:t>
            </a:r>
            <a:r>
              <a:rPr lang="ru-RU" dirty="0" err="1"/>
              <a:t>спленомегалии</a:t>
            </a:r>
            <a:r>
              <a:rPr lang="ru-RU" dirty="0"/>
              <a:t> или признаков других заболеваний (например, артриты, </a:t>
            </a:r>
            <a:r>
              <a:rPr lang="ru-RU" dirty="0" err="1"/>
              <a:t>лимфаденопатии</a:t>
            </a:r>
            <a:r>
              <a:rPr lang="ru-RU" dirty="0"/>
              <a:t>).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Выявление </a:t>
            </a:r>
            <a:r>
              <a:rPr lang="ru-RU" dirty="0" err="1"/>
              <a:t>антинейтрофильных</a:t>
            </a:r>
            <a:r>
              <a:rPr lang="ru-RU" dirty="0"/>
              <a:t> антител предполагает наличие иммунной </a:t>
            </a:r>
            <a:r>
              <a:rPr lang="ru-RU" dirty="0" err="1"/>
              <a:t>нейтропении</a:t>
            </a:r>
            <a:r>
              <a:rPr lang="ru-RU" dirty="0"/>
              <a:t>. У больных с риском развития дефицита витамина В12 и фолиевой кислоты определяют их уровни в крови. Наиболее важным является исследование костного мозга, которое определяет, обусловлена ли </a:t>
            </a:r>
            <a:r>
              <a:rPr lang="ru-RU" dirty="0" err="1"/>
              <a:t>нейтропения</a:t>
            </a:r>
            <a:r>
              <a:rPr lang="ru-RU" dirty="0"/>
              <a:t> снижением продукции нейтрофилов или она имеет вторичный характер и вызвана повышенным разрушением или потреблением клеток (устанавливают нормальный или повышенный уровень образования нейтрофилов). Исследование костного мозга может указать также на специфическую причину </a:t>
            </a:r>
            <a:r>
              <a:rPr lang="ru-RU" dirty="0" err="1"/>
              <a:t>нейтропении</a:t>
            </a:r>
            <a:r>
              <a:rPr lang="ru-RU" dirty="0"/>
              <a:t> (например, </a:t>
            </a:r>
            <a:r>
              <a:rPr lang="ru-RU" dirty="0" err="1"/>
              <a:t>апластическая</a:t>
            </a:r>
            <a:r>
              <a:rPr lang="ru-RU" dirty="0"/>
              <a:t> анемия, </a:t>
            </a:r>
            <a:r>
              <a:rPr lang="ru-RU" dirty="0" err="1"/>
              <a:t>миелофиброз</a:t>
            </a:r>
            <a:r>
              <a:rPr lang="ru-RU" dirty="0"/>
              <a:t>, лейкоз). Проводятся дополнительные исследования костного мозга (например, цитогенетический анализ, специальная окраска и </a:t>
            </a:r>
            <a:r>
              <a:rPr lang="ru-RU" dirty="0" err="1"/>
              <a:t>флоуцитометрия</a:t>
            </a:r>
            <a:r>
              <a:rPr lang="ru-RU" dirty="0"/>
              <a:t> для диагностики лейкоза, других онкологических заболеваний и инфекций). При наличии хронической </a:t>
            </a:r>
            <a:r>
              <a:rPr lang="ru-RU" dirty="0" err="1"/>
              <a:t>нейтропении</a:t>
            </a:r>
            <a:r>
              <a:rPr lang="ru-RU" dirty="0"/>
              <a:t> с детского возраста, рецидивирующих эпизодах повышения температуры тела и хронических гингивитах в анамнезе необходим подсчет числа лейкоцитов с лейкоцитарной формулой 3 раза в неделю в течение 6 недель для определения возможного наличия циклической </a:t>
            </a:r>
            <a:r>
              <a:rPr lang="ru-RU" dirty="0" err="1"/>
              <a:t>нейтропении</a:t>
            </a:r>
            <a:r>
              <a:rPr lang="ru-RU" dirty="0"/>
              <a:t>. Одновременно определяется число тромбоцитов и </a:t>
            </a:r>
            <a:r>
              <a:rPr lang="ru-RU" dirty="0" err="1"/>
              <a:t>ретикулоцитов</a:t>
            </a:r>
            <a:r>
              <a:rPr lang="ru-RU" dirty="0"/>
              <a:t>. Уровни эозинофилов, </a:t>
            </a:r>
            <a:r>
              <a:rPr lang="ru-RU" dirty="0" err="1"/>
              <a:t>ретикулоцитов</a:t>
            </a:r>
            <a:r>
              <a:rPr lang="ru-RU" dirty="0"/>
              <a:t> и тромбоцитов часто меняются синхронно с уровнем нейтрофилов, тогда как моноциты и лимфоциты могут иметь другой цикл. Проведение других исследований для определения причины </a:t>
            </a:r>
            <a:r>
              <a:rPr lang="ru-RU" dirty="0" err="1"/>
              <a:t>нейтропении</a:t>
            </a:r>
            <a:r>
              <a:rPr lang="ru-RU" dirty="0"/>
              <a:t> зависит от того, какой предполагается диагноз. Дифференциальный диагноз между </a:t>
            </a:r>
            <a:r>
              <a:rPr lang="ru-RU" dirty="0" err="1"/>
              <a:t>нейтропенией</a:t>
            </a:r>
            <a:r>
              <a:rPr lang="ru-RU" dirty="0"/>
              <a:t>, вызванной применением определенных антибиотиков, и инфекцией может быть достаточно затруднительным. Уровень лейкоцитов перед началом антибиотикотерапии обычно отражает изменения в крови, вызванные инфекцией. Если </a:t>
            </a:r>
            <a:r>
              <a:rPr lang="ru-RU" dirty="0" err="1"/>
              <a:t>нейтропения</a:t>
            </a:r>
            <a:r>
              <a:rPr lang="ru-RU" dirty="0"/>
              <a:t> развивается в ходе лечения с применением препарата, способного индуцировать </a:t>
            </a:r>
            <a:r>
              <a:rPr lang="ru-RU" dirty="0" err="1"/>
              <a:t>нейтропению</a:t>
            </a:r>
            <a:r>
              <a:rPr lang="ru-RU" dirty="0"/>
              <a:t> (например, </a:t>
            </a:r>
            <a:r>
              <a:rPr lang="ru-RU" dirty="0" err="1"/>
              <a:t>хлорамфеникол</a:t>
            </a:r>
            <a:r>
              <a:rPr lang="ru-RU" dirty="0"/>
              <a:t>), переход на альтернативный антибиотик часто бывает полезным.</a:t>
            </a:r>
          </a:p>
        </p:txBody>
      </p:sp>
    </p:spTree>
    <p:extLst>
      <p:ext uri="{BB962C8B-B14F-4D97-AF65-F5344CB8AC3E}">
        <p14:creationId xmlns:p14="http://schemas.microsoft.com/office/powerpoint/2010/main" val="39309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Эозинопения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Эозинопения</a:t>
            </a:r>
            <a:r>
              <a:rPr lang="ru-RU" dirty="0"/>
              <a:t> (снижение относительного уровня </a:t>
            </a:r>
            <a:r>
              <a:rPr lang="ru-RU" dirty="0" err="1"/>
              <a:t>эозинофи</a:t>
            </a:r>
            <a:r>
              <a:rPr lang="ru-RU" dirty="0"/>
              <a:t>- лов менее 1 % или абсолютного количества менее 0,09 х109/л) на- </a:t>
            </a:r>
            <a:r>
              <a:rPr lang="ru-RU" dirty="0" err="1"/>
              <a:t>блюдается</a:t>
            </a:r>
            <a:r>
              <a:rPr lang="ru-RU" dirty="0"/>
              <a:t> при введении стероидных гормонов, стрессе, </a:t>
            </a:r>
            <a:r>
              <a:rPr lang="ru-RU" dirty="0" err="1"/>
              <a:t>гипер</a:t>
            </a:r>
            <a:r>
              <a:rPr lang="ru-RU" dirty="0"/>
              <a:t>- </a:t>
            </a:r>
            <a:r>
              <a:rPr lang="ru-RU" dirty="0" err="1"/>
              <a:t>кортицизме</a:t>
            </a:r>
            <a:r>
              <a:rPr lang="ru-RU" dirty="0"/>
              <a:t>, в </a:t>
            </a:r>
            <a:r>
              <a:rPr lang="ru-RU" dirty="0" err="1"/>
              <a:t>послеприступном</a:t>
            </a:r>
            <a:r>
              <a:rPr lang="ru-RU" dirty="0"/>
              <a:t> периоде анафилактических </a:t>
            </a:r>
            <a:r>
              <a:rPr lang="ru-RU" dirty="0" err="1"/>
              <a:t>забо</a:t>
            </a:r>
            <a:r>
              <a:rPr lang="ru-RU" dirty="0"/>
              <a:t>- </a:t>
            </a:r>
            <a:r>
              <a:rPr lang="ru-RU" dirty="0" err="1"/>
              <a:t>леваний</a:t>
            </a:r>
            <a:r>
              <a:rPr lang="ru-RU" dirty="0"/>
              <a:t>, в первые дни инфаркта миокарда, в период разгара </a:t>
            </a:r>
            <a:r>
              <a:rPr lang="ru-RU" dirty="0" err="1"/>
              <a:t>мно</a:t>
            </a:r>
            <a:r>
              <a:rPr lang="ru-RU" dirty="0"/>
              <a:t>- </a:t>
            </a:r>
            <a:r>
              <a:rPr lang="ru-RU" dirty="0" err="1"/>
              <a:t>гих</a:t>
            </a:r>
            <a:r>
              <a:rPr lang="ru-RU" dirty="0"/>
              <a:t> инфекционных заболеваний и т.д.</a:t>
            </a:r>
          </a:p>
          <a:p>
            <a:endParaRPr lang="ru-RU" dirty="0"/>
          </a:p>
          <a:p>
            <a:r>
              <a:rPr lang="ru-RU" dirty="0"/>
              <a:t>Уменьшение процента эозинофилов в крови или полное </a:t>
            </a:r>
            <a:r>
              <a:rPr lang="ru-RU" dirty="0" err="1"/>
              <a:t>ис</a:t>
            </a:r>
            <a:r>
              <a:rPr lang="ru-RU" dirty="0"/>
              <a:t>- </a:t>
            </a:r>
            <a:r>
              <a:rPr lang="ru-RU" dirty="0" err="1"/>
              <a:t>чезновение</a:t>
            </a:r>
            <a:r>
              <a:rPr lang="ru-RU" dirty="0"/>
              <a:t> их из крови наблюдается, как правило, почти при всех острых инфекционных заболеваниях в разгаре болезни.</a:t>
            </a:r>
          </a:p>
          <a:p>
            <a:endParaRPr lang="ru-RU" dirty="0"/>
          </a:p>
          <a:p>
            <a:r>
              <a:rPr lang="ru-RU" dirty="0" err="1"/>
              <a:t>Эозинопения</a:t>
            </a:r>
            <a:r>
              <a:rPr lang="ru-RU" dirty="0"/>
              <a:t> при многих хронических инфекционных </a:t>
            </a:r>
            <a:r>
              <a:rPr lang="ru-RU" dirty="0" err="1"/>
              <a:t>забо</a:t>
            </a:r>
            <a:r>
              <a:rPr lang="ru-RU" dirty="0"/>
              <a:t>- </a:t>
            </a:r>
            <a:r>
              <a:rPr lang="ru-RU" dirty="0" err="1"/>
              <a:t>леваниях</a:t>
            </a:r>
            <a:r>
              <a:rPr lang="ru-RU" dirty="0"/>
              <a:t> и интоксикациях считается неблагоприятным </a:t>
            </a:r>
            <a:r>
              <a:rPr lang="ru-RU" dirty="0" err="1"/>
              <a:t>призна</a:t>
            </a:r>
            <a:r>
              <a:rPr lang="ru-RU" dirty="0"/>
              <a:t>- ком, указывающим на тяжесть интоксикации.</a:t>
            </a:r>
          </a:p>
          <a:p>
            <a:endParaRPr lang="ru-RU" dirty="0"/>
          </a:p>
          <a:p>
            <a:r>
              <a:rPr lang="ru-RU" dirty="0" err="1"/>
              <a:t>Эозинопения</a:t>
            </a:r>
            <a:r>
              <a:rPr lang="ru-RU" dirty="0"/>
              <a:t> может наблюдаться при тяжелом течении тех заболеваний, которые при более легком течении сопровождаются </a:t>
            </a:r>
            <a:r>
              <a:rPr lang="ru-RU" dirty="0" err="1"/>
              <a:t>эозинофилией</a:t>
            </a:r>
            <a:r>
              <a:rPr lang="ru-RU" dirty="0"/>
              <a:t> (например, при глистных инвазиях, </a:t>
            </a:r>
            <a:r>
              <a:rPr lang="ru-RU" dirty="0" smtClean="0"/>
              <a:t>вызывающих  тяжелую </a:t>
            </a:r>
            <a:r>
              <a:rPr lang="ru-RU" dirty="0"/>
              <a:t>анемию и истощение организма). То же самое имеет </a:t>
            </a:r>
            <a:r>
              <a:rPr lang="ru-RU" dirty="0" err="1"/>
              <a:t>ме</a:t>
            </a:r>
            <a:r>
              <a:rPr lang="ru-RU" dirty="0"/>
              <a:t>- сто, если эти заболевания осложняются каким-либо </a:t>
            </a:r>
            <a:r>
              <a:rPr lang="ru-RU" dirty="0" err="1"/>
              <a:t>нагноитель</a:t>
            </a:r>
            <a:r>
              <a:rPr lang="ru-RU" dirty="0"/>
              <a:t>- </a:t>
            </a:r>
            <a:r>
              <a:rPr lang="ru-RU" dirty="0" err="1"/>
              <a:t>ным</a:t>
            </a:r>
            <a:r>
              <a:rPr lang="ru-RU" dirty="0"/>
              <a:t> процессом. В период разгара аллергической реакции </a:t>
            </a:r>
            <a:r>
              <a:rPr lang="ru-RU" dirty="0" err="1"/>
              <a:t>количе</a:t>
            </a:r>
            <a:r>
              <a:rPr lang="ru-RU" dirty="0"/>
              <a:t>- </a:t>
            </a:r>
            <a:r>
              <a:rPr lang="ru-RU" dirty="0" err="1"/>
              <a:t>ство</a:t>
            </a:r>
            <a:r>
              <a:rPr lang="ru-RU" dirty="0"/>
              <a:t> эозинофилов и базофилов крови может снижаться, так как эти клетки скапливаются в зоне аллергических реакций.</a:t>
            </a:r>
          </a:p>
          <a:p>
            <a:endParaRPr lang="ru-RU" dirty="0"/>
          </a:p>
          <a:p>
            <a:r>
              <a:rPr lang="ru-RU" dirty="0" err="1"/>
              <a:t>Эозинопения</a:t>
            </a:r>
            <a:r>
              <a:rPr lang="ru-RU" dirty="0"/>
              <a:t> отмечается при анемии </a:t>
            </a:r>
            <a:r>
              <a:rPr lang="ru-RU" dirty="0" err="1"/>
              <a:t>Бирмера</a:t>
            </a:r>
            <a:r>
              <a:rPr lang="ru-RU" dirty="0"/>
              <a:t> в </a:t>
            </a:r>
            <a:r>
              <a:rPr lang="ru-RU" dirty="0" smtClean="0"/>
              <a:t>периоде обострения </a:t>
            </a:r>
            <a:r>
              <a:rPr lang="ru-RU" dirty="0"/>
              <a:t>болезни до начала лечения, а также при острой </a:t>
            </a:r>
            <a:r>
              <a:rPr lang="ru-RU" dirty="0" smtClean="0"/>
              <a:t>форме лейкоза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958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Моноцитопения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Моноцитопения</a:t>
            </a:r>
            <a:r>
              <a:rPr lang="ru-RU" dirty="0"/>
              <a:t> (уменьшение количества моноцитов в </a:t>
            </a:r>
            <a:r>
              <a:rPr lang="ru-RU" dirty="0" err="1"/>
              <a:t>кро</a:t>
            </a:r>
            <a:r>
              <a:rPr lang="ru-RU" dirty="0"/>
              <a:t>- </a:t>
            </a:r>
            <a:r>
              <a:rPr lang="ru-RU" dirty="0" err="1"/>
              <a:t>ви</a:t>
            </a:r>
            <a:r>
              <a:rPr lang="ru-RU" dirty="0"/>
              <a:t> менее 0,15х109/л) отмечается при тяжелых септических </a:t>
            </a:r>
            <a:r>
              <a:rPr lang="ru-RU" dirty="0" err="1"/>
              <a:t>забо</a:t>
            </a:r>
            <a:r>
              <a:rPr lang="ru-RU" dirty="0"/>
              <a:t>- </a:t>
            </a:r>
            <a:r>
              <a:rPr lang="ru-RU" dirty="0" err="1"/>
              <a:t>леваниях</a:t>
            </a:r>
            <a:r>
              <a:rPr lang="ru-RU" dirty="0"/>
              <a:t>, при миелоидных и лимфатических лейкозах она </a:t>
            </a:r>
            <a:r>
              <a:rPr lang="ru-RU" dirty="0" err="1"/>
              <a:t>явля</a:t>
            </a:r>
            <a:r>
              <a:rPr lang="ru-RU" dirty="0"/>
              <a:t>- </a:t>
            </a:r>
            <a:r>
              <a:rPr lang="ru-RU" dirty="0" err="1"/>
              <a:t>ется</a:t>
            </a:r>
            <a:r>
              <a:rPr lang="ru-RU" dirty="0"/>
              <a:t> относительной.</a:t>
            </a:r>
          </a:p>
          <a:p>
            <a:endParaRPr lang="ru-RU" dirty="0"/>
          </a:p>
          <a:p>
            <a:r>
              <a:rPr lang="ru-RU" dirty="0"/>
              <a:t>Классически абсолютное количество лейкоцитов </a:t>
            </a:r>
            <a:r>
              <a:rPr lang="ru-RU" dirty="0" err="1"/>
              <a:t>определя</a:t>
            </a:r>
            <a:r>
              <a:rPr lang="ru-RU" dirty="0"/>
              <a:t>- ют путем подсчета в камере Горяева. Имеющиеся автоматические счетчики работают на принципе скачка импеданса при </a:t>
            </a:r>
            <a:r>
              <a:rPr lang="ru-RU" dirty="0" err="1"/>
              <a:t>просасы</a:t>
            </a:r>
            <a:r>
              <a:rPr lang="ru-RU" dirty="0"/>
              <a:t>- </a:t>
            </a:r>
            <a:r>
              <a:rPr lang="ru-RU" dirty="0" err="1"/>
              <a:t>вании</a:t>
            </a:r>
            <a:r>
              <a:rPr lang="ru-RU" dirty="0"/>
              <a:t> клетки через отверстие в кристалле, внутри которого </a:t>
            </a:r>
            <a:r>
              <a:rPr lang="ru-RU" dirty="0" err="1"/>
              <a:t>соз</a:t>
            </a:r>
            <a:r>
              <a:rPr lang="ru-RU" dirty="0"/>
              <a:t>- дано электромагнитное поле, или по принципу </a:t>
            </a:r>
            <a:r>
              <a:rPr lang="ru-RU" dirty="0" err="1"/>
              <a:t>темнопольного</a:t>
            </a:r>
            <a:r>
              <a:rPr lang="ru-RU" dirty="0"/>
              <a:t> эффекта.</a:t>
            </a:r>
          </a:p>
        </p:txBody>
      </p:sp>
    </p:spTree>
    <p:extLst>
      <p:ext uri="{BB962C8B-B14F-4D97-AF65-F5344CB8AC3E}">
        <p14:creationId xmlns:p14="http://schemas.microsoft.com/office/powerpoint/2010/main" val="35447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2493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1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Клиническая характеристика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Клиническая картина </a:t>
            </a:r>
            <a:r>
              <a:rPr lang="ru-RU" dirty="0" err="1"/>
              <a:t>цитопении</a:t>
            </a:r>
            <a:r>
              <a:rPr lang="ru-RU" dirty="0"/>
              <a:t> определяется степенью поражения различных ростков кроветворения и, соответственно, глубиной тромбоцитопении (</a:t>
            </a:r>
            <a:r>
              <a:rPr lang="ru-RU" dirty="0" err="1"/>
              <a:t>петехиальная</a:t>
            </a:r>
            <a:r>
              <a:rPr lang="ru-RU" dirty="0"/>
              <a:t> и </a:t>
            </a:r>
            <a:r>
              <a:rPr lang="ru-RU" dirty="0" err="1"/>
              <a:t>синячковая</a:t>
            </a:r>
            <a:r>
              <a:rPr lang="ru-RU" dirty="0"/>
              <a:t> кровоточивость, кровотечение со слизистых оболочек), лейкопении (частая инфекция, стоматит, ангина, некротическая </a:t>
            </a:r>
            <a:r>
              <a:rPr lang="ru-RU" dirty="0" err="1"/>
              <a:t>энтеропатия</a:t>
            </a:r>
            <a:r>
              <a:rPr lang="ru-RU" dirty="0"/>
              <a:t>, фурункулез) и анемии в различных сочетаниях. Анемические жалобы в дебюте заболевания обычно достаточно редки в связи с медленным снижением гемоглобина и постепенной адаптацией пациента, кроме случаев </a:t>
            </a:r>
            <a:r>
              <a:rPr lang="ru-RU" dirty="0" err="1"/>
              <a:t>цитопении</a:t>
            </a:r>
            <a:r>
              <a:rPr lang="ru-RU" dirty="0"/>
              <a:t>, вызванных гемолизом, когда анемия развивается быстро.</a:t>
            </a:r>
          </a:p>
        </p:txBody>
      </p:sp>
    </p:spTree>
    <p:extLst>
      <p:ext uri="{BB962C8B-B14F-4D97-AF65-F5344CB8AC3E}">
        <p14:creationId xmlns:p14="http://schemas.microsoft.com/office/powerpoint/2010/main" val="38187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Патофизиология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07361"/>
            <a:ext cx="8856984" cy="4934007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dirty="0"/>
              <a:t>Уменьшение содержания форменных элементов в крови связано с их интенсивным разрушением в кровеносном русле и/или подавлением костномозгового кроветворения.</a:t>
            </a:r>
          </a:p>
          <a:p>
            <a:endParaRPr lang="ru-RU" dirty="0"/>
          </a:p>
          <a:p>
            <a:r>
              <a:rPr lang="ru-RU" dirty="0"/>
              <a:t>Причиной разрушения клеток крови может быть:</a:t>
            </a:r>
          </a:p>
          <a:p>
            <a:endParaRPr lang="ru-RU" dirty="0"/>
          </a:p>
          <a:p>
            <a:r>
              <a:rPr lang="ru-RU" dirty="0"/>
              <a:t>иммунный конфликт (гемолитический криз при аутоиммунной гемолитической анемии);</a:t>
            </a:r>
          </a:p>
          <a:p>
            <a:r>
              <a:rPr lang="ru-RU" dirty="0"/>
              <a:t>интенсивная их секвестрация в увеличенной селезенке (</a:t>
            </a:r>
            <a:r>
              <a:rPr lang="ru-RU" dirty="0" err="1"/>
              <a:t>гиперспленизм</a:t>
            </a:r>
            <a:r>
              <a:rPr lang="ru-RU" dirty="0"/>
              <a:t>);</a:t>
            </a:r>
          </a:p>
          <a:p>
            <a:r>
              <a:rPr lang="ru-RU" dirty="0"/>
              <a:t>появление патологического клона клеток, легко разрушающихся в кровеносном русле (пароксизмальная ночная гемоглобинурия).</a:t>
            </a:r>
          </a:p>
          <a:p>
            <a:r>
              <a:rPr lang="ru-RU" dirty="0"/>
              <a:t>Уменьшение продукции клеток крови связано с подавлением кроветворения, обусловленным:</a:t>
            </a:r>
          </a:p>
          <a:p>
            <a:r>
              <a:rPr lang="ru-RU" dirty="0"/>
              <a:t>разрушением кроветворных клеток-предшественниц под действием токсинов;</a:t>
            </a:r>
          </a:p>
          <a:p>
            <a:r>
              <a:rPr lang="ru-RU" dirty="0"/>
              <a:t>замещением нормальной кроветворной ткани опухолью, </a:t>
            </a:r>
            <a:r>
              <a:rPr lang="ru-RU" dirty="0" err="1"/>
              <a:t>развившейся</a:t>
            </a:r>
            <a:r>
              <a:rPr lang="ru-RU" dirty="0"/>
              <a:t> или как результат мутации кроветворной клетки-предшественницы на разных этапах дифференцировки, или как метастатический процесс;</a:t>
            </a:r>
          </a:p>
          <a:p>
            <a:r>
              <a:rPr lang="ru-RU" dirty="0"/>
              <a:t>измененной чувствительностью клеток опухолевого клона к ростовым факторам;</a:t>
            </a:r>
          </a:p>
          <a:p>
            <a:r>
              <a:rPr lang="ru-RU" dirty="0"/>
              <a:t>подавлением пролиферации и дифференцировки нормальных клеток костного мозга в связи с измененным синтезом ростовых факторов.</a:t>
            </a:r>
          </a:p>
          <a:p>
            <a:r>
              <a:rPr lang="ru-RU" dirty="0"/>
              <a:t>При В12- и </a:t>
            </a:r>
            <a:r>
              <a:rPr lang="ru-RU" dirty="0" err="1"/>
              <a:t>фолиеводефицитной</a:t>
            </a:r>
            <a:r>
              <a:rPr lang="ru-RU" dirty="0"/>
              <a:t> анемии </a:t>
            </a:r>
            <a:r>
              <a:rPr lang="ru-RU" dirty="0" err="1"/>
              <a:t>цитопения</a:t>
            </a:r>
            <a:r>
              <a:rPr lang="ru-RU" dirty="0"/>
              <a:t> связана с нарушением синтеза ДНК и замедлением деления всех типов клеток.</a:t>
            </a:r>
          </a:p>
          <a:p>
            <a:endParaRPr lang="ru-RU" dirty="0"/>
          </a:p>
          <a:p>
            <a:r>
              <a:rPr lang="ru-RU" dirty="0" err="1"/>
              <a:t>Цитопения</a:t>
            </a:r>
            <a:r>
              <a:rPr lang="ru-RU" dirty="0"/>
              <a:t> чаще всего является симптомом гематологических заболеваний и практически никогда не бывает случайной находкой при </a:t>
            </a:r>
            <a:r>
              <a:rPr lang="ru-RU" dirty="0" err="1"/>
              <a:t>скрининговом</a:t>
            </a:r>
            <a:r>
              <a:rPr lang="ru-RU" dirty="0"/>
              <a:t> обследовании.</a:t>
            </a:r>
          </a:p>
        </p:txBody>
      </p:sp>
    </p:spTree>
    <p:extLst>
      <p:ext uri="{BB962C8B-B14F-4D97-AF65-F5344CB8AC3E}">
        <p14:creationId xmlns:p14="http://schemas.microsoft.com/office/powerpoint/2010/main" val="12214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7" y="44624"/>
            <a:ext cx="4713680" cy="924475"/>
          </a:xfrm>
        </p:spPr>
        <p:txBody>
          <a:bodyPr/>
          <a:lstStyle/>
          <a:p>
            <a:r>
              <a:rPr lang="ru-RU" dirty="0"/>
              <a:t>Причины </a:t>
            </a:r>
            <a:r>
              <a:rPr lang="ru-RU" dirty="0" err="1"/>
              <a:t>цитопении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1"/>
            <a:ext cx="8856984" cy="626469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3100" dirty="0" smtClean="0"/>
              <a:t>Заболевания, связанные с вытеснением нормального кроветворения:</a:t>
            </a:r>
          </a:p>
          <a:p>
            <a:r>
              <a:rPr lang="ru-RU" sz="3100" dirty="0" smtClean="0"/>
              <a:t>острый лейкоз;</a:t>
            </a:r>
          </a:p>
          <a:p>
            <a:r>
              <a:rPr lang="ru-RU" sz="3100" dirty="0" err="1" smtClean="0"/>
              <a:t>бластный</a:t>
            </a:r>
            <a:r>
              <a:rPr lang="ru-RU" sz="3100" dirty="0" smtClean="0"/>
              <a:t> криз хронического </a:t>
            </a:r>
            <a:r>
              <a:rPr lang="ru-RU" sz="3100" dirty="0" err="1" smtClean="0"/>
              <a:t>миелолейкоза</a:t>
            </a:r>
            <a:r>
              <a:rPr lang="ru-RU" sz="3100" dirty="0" smtClean="0"/>
              <a:t>;</a:t>
            </a:r>
          </a:p>
          <a:p>
            <a:r>
              <a:rPr lang="ru-RU" sz="3100" dirty="0" smtClean="0"/>
              <a:t>множественная миелома;</a:t>
            </a:r>
          </a:p>
          <a:p>
            <a:r>
              <a:rPr lang="ru-RU" sz="3100" dirty="0" err="1" smtClean="0"/>
              <a:t>лимфосаркома</a:t>
            </a:r>
            <a:r>
              <a:rPr lang="ru-RU" sz="3100" dirty="0" smtClean="0"/>
              <a:t>;</a:t>
            </a:r>
          </a:p>
          <a:p>
            <a:r>
              <a:rPr lang="ru-RU" sz="3100" dirty="0" smtClean="0"/>
              <a:t>лимфогранулематоз;</a:t>
            </a:r>
          </a:p>
          <a:p>
            <a:r>
              <a:rPr lang="ru-RU" sz="3100" dirty="0" err="1" smtClean="0"/>
              <a:t>миелофиброз</a:t>
            </a:r>
            <a:r>
              <a:rPr lang="ru-RU" sz="3100" dirty="0" smtClean="0"/>
              <a:t>;</a:t>
            </a:r>
          </a:p>
          <a:p>
            <a:r>
              <a:rPr lang="ru-RU" sz="3100" dirty="0" smtClean="0"/>
              <a:t>метастатическое поражение костного мозга при злокачественных новообразованиях.</a:t>
            </a:r>
          </a:p>
          <a:p>
            <a:r>
              <a:rPr lang="ru-RU" sz="3100" dirty="0" smtClean="0"/>
              <a:t>Заболевания, связанные с вытеснением и подавлением кроветворения:</a:t>
            </a:r>
          </a:p>
          <a:p>
            <a:r>
              <a:rPr lang="ru-RU" sz="3100" dirty="0" err="1" smtClean="0"/>
              <a:t>апластическая</a:t>
            </a:r>
            <a:r>
              <a:rPr lang="ru-RU" sz="3100" dirty="0" smtClean="0"/>
              <a:t> анемия;</a:t>
            </a:r>
          </a:p>
          <a:p>
            <a:r>
              <a:rPr lang="ru-RU" sz="3100" dirty="0" smtClean="0"/>
              <a:t>анемия </a:t>
            </a:r>
            <a:r>
              <a:rPr lang="ru-RU" sz="3100" dirty="0" err="1" smtClean="0"/>
              <a:t>Фанкони</a:t>
            </a:r>
            <a:r>
              <a:rPr lang="ru-RU" sz="3100" dirty="0" smtClean="0"/>
              <a:t>;</a:t>
            </a:r>
          </a:p>
          <a:p>
            <a:r>
              <a:rPr lang="ru-RU" sz="3100" dirty="0" err="1" smtClean="0"/>
              <a:t>миелодиспластический</a:t>
            </a:r>
            <a:r>
              <a:rPr lang="ru-RU" sz="3100" dirty="0" smtClean="0"/>
              <a:t> синдром.</a:t>
            </a:r>
          </a:p>
          <a:p>
            <a:pPr marL="0" indent="0" algn="r">
              <a:buNone/>
            </a:pPr>
            <a:r>
              <a:rPr lang="ru-RU" sz="3100" dirty="0" smtClean="0"/>
              <a:t>Заболевания, вызывающие изменение синтеза ростовых факторов и цитокинов:</a:t>
            </a:r>
          </a:p>
          <a:p>
            <a:pPr algn="r"/>
            <a:r>
              <a:rPr lang="ru-RU" sz="3100" dirty="0" err="1" smtClean="0"/>
              <a:t>цитомегаловирусная</a:t>
            </a:r>
            <a:r>
              <a:rPr lang="ru-RU" sz="3100" dirty="0" smtClean="0"/>
              <a:t> инфекция;</a:t>
            </a:r>
          </a:p>
          <a:p>
            <a:pPr algn="r"/>
            <a:r>
              <a:rPr lang="ru-RU" sz="3100" dirty="0" smtClean="0"/>
              <a:t>инфекционный мононуклеоз.</a:t>
            </a:r>
          </a:p>
          <a:p>
            <a:pPr algn="r"/>
            <a:r>
              <a:rPr lang="ru-RU" sz="3100" dirty="0" smtClean="0"/>
              <a:t>Инфильтративные заболевания:</a:t>
            </a:r>
          </a:p>
          <a:p>
            <a:pPr algn="r"/>
            <a:r>
              <a:rPr lang="ru-RU" sz="3100" dirty="0" smtClean="0"/>
              <a:t>болезнь </a:t>
            </a:r>
            <a:r>
              <a:rPr lang="ru-RU" sz="3100" dirty="0" err="1" smtClean="0"/>
              <a:t>Ниманна</a:t>
            </a:r>
            <a:r>
              <a:rPr lang="ru-RU" sz="3100" dirty="0" smtClean="0"/>
              <a:t>-Пика;</a:t>
            </a:r>
          </a:p>
          <a:p>
            <a:pPr algn="r"/>
            <a:r>
              <a:rPr lang="ru-RU" sz="3100" dirty="0" smtClean="0"/>
              <a:t>болезнь </a:t>
            </a:r>
            <a:r>
              <a:rPr lang="ru-RU" sz="3100" dirty="0" err="1" smtClean="0"/>
              <a:t>Леттерера-Сиве</a:t>
            </a:r>
            <a:r>
              <a:rPr lang="ru-RU" sz="3100" dirty="0" smtClean="0"/>
              <a:t>.</a:t>
            </a:r>
          </a:p>
          <a:p>
            <a:pPr algn="r"/>
            <a:r>
              <a:rPr lang="ru-RU" sz="3100" dirty="0" smtClean="0"/>
              <a:t>В12-дефицитная анемия.</a:t>
            </a:r>
          </a:p>
          <a:p>
            <a:pPr algn="r"/>
            <a:r>
              <a:rPr lang="ru-RU" sz="3100" dirty="0" smtClean="0"/>
              <a:t>Прием лекарственных препаратов:</a:t>
            </a:r>
          </a:p>
          <a:p>
            <a:pPr algn="r"/>
            <a:r>
              <a:rPr lang="ru-RU" sz="3100" dirty="0" smtClean="0"/>
              <a:t>антиметаболитов;</a:t>
            </a:r>
          </a:p>
          <a:p>
            <a:pPr algn="r"/>
            <a:r>
              <a:rPr lang="ru-RU" sz="3100" dirty="0" err="1" smtClean="0"/>
              <a:t>алкилирующих</a:t>
            </a:r>
            <a:r>
              <a:rPr lang="ru-RU" sz="3100" dirty="0" smtClean="0"/>
              <a:t> агентов;</a:t>
            </a:r>
          </a:p>
          <a:p>
            <a:pPr algn="r"/>
            <a:r>
              <a:rPr lang="ru-RU" sz="3100" dirty="0" smtClean="0"/>
              <a:t>противоопухолевых антибиотиков;</a:t>
            </a:r>
          </a:p>
          <a:p>
            <a:pPr algn="r"/>
            <a:r>
              <a:rPr lang="ru-RU" sz="3100" dirty="0" smtClean="0"/>
              <a:t>растительных алкалоидов.</a:t>
            </a:r>
          </a:p>
          <a:p>
            <a:pPr algn="r"/>
            <a:r>
              <a:rPr lang="ru-RU" sz="3100" dirty="0" smtClean="0"/>
              <a:t>Инфекционные заболевания:</a:t>
            </a:r>
          </a:p>
          <a:p>
            <a:pPr algn="r"/>
            <a:r>
              <a:rPr lang="ru-RU" sz="3100" dirty="0" smtClean="0"/>
              <a:t>милиарный туберкулез;</a:t>
            </a:r>
          </a:p>
          <a:p>
            <a:pPr algn="r"/>
            <a:r>
              <a:rPr lang="ru-RU" sz="3100" dirty="0" smtClean="0"/>
              <a:t>лейшманиоз;</a:t>
            </a:r>
          </a:p>
          <a:p>
            <a:pPr algn="r"/>
            <a:r>
              <a:rPr lang="ru-RU" sz="3100" dirty="0" smtClean="0"/>
              <a:t>бруцеллез;</a:t>
            </a:r>
          </a:p>
          <a:p>
            <a:pPr algn="r"/>
            <a:r>
              <a:rPr lang="ru-RU" sz="3100" dirty="0" smtClean="0"/>
              <a:t>сифилис.</a:t>
            </a:r>
          </a:p>
          <a:p>
            <a:pPr algn="r"/>
            <a:r>
              <a:rPr lang="ru-RU" sz="3100" dirty="0" smtClean="0"/>
              <a:t>Заболевания, связанные с разрушением клеток в кровеносном русле:</a:t>
            </a:r>
          </a:p>
          <a:p>
            <a:pPr algn="r"/>
            <a:r>
              <a:rPr lang="ru-RU" sz="3100" dirty="0" smtClean="0"/>
              <a:t>аутоиммунная гемолитическая анемия;</a:t>
            </a:r>
          </a:p>
          <a:p>
            <a:pPr algn="r"/>
            <a:r>
              <a:rPr lang="ru-RU" sz="3100" dirty="0" smtClean="0"/>
              <a:t>системная красная волчанка;</a:t>
            </a:r>
          </a:p>
          <a:p>
            <a:pPr algn="r"/>
            <a:r>
              <a:rPr lang="ru-RU" sz="3100" dirty="0" smtClean="0"/>
              <a:t>пароксизмальная ночная гемоглобинурия;</a:t>
            </a:r>
          </a:p>
          <a:p>
            <a:pPr algn="r"/>
            <a:r>
              <a:rPr lang="ru-RU" sz="3100" dirty="0" smtClean="0"/>
              <a:t>заболевания, сопровождающиеся </a:t>
            </a:r>
            <a:r>
              <a:rPr lang="ru-RU" sz="3100" dirty="0" err="1" smtClean="0"/>
              <a:t>спленомегалией</a:t>
            </a:r>
            <a:r>
              <a:rPr lang="ru-RU" sz="3100" dirty="0" smtClean="0"/>
              <a:t>.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7168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Эритропения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Норма:4,0-5,5 х1012 /л у мужчин, 3,5-5,0 х 1012/л у женщин.</a:t>
            </a:r>
          </a:p>
          <a:p>
            <a:endParaRPr lang="ru-RU" dirty="0"/>
          </a:p>
          <a:p>
            <a:r>
              <a:rPr lang="ru-RU" dirty="0"/>
              <a:t>Чаще определяется уменьшенное количество эритроцитов и это называется </a:t>
            </a:r>
            <a:r>
              <a:rPr lang="ru-RU" dirty="0" err="1"/>
              <a:t>эритропения</a:t>
            </a:r>
            <a:r>
              <a:rPr lang="ru-RU" dirty="0"/>
              <a:t>, реже увеличение - эритроцитоз.</a:t>
            </a:r>
          </a:p>
          <a:p>
            <a:endParaRPr lang="ru-RU" dirty="0"/>
          </a:p>
          <a:p>
            <a:r>
              <a:rPr lang="ru-RU" dirty="0" err="1"/>
              <a:t>Эритропения</a:t>
            </a:r>
            <a:r>
              <a:rPr lang="ru-RU" dirty="0"/>
              <a:t> </a:t>
            </a:r>
            <a:r>
              <a:rPr lang="ru-RU" dirty="0" smtClean="0"/>
              <a:t>может </a:t>
            </a:r>
            <a:r>
              <a:rPr lang="ru-RU" dirty="0"/>
              <a:t>быть абсолютной или относительной.</a:t>
            </a:r>
          </a:p>
          <a:p>
            <a:endParaRPr lang="ru-RU" dirty="0"/>
          </a:p>
          <a:p>
            <a:r>
              <a:rPr lang="ru-RU" dirty="0"/>
              <a:t>Абсолютная </a:t>
            </a:r>
            <a:r>
              <a:rPr lang="ru-RU" dirty="0" err="1"/>
              <a:t>эритропения</a:t>
            </a:r>
            <a:r>
              <a:rPr lang="ru-RU" dirty="0"/>
              <a:t>— это уменьшение общего числа эритроцитов вследствие либо пониженного образования эритроцитов, либо их усиленного разрушения, либо </a:t>
            </a:r>
            <a:r>
              <a:rPr lang="ru-RU" dirty="0" smtClean="0"/>
              <a:t>кровопотери. Абсолютная </a:t>
            </a:r>
            <a:r>
              <a:rPr lang="ru-RU" dirty="0" err="1"/>
              <a:t>эритропения</a:t>
            </a:r>
            <a:r>
              <a:rPr lang="ru-RU" dirty="0"/>
              <a:t> чаще всего свидетельствует об анемии</a:t>
            </a:r>
            <a:r>
              <a:rPr lang="ru-RU" dirty="0" smtClean="0"/>
              <a:t>. Чтобы </a:t>
            </a:r>
            <a:r>
              <a:rPr lang="ru-RU" dirty="0"/>
              <a:t>определить причину анемии, часто требуются другие, дополнительные исследования.</a:t>
            </a:r>
          </a:p>
          <a:p>
            <a:endParaRPr lang="ru-RU" dirty="0"/>
          </a:p>
          <a:p>
            <a:r>
              <a:rPr lang="ru-RU" dirty="0"/>
              <a:t>Относительная </a:t>
            </a:r>
            <a:r>
              <a:rPr lang="ru-RU" dirty="0" err="1"/>
              <a:t>эритропения</a:t>
            </a:r>
            <a:r>
              <a:rPr lang="ru-RU" dirty="0"/>
              <a:t>— это уменьшение числа эритроцитов в единице объема крови из - за ее «разжижения». «Разжижение крови» происходит, когда по каким-то причинам в кровоток быстро поступает большое количество жидкости. Общее количество эритроцитов в организме остается нормальным.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40616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6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125113" cy="9244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3"/>
            <a:ext cx="8640960" cy="54006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Причины </a:t>
            </a:r>
            <a:r>
              <a:rPr lang="ru-RU" dirty="0" err="1"/>
              <a:t>эритропении</a:t>
            </a:r>
            <a:endParaRPr lang="ru-RU" dirty="0"/>
          </a:p>
          <a:p>
            <a:pPr marL="0" indent="0">
              <a:buNone/>
            </a:pPr>
            <a:r>
              <a:rPr lang="ru-RU" dirty="0" err="1" smtClean="0"/>
              <a:t>Эритропения</a:t>
            </a:r>
            <a:r>
              <a:rPr lang="ru-RU" dirty="0" smtClean="0"/>
              <a:t> </a:t>
            </a:r>
            <a:r>
              <a:rPr lang="ru-RU" dirty="0"/>
              <a:t>может быть физиологической и патологической. Физиологическое снижение числа эритроцитов в крови наблюдается при беременности, обусловлено это состояние разжижением крови из-за скопления воды в организме, а также дефицитом железа. Патологическая </a:t>
            </a:r>
            <a:r>
              <a:rPr lang="ru-RU" dirty="0" err="1"/>
              <a:t>эритропения</a:t>
            </a:r>
            <a:r>
              <a:rPr lang="ru-RU" dirty="0"/>
              <a:t> является синдромом, возникающим при различных заболеваниях.</a:t>
            </a:r>
          </a:p>
          <a:p>
            <a:endParaRPr lang="ru-RU" dirty="0"/>
          </a:p>
          <a:p>
            <a:r>
              <a:rPr lang="ru-RU" dirty="0"/>
              <a:t>Причины снижения уровня эритроцитов в крови:</a:t>
            </a:r>
          </a:p>
          <a:p>
            <a:endParaRPr lang="ru-RU" dirty="0"/>
          </a:p>
          <a:p>
            <a:r>
              <a:rPr lang="ru-RU" dirty="0"/>
              <a:t>Недостаточное образование эритроцитов в костном мозге. Угнетение процесса </a:t>
            </a:r>
            <a:r>
              <a:rPr lang="ru-RU" dirty="0" err="1"/>
              <a:t>эритропоэза</a:t>
            </a:r>
            <a:r>
              <a:rPr lang="ru-RU" dirty="0"/>
              <a:t> может наблюдаться при онкологических заболеваниях костного мозга, когда поражаются сами стволовые клетки – предшественницы всех клеток крови. Недостаточное количество красных кровяных телец может также обнаруживаться при дефиците поступления в организм с пищей важных минералов и аминокислот, например, при длительном голодании.</a:t>
            </a:r>
          </a:p>
          <a:p>
            <a:r>
              <a:rPr lang="ru-RU" dirty="0"/>
              <a:t>Повышенное разрушение эритроцитов может происходить при некоторых инфекционных и хронических заболеваниях, аутоиммунных патологиях, гемолитической анемии. Резко может снижаться численность эритроцитов при таких инфекциях, как коклюш, дифтерия. Возбудители этих заболеваний выделяют в кровь токсины, оказывающие поражающее действие на эритроциты. А при аутоиммунных заболеваниях организм начинает вырабатывать антитела к собственным клеткам, в том числе и эритроцитам.</a:t>
            </a:r>
          </a:p>
          <a:p>
            <a:r>
              <a:rPr lang="ru-RU" dirty="0"/>
              <a:t>Значительная кровопотеря. Травмы, повреждения крупных сосудов могут вызвать большую потерю крови, следовательно, снижается и численность эритроцитов.</a:t>
            </a:r>
          </a:p>
          <a:p>
            <a:r>
              <a:rPr lang="ru-RU" dirty="0"/>
              <a:t>Наследственные патологии. Существуют некоторые генетические заболевания, сопровождающиеся изменением формы, размера эритроцитов. Часто при этом нарушены и функциональные способности клеток, продолжительность их жизни. Эритроциты могут погибать значительно раньше, чем у здорового человека, приводя к развитию </a:t>
            </a:r>
            <a:r>
              <a:rPr lang="ru-RU" dirty="0" err="1"/>
              <a:t>эритропении</a:t>
            </a:r>
            <a:r>
              <a:rPr lang="ru-RU" dirty="0"/>
              <a:t> и анемии</a:t>
            </a:r>
            <a:r>
              <a:rPr lang="ru-RU" dirty="0" smtClean="0"/>
              <a:t>.</a:t>
            </a:r>
          </a:p>
          <a:p>
            <a:r>
              <a:rPr lang="ru-RU" dirty="0"/>
              <a:t>Гемолиз, детерминированный выработкой антител к эритроцитам или деформацией форменных клеток на генетическом уровне.</a:t>
            </a:r>
          </a:p>
          <a:p>
            <a:r>
              <a:rPr lang="ru-RU" dirty="0"/>
              <a:t>Новообразования костного мозга или поражение его метастазами.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4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снижении числа эритроцитов человека может беспокоить слабость, головокружение, быстрая утомляемость. Обычно бледнеют кожные покровы, при гемолитической анемии кожа может приобретать желтушный оттенок. При наследственном характере болезни наблюдается увеличение селезенки.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8575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9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886</TotalTime>
  <Words>4677</Words>
  <Application>Microsoft Office PowerPoint</Application>
  <PresentationFormat>Экран (4:3)</PresentationFormat>
  <Paragraphs>258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Autumn</vt:lpstr>
      <vt:lpstr>Документ Microsoft Office Word</vt:lpstr>
      <vt:lpstr>Диагностика при цитопеническом синдроме</vt:lpstr>
      <vt:lpstr>Презентация PowerPoint</vt:lpstr>
      <vt:lpstr>Презентация PowerPoint</vt:lpstr>
      <vt:lpstr>Клиническая характеристика </vt:lpstr>
      <vt:lpstr>Патофизиология </vt:lpstr>
      <vt:lpstr>Причины цитопении </vt:lpstr>
      <vt:lpstr>Эритропения</vt:lpstr>
      <vt:lpstr>Презентация PowerPoint</vt:lpstr>
      <vt:lpstr>Презентация PowerPoint</vt:lpstr>
      <vt:lpstr>Диагностика</vt:lpstr>
      <vt:lpstr>ЛЕЙКОПЕНИИ</vt:lpstr>
      <vt:lpstr>При классификации лейкопении по степени тяжести врачи используют следующую таблицу:</vt:lpstr>
      <vt:lpstr>Механизмы развития лейкопений </vt:lpstr>
      <vt:lpstr>Проявления лейкопений </vt:lpstr>
      <vt:lpstr>Диагностика</vt:lpstr>
      <vt:lpstr>Презентация PowerPoint</vt:lpstr>
      <vt:lpstr>ТРОМБОЦИТОПЕНИЯ</vt:lpstr>
      <vt:lpstr>Классификация</vt:lpstr>
      <vt:lpstr>Презентация PowerPoint</vt:lpstr>
      <vt:lpstr>Причины первичной тромбоцитопении </vt:lpstr>
      <vt:lpstr>Клинические проявления </vt:lpstr>
      <vt:lpstr>Диагностика</vt:lpstr>
      <vt:lpstr>Панцитопения</vt:lpstr>
      <vt:lpstr>ЭТИОЛОГИЯ</vt:lpstr>
      <vt:lpstr>СИМПТОМАТИКА</vt:lpstr>
      <vt:lpstr>Презентация PowerPoint</vt:lpstr>
      <vt:lpstr>Панцитопения</vt:lpstr>
      <vt:lpstr>Нейтропения</vt:lpstr>
      <vt:lpstr>Причины нейтропении </vt:lpstr>
      <vt:lpstr>Классификация</vt:lpstr>
      <vt:lpstr>Симптомы</vt:lpstr>
      <vt:lpstr>Диагностика нейтропении </vt:lpstr>
      <vt:lpstr>Эозинопения</vt:lpstr>
      <vt:lpstr>Моноцитопения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при цитопеническом синдроме</dc:title>
  <dc:creator>User</dc:creator>
  <cp:lastModifiedBy>User</cp:lastModifiedBy>
  <cp:revision>17</cp:revision>
  <dcterms:created xsi:type="dcterms:W3CDTF">2016-09-27T15:30:51Z</dcterms:created>
  <dcterms:modified xsi:type="dcterms:W3CDTF">2016-09-28T06:17:13Z</dcterms:modified>
</cp:coreProperties>
</file>