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7" r:id="rId6"/>
    <p:sldId id="269" r:id="rId7"/>
    <p:sldId id="270" r:id="rId8"/>
    <p:sldId id="271" r:id="rId9"/>
    <p:sldId id="272" r:id="rId10"/>
    <p:sldId id="273" r:id="rId11"/>
    <p:sldId id="275" r:id="rId12"/>
    <p:sldId id="276" r:id="rId13"/>
    <p:sldId id="277" r:id="rId14"/>
    <p:sldId id="278" r:id="rId15"/>
    <p:sldId id="279" r:id="rId16"/>
    <p:sldId id="280" r:id="rId17"/>
    <p:sldId id="299" r:id="rId18"/>
    <p:sldId id="282" r:id="rId19"/>
    <p:sldId id="300" r:id="rId20"/>
    <p:sldId id="283" r:id="rId21"/>
    <p:sldId id="301" r:id="rId22"/>
    <p:sldId id="284" r:id="rId23"/>
    <p:sldId id="286" r:id="rId24"/>
    <p:sldId id="302" r:id="rId25"/>
    <p:sldId id="287" r:id="rId26"/>
    <p:sldId id="288" r:id="rId27"/>
    <p:sldId id="303" r:id="rId28"/>
    <p:sldId id="289" r:id="rId29"/>
    <p:sldId id="290" r:id="rId30"/>
    <p:sldId id="291" r:id="rId31"/>
    <p:sldId id="304" r:id="rId32"/>
    <p:sldId id="292" r:id="rId33"/>
    <p:sldId id="294" r:id="rId34"/>
    <p:sldId id="296" r:id="rId35"/>
    <p:sldId id="297" r:id="rId36"/>
    <p:sldId id="298" r:id="rId37"/>
    <p:sldId id="305" r:id="rId3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3/12/2023</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3/12/2023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3/12/2023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3/12/2023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3/12/2023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2438400"/>
            <a:ext cx="8458200" cy="1222375"/>
          </a:xfrm>
        </p:spPr>
        <p:txBody>
          <a:bodyPr>
            <a:normAutofit fontScale="90000"/>
          </a:bodyPr>
          <a:lstStyle/>
          <a:p>
            <a:pPr algn="ctr"/>
            <a:r>
              <a:rPr lang="ru-RU" dirty="0" smtClean="0"/>
              <a:t>Дифференциальная диагностика заболеваний, сопровождающихся желтухой</a:t>
            </a:r>
            <a:endParaRPr lang="ru-RU" dirty="0"/>
          </a:p>
        </p:txBody>
      </p:sp>
      <p:sp>
        <p:nvSpPr>
          <p:cNvPr id="4" name="Подзаголовок 3"/>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62000"/>
            <a:ext cx="8686800" cy="5318125"/>
          </a:xfrm>
        </p:spPr>
        <p:txBody>
          <a:bodyPr>
            <a:normAutofit/>
          </a:bodyPr>
          <a:lstStyle/>
          <a:p>
            <a:r>
              <a:rPr lang="ru-RU" dirty="0" smtClean="0"/>
              <a:t>Период выздоровления более длителен, чем при гепатите А. Состояние больных постепенно улучшается, уменьшается и исчезает желтуха, появляется аппетит, уменьшаются размеры печени, моча светлеет, а кал становится окрашенным. Исходом вирусного гепатита В могут быть затяжные и хронические формы вирусного гепатита. Лабораторным подтверждением вирусного гепатита В может быть обнаружение поверхностного антигена вируса гепатита В или антител к нему.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8686800" cy="6019800"/>
          </a:xfrm>
        </p:spPr>
        <p:txBody>
          <a:bodyPr>
            <a:normAutofit fontScale="77500" lnSpcReduction="20000"/>
          </a:bodyPr>
          <a:lstStyle/>
          <a:p>
            <a:r>
              <a:rPr lang="ru-RU" b="1" dirty="0" smtClean="0"/>
              <a:t>Острый </a:t>
            </a:r>
            <a:r>
              <a:rPr lang="ru-RU" b="1" dirty="0" err="1" smtClean="0"/>
              <a:t>герпетический</a:t>
            </a:r>
            <a:r>
              <a:rPr lang="ru-RU" b="1" dirty="0" smtClean="0"/>
              <a:t> гепатит</a:t>
            </a:r>
            <a:r>
              <a:rPr lang="ru-RU" dirty="0" smtClean="0"/>
              <a:t>. </a:t>
            </a:r>
            <a:r>
              <a:rPr lang="ru-RU" dirty="0" err="1" smtClean="0"/>
              <a:t>Герпетический</a:t>
            </a:r>
            <a:r>
              <a:rPr lang="ru-RU" dirty="0" smtClean="0"/>
              <a:t> гепатит наблюдается редко и является одним из частых проявлений </a:t>
            </a:r>
            <a:r>
              <a:rPr lang="ru-RU" dirty="0" err="1" smtClean="0"/>
              <a:t>генерализованной</a:t>
            </a:r>
            <a:r>
              <a:rPr lang="ru-RU" dirty="0" smtClean="0"/>
              <a:t> очень тяжело протекающей </a:t>
            </a:r>
            <a:r>
              <a:rPr lang="ru-RU" dirty="0" err="1" smtClean="0"/>
              <a:t>герпетической</a:t>
            </a:r>
            <a:r>
              <a:rPr lang="ru-RU" dirty="0" smtClean="0"/>
              <a:t> инфекции. Генерализации </a:t>
            </a:r>
            <a:r>
              <a:rPr lang="ru-RU" dirty="0" err="1" smtClean="0"/>
              <a:t>герпетической</a:t>
            </a:r>
            <a:r>
              <a:rPr lang="ru-RU" dirty="0" smtClean="0"/>
              <a:t> инфекции предшествует резкое подавление иммунитета. </a:t>
            </a:r>
            <a:r>
              <a:rPr lang="ru-RU" dirty="0" err="1" smtClean="0"/>
              <a:t>Генерализованная</a:t>
            </a:r>
            <a:r>
              <a:rPr lang="ru-RU" dirty="0" smtClean="0"/>
              <a:t> </a:t>
            </a:r>
            <a:r>
              <a:rPr lang="ru-RU" dirty="0" err="1" smtClean="0"/>
              <a:t>герпетическая</a:t>
            </a:r>
            <a:r>
              <a:rPr lang="ru-RU" dirty="0" smtClean="0"/>
              <a:t> инфекция проявляется в обширных характерных поражениях кожи и слизистых оболочек. Наличие </a:t>
            </a:r>
            <a:r>
              <a:rPr lang="ru-RU" dirty="0" err="1" smtClean="0"/>
              <a:t>герпетической</a:t>
            </a:r>
            <a:r>
              <a:rPr lang="ru-RU" dirty="0" smtClean="0"/>
              <a:t> экзантемы весьма важно для дифференциальной диагностики. Кроме того, отмечаются различные органные поражения, которые обычно сочетаются. Наиболее частыми из них являются </a:t>
            </a:r>
            <a:r>
              <a:rPr lang="ru-RU" dirty="0" err="1" smtClean="0"/>
              <a:t>герпетический</a:t>
            </a:r>
            <a:r>
              <a:rPr lang="ru-RU" dirty="0" smtClean="0"/>
              <a:t> энцефалит, вирусно-бактериальная пневмония и </a:t>
            </a:r>
            <a:r>
              <a:rPr lang="ru-RU" dirty="0" err="1" smtClean="0"/>
              <a:t>герпетический</a:t>
            </a:r>
            <a:r>
              <a:rPr lang="ru-RU" dirty="0" smtClean="0"/>
              <a:t> гепатит. Резко выражены симптомы общей интоксикации. Болезнь протекает тяжело, с летальностью около 30%. Таким образом, наличие распространенной </a:t>
            </a:r>
            <a:r>
              <a:rPr lang="ru-RU" dirty="0" err="1" smtClean="0"/>
              <a:t>герпетической</a:t>
            </a:r>
            <a:r>
              <a:rPr lang="ru-RU" dirty="0" smtClean="0"/>
              <a:t> экзантемы и энантемы, тяжесть течения, сочетание симптомов гепатита с признаками энцефалита и острой пневмонии позволяют уже на основании клинической симптоматики выделить острый </a:t>
            </a:r>
            <a:r>
              <a:rPr lang="ru-RU" dirty="0" err="1" smtClean="0"/>
              <a:t>герпетический</a:t>
            </a:r>
            <a:r>
              <a:rPr lang="ru-RU" dirty="0" smtClean="0"/>
              <a:t> гепатит из числа прочих инфекционных болезней.</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81000"/>
            <a:ext cx="8686800" cy="4419600"/>
          </a:xfrm>
        </p:spPr>
        <p:txBody>
          <a:bodyPr>
            <a:normAutofit fontScale="70000" lnSpcReduction="20000"/>
          </a:bodyPr>
          <a:lstStyle/>
          <a:p>
            <a:r>
              <a:rPr lang="ru-RU" b="1" dirty="0" smtClean="0"/>
              <a:t>Острый </a:t>
            </a:r>
            <a:r>
              <a:rPr lang="ru-RU" b="1" dirty="0" err="1" smtClean="0"/>
              <a:t>цитомегаловирусный</a:t>
            </a:r>
            <a:r>
              <a:rPr lang="ru-RU" b="1" dirty="0" smtClean="0"/>
              <a:t> гепатит</a:t>
            </a:r>
            <a:r>
              <a:rPr lang="ru-RU" dirty="0" smtClean="0"/>
              <a:t>. У женщин подобная латентная инфекция может обусловить тяжелое внутриутробное заражение плода. Врожденная </a:t>
            </a:r>
            <a:r>
              <a:rPr lang="ru-RU" dirty="0" err="1" smtClean="0"/>
              <a:t>цитомегаловирусная</a:t>
            </a:r>
            <a:r>
              <a:rPr lang="ru-RU" dirty="0" smtClean="0"/>
              <a:t> инфекция характеризуется желтухой, дефектами развития и нередко приводит к гибели детей. Приобретенная </a:t>
            </a:r>
            <a:r>
              <a:rPr lang="ru-RU" dirty="0" err="1" smtClean="0"/>
              <a:t>цитомегаловирусная</a:t>
            </a:r>
            <a:r>
              <a:rPr lang="ru-RU" dirty="0" smtClean="0"/>
              <a:t> инфекция в острый период протекает в виде легкого гриппоподобного заболевания, а затем переходит в латентную форму, при которой </a:t>
            </a:r>
            <a:r>
              <a:rPr lang="ru-RU" dirty="0" err="1" smtClean="0"/>
              <a:t>цитомегаловирус</a:t>
            </a:r>
            <a:r>
              <a:rPr lang="ru-RU" dirty="0" smtClean="0"/>
              <a:t> может длительно сохраняться в организме. При резком снижении иммунной защиты под влиянием тех же факторов, что и при </a:t>
            </a:r>
            <a:r>
              <a:rPr lang="ru-RU" dirty="0" err="1" smtClean="0"/>
              <a:t>герпетической</a:t>
            </a:r>
            <a:r>
              <a:rPr lang="ru-RU" dirty="0" smtClean="0"/>
              <a:t> инфекции, из латентной может развиться </a:t>
            </a:r>
            <a:r>
              <a:rPr lang="ru-RU" dirty="0" err="1" smtClean="0"/>
              <a:t>генерализованная</a:t>
            </a:r>
            <a:r>
              <a:rPr lang="ru-RU" dirty="0" smtClean="0"/>
              <a:t> форма. Например, у больных </a:t>
            </a:r>
            <a:r>
              <a:rPr lang="ru-RU" dirty="0" err="1" smtClean="0"/>
              <a:t>СПИДом</a:t>
            </a:r>
            <a:r>
              <a:rPr lang="ru-RU" dirty="0" smtClean="0"/>
              <a:t> одной из частых причин гибели является </a:t>
            </a:r>
            <a:r>
              <a:rPr lang="ru-RU" dirty="0" err="1" smtClean="0"/>
              <a:t>цитомегаловирусная</a:t>
            </a:r>
            <a:r>
              <a:rPr lang="ru-RU" dirty="0" smtClean="0"/>
              <a:t> инфекция. Иногда генерализация этой инфекции происходит на фоне другого заболевания. Выявление всех этих факторов, способствующих генерализации инфекции, имеет важное значение для дифференциальной диагностики.</a:t>
            </a:r>
          </a:p>
          <a:p>
            <a:endParaRPr lang="ru-RU" dirty="0"/>
          </a:p>
        </p:txBody>
      </p:sp>
      <p:pic>
        <p:nvPicPr>
          <p:cNvPr id="52226" name="Picture 2" descr="https://cs12.pikabu.ru/post_img/2019/12/28/10/og_og_1577554452268490757.jpg"/>
          <p:cNvPicPr>
            <a:picLocks noChangeAspect="1" noChangeArrowheads="1"/>
          </p:cNvPicPr>
          <p:nvPr/>
        </p:nvPicPr>
        <p:blipFill>
          <a:blip r:embed="rId2"/>
          <a:srcRect/>
          <a:stretch>
            <a:fillRect/>
          </a:stretch>
        </p:blipFill>
        <p:spPr bwMode="auto">
          <a:xfrm>
            <a:off x="4800600" y="3992562"/>
            <a:ext cx="3962400" cy="28654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8686800" cy="5546725"/>
          </a:xfrm>
        </p:spPr>
        <p:txBody>
          <a:bodyPr>
            <a:normAutofit fontScale="92500" lnSpcReduction="20000"/>
          </a:bodyPr>
          <a:lstStyle/>
          <a:p>
            <a:r>
              <a:rPr lang="ru-RU" b="1" dirty="0" smtClean="0"/>
              <a:t>Клинически </a:t>
            </a:r>
            <a:r>
              <a:rPr lang="ru-RU" b="1" dirty="0" err="1" smtClean="0"/>
              <a:t>генерализованная</a:t>
            </a:r>
            <a:r>
              <a:rPr lang="ru-RU" b="1" dirty="0" smtClean="0"/>
              <a:t> </a:t>
            </a:r>
            <a:r>
              <a:rPr lang="ru-RU" b="1" dirty="0" err="1" smtClean="0"/>
              <a:t>цитомегаловирусная</a:t>
            </a:r>
            <a:r>
              <a:rPr lang="ru-RU" b="1" dirty="0" smtClean="0"/>
              <a:t> инфекция </a:t>
            </a:r>
            <a:r>
              <a:rPr lang="ru-RU" dirty="0" smtClean="0"/>
              <a:t>характеризуется высокой лихорадкой, тяжестью течения, увеличением печени, выраженной желтухой. Из органных поражений почти обязательным компонентом является вяло текущая пневмония, которая в отличие от </a:t>
            </a:r>
            <a:r>
              <a:rPr lang="ru-RU" dirty="0" err="1" smtClean="0"/>
              <a:t>герпетической</a:t>
            </a:r>
            <a:r>
              <a:rPr lang="ru-RU" dirty="0" smtClean="0"/>
              <a:t> инфекции имеет не </a:t>
            </a:r>
            <a:r>
              <a:rPr lang="ru-RU" dirty="0" err="1" smtClean="0"/>
              <a:t>вирусно-бакгериальную</a:t>
            </a:r>
            <a:r>
              <a:rPr lang="ru-RU" dirty="0" smtClean="0"/>
              <a:t>, а чисто вирусную этиологию, и </a:t>
            </a:r>
            <a:r>
              <a:rPr lang="ru-RU" dirty="0" err="1" smtClean="0"/>
              <a:t>антибиотикотерапия</a:t>
            </a:r>
            <a:r>
              <a:rPr lang="ru-RU" dirty="0" smtClean="0"/>
              <a:t> при этой пневмонии совершенно не эффективна. У многих больных развивается энцефалит. Печень значительно увеличена, болезненна при пальпации. Почти у всех больных увеличена селезенка. Как видно, при </a:t>
            </a:r>
            <a:r>
              <a:rPr lang="ru-RU" dirty="0" err="1" smtClean="0"/>
              <a:t>герпетическом</a:t>
            </a:r>
            <a:r>
              <a:rPr lang="ru-RU" dirty="0" smtClean="0"/>
              <a:t> и </a:t>
            </a:r>
            <a:r>
              <a:rPr lang="ru-RU" dirty="0" err="1" smtClean="0"/>
              <a:t>цитомегаловирусном</a:t>
            </a:r>
            <a:r>
              <a:rPr lang="ru-RU" dirty="0" smtClean="0"/>
              <a:t> гепатите очень много общих клинических признаков. Однако при </a:t>
            </a:r>
            <a:r>
              <a:rPr lang="ru-RU" dirty="0" err="1" smtClean="0"/>
              <a:t>цитомегаловирусной</a:t>
            </a:r>
            <a:r>
              <a:rPr lang="ru-RU" dirty="0" smtClean="0"/>
              <a:t> инфекции нет </a:t>
            </a:r>
            <a:r>
              <a:rPr lang="ru-RU" dirty="0" err="1" smtClean="0"/>
              <a:t>герпетической</a:t>
            </a:r>
            <a:r>
              <a:rPr lang="ru-RU" dirty="0" smtClean="0"/>
              <a:t> экзантемы и энантемы, что очень важно для дифференцирования этих двух заболеваний.</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8686800" cy="5546725"/>
          </a:xfrm>
        </p:spPr>
        <p:txBody>
          <a:bodyPr>
            <a:normAutofit fontScale="92500" lnSpcReduction="10000"/>
          </a:bodyPr>
          <a:lstStyle/>
          <a:p>
            <a:r>
              <a:rPr lang="ru-RU" dirty="0" smtClean="0"/>
              <a:t>Врожденная </a:t>
            </a:r>
            <a:r>
              <a:rPr lang="ru-RU" dirty="0" err="1" smtClean="0"/>
              <a:t>цитомегаловирусная</a:t>
            </a:r>
            <a:r>
              <a:rPr lang="ru-RU" dirty="0" smtClean="0"/>
              <a:t> инфекция у новорожденных всегда протекает с признаками острого гепатита. При обследовании, кроме выраженной желтухи, отмечаются геморрагические элементы сыпи. Печень и особенно селезенка значительно увеличены и болезненны при пальпации. При дифференциальной диагностике </a:t>
            </a:r>
            <a:r>
              <a:rPr lang="ru-RU" dirty="0" err="1" smtClean="0"/>
              <a:t>цитомегаловирусного</a:t>
            </a:r>
            <a:r>
              <a:rPr lang="ru-RU" dirty="0" smtClean="0"/>
              <a:t> гепатита прежде всего следует выяснить наличие факторов, которые могли бы способствовать генерализации </a:t>
            </a:r>
            <a:r>
              <a:rPr lang="ru-RU" dirty="0" err="1" smtClean="0"/>
              <a:t>цитомегаловирусной</a:t>
            </a:r>
            <a:r>
              <a:rPr lang="ru-RU" dirty="0" smtClean="0"/>
              <a:t> инфекции. В клинической симптоматике наибольшее дифференциально-диагностическое значение имеют высокая лихорадка, выраженная общая интоксикация, желтуха, значительное увеличение печени и селезенки и вялотекущая пневмония.</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52400"/>
            <a:ext cx="8229600" cy="4709160"/>
          </a:xfrm>
        </p:spPr>
        <p:txBody>
          <a:bodyPr>
            <a:normAutofit/>
          </a:bodyPr>
          <a:lstStyle/>
          <a:p>
            <a:r>
              <a:rPr lang="ru-RU" dirty="0" smtClean="0"/>
              <a:t>Наиболее простым и доступным методом лабораторного подтверждения диагноза </a:t>
            </a:r>
            <a:r>
              <a:rPr lang="ru-RU" dirty="0" err="1" smtClean="0"/>
              <a:t>цитомегаловирусной</a:t>
            </a:r>
            <a:r>
              <a:rPr lang="ru-RU" dirty="0" smtClean="0"/>
              <a:t> инфекции является цитологическое исследование осадков слюны, мочи, желудочного содержимого спинномозговой жидкости. Доказательством служит обнаружение в каком-либо из этих материалов </a:t>
            </a:r>
            <a:r>
              <a:rPr lang="ru-RU" dirty="0" err="1" smtClean="0"/>
              <a:t>цитомегалических</a:t>
            </a:r>
            <a:r>
              <a:rPr lang="ru-RU" dirty="0" smtClean="0"/>
              <a:t> клеток («</a:t>
            </a:r>
            <a:r>
              <a:rPr lang="ru-RU" dirty="0" err="1" smtClean="0"/>
              <a:t>цитомегалов</a:t>
            </a:r>
            <a:r>
              <a:rPr lang="ru-RU" dirty="0" smtClean="0"/>
              <a:t>»). </a:t>
            </a:r>
            <a:endParaRPr lang="ru-RU" dirty="0"/>
          </a:p>
        </p:txBody>
      </p:sp>
      <p:pic>
        <p:nvPicPr>
          <p:cNvPr id="49154" name="Picture 2" descr="http://bioorgchem.bio.msu.ru/wp-content/uploads/2013/02/H3b00004-720x405.jpg"/>
          <p:cNvPicPr>
            <a:picLocks noChangeAspect="1" noChangeArrowheads="1"/>
          </p:cNvPicPr>
          <p:nvPr/>
        </p:nvPicPr>
        <p:blipFill>
          <a:blip r:embed="rId2"/>
          <a:srcRect/>
          <a:stretch>
            <a:fillRect/>
          </a:stretch>
        </p:blipFill>
        <p:spPr bwMode="auto">
          <a:xfrm>
            <a:off x="3886200" y="3733800"/>
            <a:ext cx="5257800"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09600"/>
            <a:ext cx="8686800" cy="5867400"/>
          </a:xfrm>
        </p:spPr>
        <p:txBody>
          <a:bodyPr>
            <a:normAutofit fontScale="70000" lnSpcReduction="20000"/>
          </a:bodyPr>
          <a:lstStyle/>
          <a:p>
            <a:r>
              <a:rPr lang="ru-RU" b="1" dirty="0" smtClean="0"/>
              <a:t>Желтушная форма инфекционного мононуклеоза</a:t>
            </a:r>
            <a:r>
              <a:rPr lang="ru-RU" dirty="0" smtClean="0"/>
              <a:t>. При </a:t>
            </a:r>
            <a:r>
              <a:rPr lang="ru-RU" dirty="0" err="1" smtClean="0"/>
              <a:t>мононуклеозном</a:t>
            </a:r>
            <a:r>
              <a:rPr lang="ru-RU" dirty="0" smtClean="0"/>
              <a:t> остром гепатите имеются все признаки, которые характерны для вирусных гепатитов, в частности желтуха печеночного генеза, увеличение печени, повышение активности сывороточных ферментов — </a:t>
            </a:r>
            <a:r>
              <a:rPr lang="ru-RU" dirty="0" err="1" smtClean="0"/>
              <a:t>АлАТ</a:t>
            </a:r>
            <a:r>
              <a:rPr lang="ru-RU" dirty="0" smtClean="0"/>
              <a:t>, </a:t>
            </a:r>
            <a:r>
              <a:rPr lang="ru-RU" dirty="0" err="1" smtClean="0"/>
              <a:t>АсАТ</a:t>
            </a:r>
            <a:r>
              <a:rPr lang="ru-RU" dirty="0" smtClean="0"/>
              <a:t>, щелочной фосфатазы и др.</a:t>
            </a:r>
          </a:p>
          <a:p>
            <a:r>
              <a:rPr lang="ru-RU" dirty="0" smtClean="0"/>
              <a:t>Отличие заключается в более выраженном синдроме общей интоксикации (повышение температуры тела до 39—40°С, общая слабость, головная боль и др.), который сохраняется, а иногда и нарастает и после появления желтухи. Главное же отличие заключается в поражении ряда органов и систем, что не характерно для вирусных гепатитов. Клиническая симптоматика при инфекционном мононуклеозе настолько характерна, что позволяет дифференцировать это заболевание от </a:t>
            </a:r>
            <a:r>
              <a:rPr lang="ru-RU" dirty="0" err="1" smtClean="0"/>
              <a:t>желтух</a:t>
            </a:r>
            <a:r>
              <a:rPr lang="ru-RU" dirty="0" smtClean="0"/>
              <a:t> иной этиологии.</a:t>
            </a:r>
          </a:p>
          <a:p>
            <a:r>
              <a:rPr lang="ru-RU" dirty="0" smtClean="0"/>
              <a:t>Основными проявлениями инфекционного мононуклеоза, которые</a:t>
            </a:r>
          </a:p>
          <a:p>
            <a:pPr>
              <a:buNone/>
            </a:pPr>
            <a:r>
              <a:rPr lang="ru-RU" dirty="0" smtClean="0"/>
              <a:t>      служат для дифференциальной диагностики, являются следующие:</a:t>
            </a:r>
          </a:p>
          <a:p>
            <a:pPr>
              <a:buNone/>
            </a:pPr>
            <a:r>
              <a:rPr lang="ru-RU" dirty="0" smtClean="0"/>
              <a:t>      1) лихорадка;</a:t>
            </a:r>
          </a:p>
          <a:p>
            <a:pPr>
              <a:buNone/>
            </a:pPr>
            <a:r>
              <a:rPr lang="ru-RU" dirty="0" smtClean="0"/>
              <a:t>      2) тонзиллит;</a:t>
            </a:r>
          </a:p>
          <a:p>
            <a:pPr>
              <a:buNone/>
            </a:pPr>
            <a:r>
              <a:rPr lang="ru-RU" dirty="0" smtClean="0"/>
              <a:t>      3) </a:t>
            </a:r>
            <a:r>
              <a:rPr lang="ru-RU" dirty="0" err="1" smtClean="0"/>
              <a:t>генерализованная</a:t>
            </a:r>
            <a:r>
              <a:rPr lang="ru-RU" dirty="0" smtClean="0"/>
              <a:t> </a:t>
            </a:r>
            <a:r>
              <a:rPr lang="ru-RU" dirty="0" err="1" smtClean="0"/>
              <a:t>лимфаденопатия</a:t>
            </a:r>
            <a:r>
              <a:rPr lang="ru-RU" dirty="0" smtClean="0"/>
              <a:t>;</a:t>
            </a:r>
          </a:p>
          <a:p>
            <a:pPr>
              <a:buNone/>
            </a:pPr>
            <a:r>
              <a:rPr lang="ru-RU" dirty="0" smtClean="0"/>
              <a:t>      4) увеличение печени и селезенки;</a:t>
            </a:r>
          </a:p>
          <a:p>
            <a:pPr>
              <a:buNone/>
            </a:pPr>
            <a:r>
              <a:rPr lang="ru-RU" dirty="0" smtClean="0"/>
              <a:t>      5) характерные изменения периферической крови.</a:t>
            </a:r>
          </a:p>
          <a:p>
            <a:endParaRPr lang="ru-RU" dirty="0" smtClean="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guzgb6.ru/wp-content/uploads/infekcionnyj-mononukleoz-u-detej2.jpg"/>
          <p:cNvPicPr>
            <a:picLocks noChangeAspect="1" noChangeArrowheads="1"/>
          </p:cNvPicPr>
          <p:nvPr/>
        </p:nvPicPr>
        <p:blipFill>
          <a:blip r:embed="rId2"/>
          <a:srcRect/>
          <a:stretch>
            <a:fillRect/>
          </a:stretch>
        </p:blipFill>
        <p:spPr bwMode="auto">
          <a:xfrm>
            <a:off x="990600" y="1219200"/>
            <a:ext cx="7010400" cy="4772025"/>
          </a:xfrm>
          <a:prstGeom prst="rect">
            <a:avLst/>
          </a:prstGeom>
          <a:noFill/>
        </p:spPr>
      </p:pic>
      <p:sp>
        <p:nvSpPr>
          <p:cNvPr id="74756" name="AutoShape 4" descr="https://s1.slide-share.ru/s_image/03b806397c256ff6bc02d35b8b4243fa/ae202ec6-4d24-4080-a024-87bf6bef39e3.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8991600" cy="6629400"/>
          </a:xfrm>
        </p:spPr>
        <p:txBody>
          <a:bodyPr>
            <a:normAutofit fontScale="47500" lnSpcReduction="20000"/>
          </a:bodyPr>
          <a:lstStyle/>
          <a:p>
            <a:r>
              <a:rPr lang="ru-RU" sz="4200" b="1" dirty="0" smtClean="0">
                <a:latin typeface="Times New Roman" pitchFamily="18" charset="0"/>
                <a:cs typeface="Times New Roman" pitchFamily="18" charset="0"/>
              </a:rPr>
              <a:t>Желтая лихорадка. </a:t>
            </a:r>
            <a:r>
              <a:rPr lang="ru-RU" sz="4200" dirty="0" smtClean="0">
                <a:latin typeface="Times New Roman" pitchFamily="18" charset="0"/>
                <a:cs typeface="Times New Roman" pitchFamily="18" charset="0"/>
              </a:rPr>
              <a:t>Клинически выраженные формы этой болезни соответствуют названию и протекают с желтухой. Это карантинная болезнь, </a:t>
            </a:r>
            <a:r>
              <a:rPr lang="ru-RU" sz="4200" dirty="0" err="1" smtClean="0">
                <a:latin typeface="Times New Roman" pitchFamily="18" charset="0"/>
                <a:cs typeface="Times New Roman" pitchFamily="18" charset="0"/>
              </a:rPr>
              <a:t>эндемичная</a:t>
            </a:r>
            <a:r>
              <a:rPr lang="ru-RU" sz="4200" dirty="0" smtClean="0">
                <a:latin typeface="Times New Roman" pitchFamily="18" charset="0"/>
                <a:cs typeface="Times New Roman" pitchFamily="18" charset="0"/>
              </a:rPr>
              <a:t> для стран Южной Америки и экваториальной Африки. Следовательно, для нашей страны она всегда завозная. О ней можно подумать, если больной человек прибыл из страны, </a:t>
            </a:r>
            <a:r>
              <a:rPr lang="ru-RU" sz="4200" dirty="0" err="1" smtClean="0">
                <a:latin typeface="Times New Roman" pitchFamily="18" charset="0"/>
                <a:cs typeface="Times New Roman" pitchFamily="18" charset="0"/>
              </a:rPr>
              <a:t>эндемичной</a:t>
            </a:r>
            <a:r>
              <a:rPr lang="ru-RU" sz="4200" dirty="0" smtClean="0">
                <a:latin typeface="Times New Roman" pitchFamily="18" charset="0"/>
                <a:cs typeface="Times New Roman" pitchFamily="18" charset="0"/>
              </a:rPr>
              <a:t> по желтой лихорадке, в срок инкубационного периода ( 3 —6 </a:t>
            </a:r>
            <a:r>
              <a:rPr lang="ru-RU" sz="4200" dirty="0" err="1" smtClean="0">
                <a:latin typeface="Times New Roman" pitchFamily="18" charset="0"/>
                <a:cs typeface="Times New Roman" pitchFamily="18" charset="0"/>
              </a:rPr>
              <a:t>сут</a:t>
            </a:r>
            <a:r>
              <a:rPr lang="ru-RU" sz="4200" dirty="0" smtClean="0">
                <a:latin typeface="Times New Roman" pitchFamily="18" charset="0"/>
                <a:cs typeface="Times New Roman" pitchFamily="18" charset="0"/>
              </a:rPr>
              <a:t>), если со времени убытия из </a:t>
            </a:r>
            <a:r>
              <a:rPr lang="ru-RU" sz="4200" dirty="0" err="1" smtClean="0">
                <a:latin typeface="Times New Roman" pitchFamily="18" charset="0"/>
                <a:cs typeface="Times New Roman" pitchFamily="18" charset="0"/>
              </a:rPr>
              <a:t>эндемичной</a:t>
            </a:r>
            <a:r>
              <a:rPr lang="ru-RU" sz="4200" dirty="0" smtClean="0">
                <a:latin typeface="Times New Roman" pitchFamily="18" charset="0"/>
                <a:cs typeface="Times New Roman" pitchFamily="18" charset="0"/>
              </a:rPr>
              <a:t> страны прошло свыше 6 дней, то это позволяет исключить желтую лихорадку. Клиническая симптоматика желтой лихорадки своеобразна и позволяет проводить дифференциальную диагностику на основании клинических данных. Болезнь начинается внезапно с повышения температуры тела до 39—40°С и выше. С первых суток появляются характерные гиперемия и одутловатость лица, отечность век, </a:t>
            </a:r>
            <a:r>
              <a:rPr lang="ru-RU" sz="4200" dirty="0" err="1" smtClean="0">
                <a:latin typeface="Times New Roman" pitchFamily="18" charset="0"/>
                <a:cs typeface="Times New Roman" pitchFamily="18" charset="0"/>
              </a:rPr>
              <a:t>инъецирование</a:t>
            </a:r>
            <a:r>
              <a:rPr lang="ru-RU" sz="4200" dirty="0" smtClean="0">
                <a:latin typeface="Times New Roman" pitchFamily="18" charset="0"/>
                <a:cs typeface="Times New Roman" pitchFamily="18" charset="0"/>
              </a:rPr>
              <a:t> сосудов конъюнктивы склер, тахикардия. На 2-й день появляются тошнота и рвота, гиперемия слизистой оболочки ротовой полости, к 3—4-му дню — желтуха. На 5-й день болезни температура тела снижается, общее самочувствие улучшается, однако ремиссия очень короткая, уже через несколько часов температура тела вновь повышается, появляется геморрагический синдром (носовые кровотечения, кровавая рвота и др.). Тахикардия сменяется </a:t>
            </a:r>
            <a:r>
              <a:rPr lang="ru-RU" sz="4200" dirty="0" err="1" smtClean="0">
                <a:latin typeface="Times New Roman" pitchFamily="18" charset="0"/>
                <a:cs typeface="Times New Roman" pitchFamily="18" charset="0"/>
              </a:rPr>
              <a:t>брадикардией</a:t>
            </a:r>
            <a:r>
              <a:rPr lang="ru-RU" sz="4200" dirty="0" smtClean="0">
                <a:latin typeface="Times New Roman" pitchFamily="18" charset="0"/>
                <a:cs typeface="Times New Roman" pitchFamily="18" charset="0"/>
              </a:rPr>
              <a:t>, АД падает. Смерть наступает от острой почечной недостаточности или от инфекционно-токсического шока. При благоприятном исходе с 7—9-го дня состояние больного начинает улучшаться. Дифференциальный диагноз желтой лихорадки можно провести на основании клинических данных. В дальнейшем диагноз подтверждается специфическими лабораторными данными. Из них используются выделение вируса, выявление нарастания титра специфических антител с помощью РСК и РТГА.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raznisa.ru/wp-content/uploads/2019/10/Zheltaya-Lihoradka.jpg"/>
          <p:cNvPicPr>
            <a:picLocks noChangeAspect="1" noChangeArrowheads="1"/>
          </p:cNvPicPr>
          <p:nvPr/>
        </p:nvPicPr>
        <p:blipFill>
          <a:blip r:embed="rId2"/>
          <a:srcRect/>
          <a:stretch>
            <a:fillRect/>
          </a:stretch>
        </p:blipFill>
        <p:spPr bwMode="auto">
          <a:xfrm>
            <a:off x="0" y="762000"/>
            <a:ext cx="9144000" cy="541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95400"/>
            <a:ext cx="8686800" cy="4784725"/>
          </a:xfrm>
        </p:spPr>
        <p:txBody>
          <a:bodyPr>
            <a:normAutofit/>
          </a:bodyPr>
          <a:lstStyle/>
          <a:p>
            <a:r>
              <a:rPr lang="ru-RU" dirty="0" smtClean="0"/>
              <a:t>Желтуха — это клинический синдром, характеризующийся желтушным окрашиванием кожных покровов, слизистых оболочек и склер (в желтый цвет окрашиваются все ткани, экссудаты и транссудаты, не меняют свой цвет только слюна, слезы и желудочный сок), обусловленным повышенным накоплением билирубина в сыворотке крови (</a:t>
            </a:r>
            <a:r>
              <a:rPr lang="ru-RU" dirty="0" err="1" smtClean="0"/>
              <a:t>гипербилирубинемия</a:t>
            </a:r>
            <a:r>
              <a:rPr lang="ru-RU" dirty="0" smtClean="0"/>
              <a:t>), а также других жидкостях и тканях организма.</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81000"/>
            <a:ext cx="8686800" cy="6477000"/>
          </a:xfrm>
        </p:spPr>
        <p:txBody>
          <a:bodyPr>
            <a:normAutofit fontScale="70000" lnSpcReduction="20000"/>
          </a:bodyPr>
          <a:lstStyle/>
          <a:p>
            <a:r>
              <a:rPr lang="ru-RU" b="1" dirty="0" smtClean="0"/>
              <a:t>Лептоспироз</a:t>
            </a:r>
            <a:r>
              <a:rPr lang="ru-RU" dirty="0" smtClean="0"/>
              <a:t>. В настоящее время к желтушной форме лептоспироза относят тяжелую форму болезни, протекающую с выраженной желтухой, которая может быть обусловлена любым из циркулирующих серотипов лептоспир. Уже в первый день болезни температура тела с ознобом повышается, как правило, выше 39°С. С первых дней болезни появляются гиперемия лица и шеи, инъекция сосудов склер, но желтушное окрашивание кожи отмечается лишь с 3—5-го дня от начала заболевания. Печень и селезенка увеличены с первых дней болезни. Очень характерным признаком является поражение икроножных мышц. В них развиваются резко выраженные морфологические изменения (типа </a:t>
            </a:r>
            <a:r>
              <a:rPr lang="ru-RU" dirty="0" err="1" smtClean="0"/>
              <a:t>ценкеровского</a:t>
            </a:r>
            <a:r>
              <a:rPr lang="ru-RU" dirty="0" smtClean="0"/>
              <a:t> некроза). Этот признак очень важен для дифференциальной диагностики. Вторым обязательным для тяжелых форм лептоспироза симптомом является поражение почек. При летальных исходах гибель больных обычно наступает от острой почечной недостаточности. Поражение почек проявляется в </a:t>
            </a:r>
            <a:r>
              <a:rPr lang="ru-RU" dirty="0" err="1" smtClean="0"/>
              <a:t>олигурии</a:t>
            </a:r>
            <a:r>
              <a:rPr lang="ru-RU" dirty="0" smtClean="0"/>
              <a:t> и даже анурии, появлении в моче белка, эритроцитов, цилиндров, в сыворотке крови нарастает остаточный азот. Содержание билирубина в крови может достигать 200—300 </a:t>
            </a:r>
            <a:r>
              <a:rPr lang="ru-RU" dirty="0" err="1" smtClean="0"/>
              <a:t>мкмоль</a:t>
            </a:r>
            <a:r>
              <a:rPr lang="ru-RU" dirty="0" smtClean="0"/>
              <a:t>/л и более, повышается активность </a:t>
            </a:r>
            <a:r>
              <a:rPr lang="ru-RU" dirty="0" err="1" smtClean="0"/>
              <a:t>АсАТ</a:t>
            </a:r>
            <a:r>
              <a:rPr lang="ru-RU" dirty="0" smtClean="0"/>
              <a:t> и </a:t>
            </a:r>
            <a:r>
              <a:rPr lang="ru-RU" dirty="0" err="1" smtClean="0"/>
              <a:t>АлАТ</a:t>
            </a:r>
            <a:r>
              <a:rPr lang="ru-RU" dirty="0" smtClean="0"/>
              <a:t>. Дифференциально-диагностическое значение имеют и другие проявления лептоспироза: присоединение геморрагического синдрома, серозного менингита, </a:t>
            </a:r>
            <a:r>
              <a:rPr lang="ru-RU" dirty="0" err="1" smtClean="0"/>
              <a:t>двухволновый</a:t>
            </a:r>
            <a:r>
              <a:rPr lang="ru-RU" dirty="0" smtClean="0"/>
              <a:t> характер температурной кривой.</a:t>
            </a:r>
          </a:p>
          <a:p>
            <a:endParaRPr lang="ru-RU"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6802" name="Picture 2" descr="http://gazeta-dnr.ru/wp-content/uploads/2019/08/leptospiroz.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8686800" cy="5546725"/>
          </a:xfrm>
        </p:spPr>
        <p:txBody>
          <a:bodyPr>
            <a:normAutofit fontScale="70000" lnSpcReduction="20000"/>
          </a:bodyPr>
          <a:lstStyle/>
          <a:p>
            <a:r>
              <a:rPr lang="ru-RU" dirty="0" smtClean="0"/>
              <a:t>Диагностическое значение имеет и картина периферической крови: умеренный лейкоцитоз (до 1510 /л) </a:t>
            </a:r>
            <a:r>
              <a:rPr lang="ru-RU" dirty="0" err="1" smtClean="0"/>
              <a:t>нейгрофильного</a:t>
            </a:r>
            <a:r>
              <a:rPr lang="ru-RU" dirty="0" smtClean="0"/>
              <a:t> характера, раннее и значительное повышение СОЭ. Учитываются и эпидемиологические предпосылки (летняя сезонность, купание в пресноводных водоемах, контакты с животными). Таким образом, совокупность клинических данных позволяет довольно точно дифференцировать </a:t>
            </a:r>
            <a:r>
              <a:rPr lang="ru-RU" dirty="0" err="1" smtClean="0"/>
              <a:t>лептоспирозную</a:t>
            </a:r>
            <a:r>
              <a:rPr lang="ru-RU" dirty="0" smtClean="0"/>
              <a:t> желтуху от вирусных гепатитов А и В, а также от других инфекционных болезней, протекающих с </a:t>
            </a:r>
            <a:r>
              <a:rPr lang="ru-RU" dirty="0" err="1" smtClean="0"/>
              <a:t>желтухами</a:t>
            </a:r>
            <a:r>
              <a:rPr lang="ru-RU" dirty="0" smtClean="0"/>
              <a:t>. Наиболее информативными для дифференциальной диагностики данными являются: внезапное начало, высокая лихорадка, резко выраженное поражение икроножных мышц, появление желтухи с 3—5-го дня болезни, изменения почек, </a:t>
            </a:r>
            <a:r>
              <a:rPr lang="ru-RU" dirty="0" err="1" smtClean="0"/>
              <a:t>нейтрофильный</a:t>
            </a:r>
            <a:r>
              <a:rPr lang="ru-RU" dirty="0" smtClean="0"/>
              <a:t> лейкоцитоз. Некоторое значение имеет присоединение признаков менингита, геморрагического синдрома. Для подтверждения диагноза используются специфические методы. Из них самым быстрым является обнаружение при микроскопии в темном поле лептоспир в крови (в острый период болезни) или в моче (в период ранней реконвалесценции). Ретроспективно диагноз лептоспироза можно подтвердить </a:t>
            </a:r>
            <a:r>
              <a:rPr lang="ru-RU" dirty="0" err="1" smtClean="0"/>
              <a:t>серологически</a:t>
            </a:r>
            <a:r>
              <a:rPr lang="ru-RU" dirty="0" smtClean="0"/>
              <a:t> с помощью РСК и реакции </a:t>
            </a:r>
            <a:r>
              <a:rPr lang="ru-RU" dirty="0" err="1" smtClean="0"/>
              <a:t>микроагглютинации</a:t>
            </a:r>
            <a:r>
              <a:rPr lang="ru-RU" dirty="0" smtClean="0"/>
              <a:t>. Диагностическим является нарастание титров антител в 4 раза и больше. Можно также выделить лептоспиры (из крови или мочи).</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686800" cy="5775325"/>
          </a:xfrm>
        </p:spPr>
        <p:txBody>
          <a:bodyPr>
            <a:normAutofit fontScale="77500" lnSpcReduction="20000"/>
          </a:bodyPr>
          <a:lstStyle/>
          <a:p>
            <a:r>
              <a:rPr lang="ru-RU" b="1" dirty="0" err="1" smtClean="0"/>
              <a:t>Псевдотуберкулез</a:t>
            </a:r>
            <a:r>
              <a:rPr lang="ru-RU" b="1" dirty="0" smtClean="0"/>
              <a:t>. </a:t>
            </a:r>
            <a:r>
              <a:rPr lang="ru-RU" dirty="0" smtClean="0"/>
              <a:t>Начало </a:t>
            </a:r>
            <a:r>
              <a:rPr lang="ru-RU" dirty="0" err="1" smtClean="0"/>
              <a:t>псевдотуберкулеза</a:t>
            </a:r>
            <a:r>
              <a:rPr lang="ru-RU" dirty="0" smtClean="0"/>
              <a:t> острое, уже в конце 1-го дня болезни температура тела достигает 38—40°С. Рано появляются инъекция сосудов склер, гиперемия кожи лица, шеи, верхних отделов туловища («симптом капюшона»). Однако эти признаки бывают и при других инфекционных </a:t>
            </a:r>
            <a:r>
              <a:rPr lang="ru-RU" dirty="0" err="1" smtClean="0"/>
              <a:t>желтухах</a:t>
            </a:r>
            <a:r>
              <a:rPr lang="ru-RU" dirty="0" smtClean="0"/>
              <a:t> (желтая лихорадка, кишечный </a:t>
            </a:r>
            <a:r>
              <a:rPr lang="ru-RU" dirty="0" err="1" smtClean="0"/>
              <a:t>иерсиниоз</a:t>
            </a:r>
            <a:r>
              <a:rPr lang="ru-RU" dirty="0" smtClean="0"/>
              <a:t>, </a:t>
            </a:r>
            <a:r>
              <a:rPr lang="ru-RU" dirty="0" err="1" smtClean="0"/>
              <a:t>легггоспироз</a:t>
            </a:r>
            <a:r>
              <a:rPr lang="ru-RU" dirty="0" smtClean="0"/>
              <a:t>), поэтому имеют лишь относительное дифференциально-диагностическое значение. Более типичной и характерной для </a:t>
            </a:r>
            <a:r>
              <a:rPr lang="ru-RU" dirty="0" err="1" smtClean="0"/>
              <a:t>псевдотуберкулеза</a:t>
            </a:r>
            <a:r>
              <a:rPr lang="ru-RU" dirty="0" smtClean="0"/>
              <a:t> является своеобразная мелкоточечная экзантема. Сыпь мелкоточечная обильная, располагается по всему телу с концентрацией в области естественных складок кожи (локтевые сгибы, паховые области и др.)· Экзантема появляется чаще на 3-й день болезни. Кожа ладоней и подошв </a:t>
            </a:r>
            <a:r>
              <a:rPr lang="ru-RU" dirty="0" err="1" smtClean="0"/>
              <a:t>гиперемирована</a:t>
            </a:r>
            <a:r>
              <a:rPr lang="ru-RU" dirty="0" smtClean="0"/>
              <a:t>. Язык ярко-красный, с увеличенными сосочками, без налета («малиновый язык»). Среди других инфекций, протекающих с желтухой, подобной экзантемы не наблюдается, поэтому она имеет очень большое дифференциально-диагностическое значение. Однако следует учитывать, что иногда желтушные формы </a:t>
            </a:r>
            <a:r>
              <a:rPr lang="ru-RU" dirty="0" err="1" smtClean="0"/>
              <a:t>псевдотуберкулеза</a:t>
            </a:r>
            <a:r>
              <a:rPr lang="ru-RU" dirty="0" smtClean="0"/>
              <a:t> протекают без сыпи.</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doclvs.ru/medpop4/impseudotub/im1.jpg"/>
          <p:cNvPicPr>
            <a:picLocks noChangeAspect="1" noChangeArrowheads="1"/>
          </p:cNvPicPr>
          <p:nvPr/>
        </p:nvPicPr>
        <p:blipFill>
          <a:blip r:embed="rId2"/>
          <a:srcRect/>
          <a:stretch>
            <a:fillRect/>
          </a:stretch>
        </p:blipFill>
        <p:spPr bwMode="auto">
          <a:xfrm>
            <a:off x="838200" y="609600"/>
            <a:ext cx="7391400" cy="5486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458200" cy="3200400"/>
          </a:xfrm>
        </p:spPr>
        <p:txBody>
          <a:bodyPr>
            <a:normAutofit fontScale="62500" lnSpcReduction="20000"/>
          </a:bodyPr>
          <a:lstStyle/>
          <a:p>
            <a:r>
              <a:rPr lang="ru-RU" dirty="0" smtClean="0"/>
              <a:t>Из других важных для дифференциальной диагностики признаков следует отметить </a:t>
            </a:r>
            <a:r>
              <a:rPr lang="ru-RU" dirty="0" err="1" smtClean="0"/>
              <a:t>мезаденит</a:t>
            </a:r>
            <a:r>
              <a:rPr lang="ru-RU" dirty="0" smtClean="0"/>
              <a:t> и терминальный илеит. Этот признак бывает и при кишечном </a:t>
            </a:r>
            <a:r>
              <a:rPr lang="ru-RU" dirty="0" err="1" smtClean="0"/>
              <a:t>иерсиниозе</a:t>
            </a:r>
            <a:r>
              <a:rPr lang="ru-RU" dirty="0" smtClean="0"/>
              <a:t>. </a:t>
            </a:r>
            <a:r>
              <a:rPr lang="ru-RU" dirty="0" err="1" smtClean="0"/>
              <a:t>Псевдотуберкулез</a:t>
            </a:r>
            <a:r>
              <a:rPr lang="ru-RU" dirty="0" smtClean="0"/>
              <a:t> иногда затягивается, протекает с повторными волнами лихорадки, поражением суставов, узловатой эритемой. Для дифференциальной диагностики наибольшее значение имеют: высокая лихорадка и выраженные симптомы общей интоксикации, появление «</a:t>
            </a:r>
            <a:r>
              <a:rPr lang="ru-RU" dirty="0" err="1" smtClean="0"/>
              <a:t>скарлатиноподобной</a:t>
            </a:r>
            <a:r>
              <a:rPr lang="ru-RU" dirty="0" smtClean="0"/>
              <a:t>» экзантемы, гиперемии ладоней и подошв, </a:t>
            </a:r>
            <a:r>
              <a:rPr lang="ru-RU" dirty="0" err="1" smtClean="0"/>
              <a:t>мезаденит</a:t>
            </a:r>
            <a:r>
              <a:rPr lang="ru-RU" dirty="0" smtClean="0"/>
              <a:t> и терминальный илеит. Для лабораторного подтверждения диагноза </a:t>
            </a:r>
            <a:r>
              <a:rPr lang="ru-RU" dirty="0" err="1" smtClean="0"/>
              <a:t>псевдотуберкулеза</a:t>
            </a:r>
            <a:r>
              <a:rPr lang="ru-RU" dirty="0" smtClean="0"/>
              <a:t> используют серологические методы (реакция агглютинации, ΡΗΓΑ) и выделение возбудителей из испражнений. Однако все эти методы лабораторной диагностики являются, по существу, ретроспективными.</a:t>
            </a:r>
          </a:p>
          <a:p>
            <a:endParaRPr lang="ru-RU" dirty="0"/>
          </a:p>
        </p:txBody>
      </p:sp>
      <p:pic>
        <p:nvPicPr>
          <p:cNvPr id="40962" name="Picture 2" descr="https://gp195.ru/wp-content/uploads/mezadenit.jpg"/>
          <p:cNvPicPr>
            <a:picLocks noChangeAspect="1" noChangeArrowheads="1"/>
          </p:cNvPicPr>
          <p:nvPr/>
        </p:nvPicPr>
        <p:blipFill>
          <a:blip r:embed="rId2"/>
          <a:srcRect/>
          <a:stretch>
            <a:fillRect/>
          </a:stretch>
        </p:blipFill>
        <p:spPr bwMode="auto">
          <a:xfrm>
            <a:off x="0" y="3448049"/>
            <a:ext cx="4876800" cy="3409951"/>
          </a:xfrm>
          <a:prstGeom prst="rect">
            <a:avLst/>
          </a:prstGeom>
          <a:noFill/>
        </p:spPr>
      </p:pic>
      <p:pic>
        <p:nvPicPr>
          <p:cNvPr id="40964" name="Picture 4" descr="https://medicprof.ru/wp-content/uploads/priznaki-ileita.jpg"/>
          <p:cNvPicPr>
            <a:picLocks noChangeAspect="1" noChangeArrowheads="1"/>
          </p:cNvPicPr>
          <p:nvPr/>
        </p:nvPicPr>
        <p:blipFill>
          <a:blip r:embed="rId3"/>
          <a:srcRect/>
          <a:stretch>
            <a:fillRect/>
          </a:stretch>
        </p:blipFill>
        <p:spPr bwMode="auto">
          <a:xfrm>
            <a:off x="4648200" y="3429001"/>
            <a:ext cx="4495800" cy="3429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775960"/>
          </a:xfrm>
        </p:spPr>
        <p:txBody>
          <a:bodyPr>
            <a:normAutofit fontScale="77500" lnSpcReduction="20000"/>
          </a:bodyPr>
          <a:lstStyle/>
          <a:p>
            <a:r>
              <a:rPr lang="ru-RU" b="1" dirty="0" smtClean="0"/>
              <a:t>Кишечный </a:t>
            </a:r>
            <a:r>
              <a:rPr lang="ru-RU" b="1" dirty="0" err="1" smtClean="0"/>
              <a:t>иерсиниоз</a:t>
            </a:r>
            <a:r>
              <a:rPr lang="ru-RU" b="1" dirty="0" smtClean="0"/>
              <a:t>.</a:t>
            </a:r>
            <a:r>
              <a:rPr lang="ru-RU" dirty="0" smtClean="0"/>
              <a:t> По клиническому течению </a:t>
            </a:r>
            <a:r>
              <a:rPr lang="ru-RU" dirty="0" err="1" smtClean="0"/>
              <a:t>иерсиниоз</a:t>
            </a:r>
            <a:r>
              <a:rPr lang="ru-RU" dirty="0" smtClean="0"/>
              <a:t> во многом сходен с </a:t>
            </a:r>
            <a:r>
              <a:rPr lang="ru-RU" dirty="0" err="1" smtClean="0"/>
              <a:t>псевдотуберкулезом</a:t>
            </a:r>
            <a:r>
              <a:rPr lang="ru-RU" dirty="0" smtClean="0"/>
              <a:t>, однако желтуха отмечается лишь при очень тяжелых септических формах кишечного </a:t>
            </a:r>
            <a:r>
              <a:rPr lang="ru-RU" dirty="0" err="1" smtClean="0"/>
              <a:t>иерсиниоза</a:t>
            </a:r>
            <a:r>
              <a:rPr lang="ru-RU" dirty="0" smtClean="0"/>
              <a:t>. Более легкие формы в отличие от </a:t>
            </a:r>
            <a:r>
              <a:rPr lang="ru-RU" dirty="0" err="1" smtClean="0"/>
              <a:t>псевдотуберкулеза</a:t>
            </a:r>
            <a:r>
              <a:rPr lang="ru-RU" dirty="0" smtClean="0"/>
              <a:t>, протекают без желтухи. Основными клиническими проявлениями желтушной формы кишечного </a:t>
            </a:r>
            <a:r>
              <a:rPr lang="ru-RU" dirty="0" err="1" smtClean="0"/>
              <a:t>иерсиниоза</a:t>
            </a:r>
            <a:r>
              <a:rPr lang="ru-RU" dirty="0" smtClean="0"/>
              <a:t> являются высокая лихорадка с большими суточными размахами, повторные ознобы и поты, </a:t>
            </a:r>
            <a:r>
              <a:rPr lang="ru-RU" dirty="0" err="1" smtClean="0"/>
              <a:t>анемизация</a:t>
            </a:r>
            <a:r>
              <a:rPr lang="ru-RU" dirty="0" smtClean="0"/>
              <a:t>, выраженная желтуха, увеличение печени и селезенки. Беспокоят боли в животе, чаще справа в нижних отделах, может быть расстройство стула. У части больных образуются вторичные гнойные очаги, развиваются гнойные артриты. Желтуху при кишечном </a:t>
            </a:r>
            <a:r>
              <a:rPr lang="ru-RU" dirty="0" err="1" smtClean="0"/>
              <a:t>иерсиниозе</a:t>
            </a:r>
            <a:r>
              <a:rPr lang="ru-RU" dirty="0" smtClean="0"/>
              <a:t> легко отличить от вирусных гепатитов А и В, а также от многих инфекций, протекающих с желтухой, но без бактериологического исследования трудно дифференцировать от других видов сепсиса. Для решения вопроса об этиологии болезни делают бактериологическое исследование различных материалов, взятых от больного, могут быть использованы и серологические методы.</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titro.ru/wp-content/uploads/2017/02/wttBWQ.png"/>
          <p:cNvPicPr>
            <a:picLocks noChangeAspect="1" noChangeArrowheads="1"/>
          </p:cNvPicPr>
          <p:nvPr/>
        </p:nvPicPr>
        <p:blipFill>
          <a:blip r:embed="rId2"/>
          <a:srcRect/>
          <a:stretch>
            <a:fillRect/>
          </a:stretch>
        </p:blipFill>
        <p:spPr bwMode="auto">
          <a:xfrm>
            <a:off x="838200" y="1219200"/>
            <a:ext cx="7467600" cy="4724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81000"/>
            <a:ext cx="4572000" cy="6477000"/>
          </a:xfrm>
        </p:spPr>
        <p:txBody>
          <a:bodyPr>
            <a:normAutofit fontScale="70000" lnSpcReduction="20000"/>
          </a:bodyPr>
          <a:lstStyle/>
          <a:p>
            <a:r>
              <a:rPr lang="ru-RU" b="1" dirty="0" smtClean="0"/>
              <a:t>Сальмонеллез. </a:t>
            </a:r>
            <a:r>
              <a:rPr lang="ru-RU" dirty="0" smtClean="0"/>
              <a:t>Желтуха может наблюдаться лишь при тяжелых формах сальмонеллеза, как при гастроинтестинальных, так и особенно при </a:t>
            </a:r>
            <a:r>
              <a:rPr lang="ru-RU" dirty="0" err="1" smtClean="0"/>
              <a:t>генерализованных</a:t>
            </a:r>
            <a:r>
              <a:rPr lang="ru-RU" dirty="0" smtClean="0"/>
              <a:t>. Как и при других бактериальных </a:t>
            </a:r>
            <a:r>
              <a:rPr lang="ru-RU" dirty="0" err="1" smtClean="0"/>
              <a:t>желтухах</a:t>
            </a:r>
            <a:r>
              <a:rPr lang="ru-RU" dirty="0" smtClean="0"/>
              <a:t>, наблюдаются высокая лихорадка (39—40°С), выраженные проявления общей интоксикации, увеличение печени и селезенки, а также биохимические проявления печеночной желтухи (повышение содержания билирубина в крови, активности сывороточных ферментов — </a:t>
            </a:r>
            <a:r>
              <a:rPr lang="ru-RU" dirty="0" err="1" smtClean="0"/>
              <a:t>АлАТ</a:t>
            </a:r>
            <a:r>
              <a:rPr lang="ru-RU" dirty="0" smtClean="0"/>
              <a:t>, </a:t>
            </a:r>
            <a:r>
              <a:rPr lang="ru-RU" dirty="0" err="1" smtClean="0"/>
              <a:t>АсАТ</a:t>
            </a:r>
            <a:r>
              <a:rPr lang="ru-RU" dirty="0" smtClean="0"/>
              <a:t>). Эти проявления позволяют </a:t>
            </a:r>
            <a:r>
              <a:rPr lang="ru-RU" dirty="0" err="1" smtClean="0"/>
              <a:t>сальмонеллезную</a:t>
            </a:r>
            <a:r>
              <a:rPr lang="ru-RU" dirty="0" smtClean="0"/>
              <a:t> желтуху дифференцировать от вирусных гепатитов А и В, но для дифференциальной диагностики от других бактериальных </a:t>
            </a:r>
            <a:r>
              <a:rPr lang="ru-RU" dirty="0" err="1" smtClean="0"/>
              <a:t>желтух</a:t>
            </a:r>
            <a:r>
              <a:rPr lang="ru-RU" dirty="0" smtClean="0"/>
              <a:t> эти проявления недостаточно информативны. </a:t>
            </a:r>
          </a:p>
          <a:p>
            <a:endParaRPr lang="ru-RU" dirty="0"/>
          </a:p>
        </p:txBody>
      </p:sp>
      <p:pic>
        <p:nvPicPr>
          <p:cNvPr id="38914" name="Picture 2" descr="https://obotravlenii.ru/wp-content/uploads/2018/04/Salmonellez-pri-beremennosti.jpg"/>
          <p:cNvPicPr>
            <a:picLocks noChangeAspect="1" noChangeArrowheads="1"/>
          </p:cNvPicPr>
          <p:nvPr/>
        </p:nvPicPr>
        <p:blipFill>
          <a:blip r:embed="rId2"/>
          <a:srcRect/>
          <a:stretch>
            <a:fillRect/>
          </a:stretch>
        </p:blipFill>
        <p:spPr bwMode="auto">
          <a:xfrm>
            <a:off x="4648200" y="609600"/>
            <a:ext cx="4267200" cy="4876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04800"/>
            <a:ext cx="8458200" cy="6004560"/>
          </a:xfrm>
        </p:spPr>
        <p:txBody>
          <a:bodyPr>
            <a:normAutofit fontScale="70000" lnSpcReduction="20000"/>
          </a:bodyPr>
          <a:lstStyle/>
          <a:p>
            <a:r>
              <a:rPr lang="ru-RU" dirty="0" smtClean="0"/>
              <a:t>Дифференциально-диагностическое значение имеют другие проявления </a:t>
            </a:r>
            <a:r>
              <a:rPr lang="ru-RU" dirty="0" err="1" smtClean="0"/>
              <a:t>сальмонеллезной</a:t>
            </a:r>
            <a:r>
              <a:rPr lang="ru-RU" dirty="0" smtClean="0"/>
              <a:t> инфекции. Это прежде всего поражения желудочно-кишечного тракта, которые при локализованных формах сальмонеллеза выступают на первый план в течение всего периода болезни, а при </a:t>
            </a:r>
            <a:r>
              <a:rPr lang="ru-RU" dirty="0" err="1" smtClean="0"/>
              <a:t>генерализованных</a:t>
            </a:r>
            <a:r>
              <a:rPr lang="ru-RU" dirty="0" smtClean="0"/>
              <a:t> отмечаются в начальном периоде. Чаще наблюдается гастроэнтерит или </a:t>
            </a:r>
            <a:r>
              <a:rPr lang="ru-RU" dirty="0" err="1" smtClean="0"/>
              <a:t>гастроэнтероколит</a:t>
            </a:r>
            <a:r>
              <a:rPr lang="ru-RU" dirty="0" smtClean="0"/>
              <a:t>. С первого дня болезни появляются боли в надчревной области, тошнота, повторная рвота, затем присоединяется понос. Потеря жидкости и электролитов приводит к появлению признаков дегидратации, которая иногда выступает на первый план. Среди инфекционных </a:t>
            </a:r>
            <a:r>
              <a:rPr lang="ru-RU" dirty="0" err="1" smtClean="0"/>
              <a:t>желтух</a:t>
            </a:r>
            <a:r>
              <a:rPr lang="ru-RU" dirty="0" smtClean="0"/>
              <a:t> такая симптоматика наблюдается лишь при сальмонеллезе, что и позволяет дифференцировать его от других болезней. </a:t>
            </a:r>
            <a:r>
              <a:rPr lang="ru-RU" dirty="0" err="1" smtClean="0"/>
              <a:t>Генерализованные</a:t>
            </a:r>
            <a:r>
              <a:rPr lang="ru-RU" dirty="0" smtClean="0"/>
              <a:t> формы сальмонеллеза также могут протекать с желтухой. В начальном периоде болезни также отмечаются признаки гастроэнтерита, что важно для дифференциальной диагностики. В последующие периоды болезни проявления гастроэнтерита исчезают, а болезнь протекает как брюшной тиф или как сепсис, сходный с сепсисом, вызванным другими воз </a:t>
            </a:r>
            <a:r>
              <a:rPr lang="ru-RU" dirty="0" err="1" smtClean="0"/>
              <a:t>будителями</a:t>
            </a:r>
            <a:r>
              <a:rPr lang="ru-RU" dirty="0" smtClean="0"/>
              <a:t>. Для специфического подтверждения диагноза сальмонеллеза используют выделение сальмонелл при локализованных формах из испражнений, содержимого желудка, пищевых продуктов, с которыми связывают инфицирование, а при </a:t>
            </a:r>
            <a:r>
              <a:rPr lang="ru-RU" dirty="0" err="1" smtClean="0"/>
              <a:t>генерализованных</a:t>
            </a:r>
            <a:r>
              <a:rPr lang="ru-RU" dirty="0" smtClean="0"/>
              <a:t> формах исследуют кровь и гной из септических очагов. Серологические исследования при сальмонеллезе </a:t>
            </a:r>
            <a:r>
              <a:rPr lang="ru-RU" dirty="0" err="1" smtClean="0"/>
              <a:t>малоинформативны</a:t>
            </a:r>
            <a:r>
              <a:rPr lang="ru-RU" dirty="0" smtClean="0"/>
              <a:t>.</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Дифференциальная диагностика малярии</a:t>
            </a:r>
            <a:endParaRPr lang="ru-RU" dirty="0"/>
          </a:p>
        </p:txBody>
      </p:sp>
      <p:pic>
        <p:nvPicPr>
          <p:cNvPr id="21506" name="Picture 2" descr="http://achit-adm.ru/wp-content/uploads/2014/06/Malaria.jpg"/>
          <p:cNvPicPr>
            <a:picLocks noChangeAspect="1" noChangeArrowheads="1"/>
          </p:cNvPicPr>
          <p:nvPr/>
        </p:nvPicPr>
        <p:blipFill>
          <a:blip r:embed="rId2"/>
          <a:srcRect/>
          <a:stretch>
            <a:fillRect/>
          </a:stretch>
        </p:blipFill>
        <p:spPr bwMode="auto">
          <a:xfrm>
            <a:off x="1905000" y="1676400"/>
            <a:ext cx="5105400" cy="4648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457200"/>
            <a:ext cx="8534400" cy="6172200"/>
          </a:xfrm>
        </p:spPr>
        <p:txBody>
          <a:bodyPr>
            <a:normAutofit fontScale="62500" lnSpcReduction="20000"/>
          </a:bodyPr>
          <a:lstStyle/>
          <a:p>
            <a:r>
              <a:rPr lang="ru-RU" b="1" dirty="0" err="1" smtClean="0"/>
              <a:t>Листериоз</a:t>
            </a:r>
            <a:r>
              <a:rPr lang="ru-RU" b="1" dirty="0" smtClean="0"/>
              <a:t>. </a:t>
            </a:r>
            <a:r>
              <a:rPr lang="ru-RU" dirty="0" smtClean="0"/>
              <a:t>Среди различных клинических форм острого </a:t>
            </a:r>
            <a:r>
              <a:rPr lang="ru-RU" dirty="0" err="1" smtClean="0"/>
              <a:t>листериоза</a:t>
            </a:r>
            <a:r>
              <a:rPr lang="ru-RU" dirty="0" smtClean="0"/>
              <a:t> лишь при некоторых из них и не очень часто развивается желтуха. </a:t>
            </a:r>
            <a:r>
              <a:rPr lang="ru-RU" dirty="0" err="1" smtClean="0"/>
              <a:t>Листериозный</a:t>
            </a:r>
            <a:r>
              <a:rPr lang="ru-RU" dirty="0" smtClean="0"/>
              <a:t> гепатит может появиться при ангинозно-септической и </a:t>
            </a:r>
            <a:r>
              <a:rPr lang="ru-RU" dirty="0" err="1" smtClean="0"/>
              <a:t>тифоподобной</a:t>
            </a:r>
            <a:r>
              <a:rPr lang="ru-RU" dirty="0" smtClean="0"/>
              <a:t> формах </a:t>
            </a:r>
            <a:r>
              <a:rPr lang="ru-RU" dirty="0" err="1" smtClean="0"/>
              <a:t>листериоза</a:t>
            </a:r>
            <a:r>
              <a:rPr lang="ru-RU" dirty="0" smtClean="0"/>
              <a:t>. Клиническая дифференциальная диагностика такого гепатита иногда представляет трудности. Помимо высокой лихорадки и признаков общей интоксикации, на фоне которых появляется гепатит, о </a:t>
            </a:r>
            <a:r>
              <a:rPr lang="ru-RU" dirty="0" err="1" smtClean="0"/>
              <a:t>листериозе</a:t>
            </a:r>
            <a:r>
              <a:rPr lang="ru-RU" dirty="0" smtClean="0"/>
              <a:t> можно думать, если выявляются другие признаки данной инфекции. При ангинозно-септической форме это </a:t>
            </a:r>
            <a:r>
              <a:rPr lang="ru-RU" dirty="0" err="1" smtClean="0"/>
              <a:t>генерализованная</a:t>
            </a:r>
            <a:r>
              <a:rPr lang="ru-RU" dirty="0" smtClean="0"/>
              <a:t> </a:t>
            </a:r>
            <a:r>
              <a:rPr lang="ru-RU" dirty="0" err="1" smtClean="0"/>
              <a:t>лимфаденопатия</a:t>
            </a:r>
            <a:r>
              <a:rPr lang="ru-RU" dirty="0" smtClean="0"/>
              <a:t>, которая иногда сочетается с признаками специфического </a:t>
            </a:r>
            <a:r>
              <a:rPr lang="ru-RU" dirty="0" err="1" smtClean="0"/>
              <a:t>мезаденита</a:t>
            </a:r>
            <a:r>
              <a:rPr lang="ru-RU" dirty="0" smtClean="0"/>
              <a:t>. Характерно также поражение зева в виде разной выраженности острого тонзиллита, протекающего нередко с некротическими изменениями. В этих случаях бывает трудно дифференцировать </a:t>
            </a:r>
            <a:r>
              <a:rPr lang="ru-RU" dirty="0" err="1" smtClean="0"/>
              <a:t>листериоз</a:t>
            </a:r>
            <a:r>
              <a:rPr lang="ru-RU" dirty="0" smtClean="0"/>
              <a:t> от желтушных форм инфекционного мононуклеоза. У части больных появляется крупнопятнистая или </a:t>
            </a:r>
            <a:r>
              <a:rPr lang="ru-RU" dirty="0" err="1" smtClean="0"/>
              <a:t>эритематозная</a:t>
            </a:r>
            <a:r>
              <a:rPr lang="ru-RU" dirty="0" smtClean="0"/>
              <a:t> сыпь, которая на лице образует фигуру бабочки. В некоторых случаях желтушные формы </a:t>
            </a:r>
            <a:r>
              <a:rPr lang="ru-RU" dirty="0" err="1" smtClean="0"/>
              <a:t>листериоза</a:t>
            </a:r>
            <a:r>
              <a:rPr lang="ru-RU" dirty="0" smtClean="0"/>
              <a:t> сопровождаются признаками гнойного </a:t>
            </a:r>
            <a:r>
              <a:rPr lang="ru-RU" dirty="0" err="1" smtClean="0"/>
              <a:t>листериозного</a:t>
            </a:r>
            <a:r>
              <a:rPr lang="ru-RU" dirty="0" smtClean="0"/>
              <a:t> менингита. Клинические особенности </a:t>
            </a:r>
            <a:r>
              <a:rPr lang="ru-RU" dirty="0" err="1" smtClean="0"/>
              <a:t>листериозного</a:t>
            </a:r>
            <a:r>
              <a:rPr lang="ru-RU" dirty="0" smtClean="0"/>
              <a:t> гепатита, в частности </a:t>
            </a:r>
            <a:r>
              <a:rPr lang="ru-RU" dirty="0" err="1" smtClean="0"/>
              <a:t>генерализованная</a:t>
            </a:r>
            <a:r>
              <a:rPr lang="ru-RU" dirty="0" smtClean="0"/>
              <a:t> </a:t>
            </a:r>
            <a:r>
              <a:rPr lang="ru-RU" dirty="0" err="1" smtClean="0"/>
              <a:t>лимфаденопатия</a:t>
            </a:r>
            <a:r>
              <a:rPr lang="ru-RU" dirty="0" smtClean="0"/>
              <a:t>, </a:t>
            </a:r>
            <a:r>
              <a:rPr lang="ru-RU" dirty="0" err="1" smtClean="0"/>
              <a:t>мезаденит</a:t>
            </a:r>
            <a:r>
              <a:rPr lang="ru-RU" dirty="0" smtClean="0"/>
              <a:t>, поражение зева, гнойный менингит, позволяют дифференцировать его от вирусных гепатитов А и В и от большинства других печеночных </a:t>
            </a:r>
            <a:r>
              <a:rPr lang="ru-RU" dirty="0" err="1" smtClean="0"/>
              <a:t>желтух</a:t>
            </a:r>
            <a:r>
              <a:rPr lang="ru-RU" dirty="0" smtClean="0"/>
              <a:t> инфекционной природы. Для подтверждения диагноза используют выделение возбудителя (из крови, СМЖ, мазков из зева). Может быть использовано и </a:t>
            </a:r>
            <a:r>
              <a:rPr lang="ru-RU" dirty="0" err="1" smtClean="0"/>
              <a:t>опре</a:t>
            </a:r>
            <a:r>
              <a:rPr lang="ru-RU" dirty="0" smtClean="0"/>
              <a:t>-  деление нарастания титра специфических антител (с помощью реакции агглютинации и РСК с </a:t>
            </a:r>
            <a:r>
              <a:rPr lang="ru-RU" dirty="0" err="1" smtClean="0"/>
              <a:t>листериозным</a:t>
            </a:r>
            <a:r>
              <a:rPr lang="ru-RU" dirty="0" smtClean="0"/>
              <a:t> антигеном) в парных сыворотках, взятых с интервалом в 10—14 дней. Диагностическим является нарастание титра антител в 4 раза и более. Однократное выявление антител не является доказательным.</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9874" name="Picture 2" descr="https://cf.ppt-online.org/files/slide/p/PQvWgGcrMw03dz7iXhBfTkCtH4sJ1RSm2FbLVe/slide-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8915400" cy="4343400"/>
          </a:xfrm>
        </p:spPr>
        <p:txBody>
          <a:bodyPr>
            <a:normAutofit fontScale="70000" lnSpcReduction="20000"/>
          </a:bodyPr>
          <a:lstStyle/>
          <a:p>
            <a:r>
              <a:rPr lang="ru-RU" b="1" dirty="0" smtClean="0"/>
              <a:t>Сепсис. </a:t>
            </a:r>
            <a:r>
              <a:rPr lang="ru-RU" dirty="0" smtClean="0"/>
              <a:t>Это опасное для жизни заболевание с летальностью до 50—60%. В клинической картине сепсиса постоянными компонентами являются поражение печени, желтуха, </a:t>
            </a:r>
            <a:r>
              <a:rPr lang="ru-RU" dirty="0" err="1" smtClean="0"/>
              <a:t>анемизация</a:t>
            </a:r>
            <a:r>
              <a:rPr lang="ru-RU" dirty="0" smtClean="0"/>
              <a:t>. Для дифференциальной диагностики имеет значение то, что желтуха бывает выражена умеренно и не соответствует резко выраженной тяжести инфекционного процесса. Проявления сепсиса довольно своеобразны и дифференциальная диагностика </a:t>
            </a:r>
            <a:r>
              <a:rPr lang="ru-RU" dirty="0" err="1" smtClean="0"/>
              <a:t>желтух</a:t>
            </a:r>
            <a:r>
              <a:rPr lang="ru-RU" dirty="0" smtClean="0"/>
              <a:t>, обусловленных сепсисом, не вызывает значительных трудностей. Клиническая дифференциальная диагностика септических поражений печени от других инфекционных </a:t>
            </a:r>
            <a:r>
              <a:rPr lang="ru-RU" dirty="0" err="1" smtClean="0"/>
              <a:t>желтух</a:t>
            </a:r>
            <a:r>
              <a:rPr lang="ru-RU" dirty="0" smtClean="0"/>
              <a:t> может базироваться на следующих клинических особенностях: тяжесть течения, нередко развитием септического шока, наличие первичного и вторичных с очагов, геморрагического синдрома с признаками диссеминированного внутрисосудистого свертывания, </a:t>
            </a:r>
            <a:r>
              <a:rPr lang="ru-RU" dirty="0" err="1" smtClean="0"/>
              <a:t>гектическая</a:t>
            </a:r>
            <a:r>
              <a:rPr lang="ru-RU" dirty="0" smtClean="0"/>
              <a:t> или неправильная (септическая) лихорадка с большими суточными размахами, повторными ознобами и потами. </a:t>
            </a:r>
            <a:r>
              <a:rPr lang="ru-RU" dirty="0" err="1" smtClean="0"/>
              <a:t>Нейтрофильный</a:t>
            </a:r>
            <a:r>
              <a:rPr lang="ru-RU" dirty="0" smtClean="0"/>
              <a:t> лейкоцитоз, который затем нередко сменяется лейкопенией.</a:t>
            </a:r>
          </a:p>
          <a:p>
            <a:endParaRPr lang="ru-RU" dirty="0" smtClean="0"/>
          </a:p>
          <a:p>
            <a:endParaRPr lang="ru-RU" dirty="0"/>
          </a:p>
        </p:txBody>
      </p:sp>
      <p:pic>
        <p:nvPicPr>
          <p:cNvPr id="35842" name="Picture 2" descr="https://beaten.ru/uploads/a613af672dab3a7bc58676001ed36618.jpg"/>
          <p:cNvPicPr>
            <a:picLocks noChangeAspect="1" noChangeArrowheads="1"/>
          </p:cNvPicPr>
          <p:nvPr/>
        </p:nvPicPr>
        <p:blipFill>
          <a:blip r:embed="rId2"/>
          <a:srcRect/>
          <a:stretch>
            <a:fillRect/>
          </a:stretch>
        </p:blipFill>
        <p:spPr bwMode="auto">
          <a:xfrm>
            <a:off x="1524000" y="4191000"/>
            <a:ext cx="6000750" cy="24765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4648200" cy="6553200"/>
          </a:xfrm>
        </p:spPr>
        <p:txBody>
          <a:bodyPr>
            <a:normAutofit fontScale="85000" lnSpcReduction="10000"/>
          </a:bodyPr>
          <a:lstStyle/>
          <a:p>
            <a:r>
              <a:rPr lang="ru-RU" b="1" dirty="0" smtClean="0"/>
              <a:t>Возвратный тиф вшивый. </a:t>
            </a:r>
            <a:r>
              <a:rPr lang="ru-RU" dirty="0" smtClean="0"/>
              <a:t>Для дифференциальной диагностики имеют значение следующие данные: эпидемиологические предпосылки (завшивленность, контакт с больным), приступообразная лихорадка, значительное увеличении печени и особенно селезенки. Специфическое подтверждение диагноза также не вызывает сложностей. При микроскопии толстой капли крови (как при малярии) обнаруживается возбудитель — спирохета </a:t>
            </a:r>
            <a:r>
              <a:rPr lang="ru-RU" dirty="0" err="1" smtClean="0"/>
              <a:t>Обермейера</a:t>
            </a:r>
            <a:r>
              <a:rPr lang="ru-RU" dirty="0" smtClean="0"/>
              <a:t>.</a:t>
            </a:r>
          </a:p>
          <a:p>
            <a:endParaRPr lang="ru-RU" dirty="0"/>
          </a:p>
        </p:txBody>
      </p:sp>
      <p:pic>
        <p:nvPicPr>
          <p:cNvPr id="33794" name="Picture 2" descr="https://mypresentation.ru/documents_6/1f833e1b392173f82122d153ae25abc7/img20.jpg"/>
          <p:cNvPicPr>
            <a:picLocks noChangeAspect="1" noChangeArrowheads="1"/>
          </p:cNvPicPr>
          <p:nvPr/>
        </p:nvPicPr>
        <p:blipFill>
          <a:blip r:embed="rId2"/>
          <a:srcRect/>
          <a:stretch>
            <a:fillRect/>
          </a:stretch>
        </p:blipFill>
        <p:spPr bwMode="auto">
          <a:xfrm>
            <a:off x="4495800" y="914400"/>
            <a:ext cx="4648200" cy="4495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3962400"/>
          </a:xfrm>
        </p:spPr>
        <p:txBody>
          <a:bodyPr>
            <a:normAutofit fontScale="70000" lnSpcReduction="20000"/>
          </a:bodyPr>
          <a:lstStyle/>
          <a:p>
            <a:r>
              <a:rPr lang="ru-RU" b="1" dirty="0" smtClean="0"/>
              <a:t>Амебиаз</a:t>
            </a:r>
            <a:r>
              <a:rPr lang="ru-RU" dirty="0" smtClean="0"/>
              <a:t>. Желтуха при амебиазе может быть следствием амебного гепатита (в остром периоде болезни) или проявлением амебного абсцесса печени (период поздних внекишечных осложнений). Амебный гепатит протекает на фоне кишечного амебиаза, клиническая симптоматика которого и определяет возможности дифференциального диагноза. Для острого периода амебиаза характерны выраженные дисфункции кишечника (стул с примесью слизи и крови, язвенные изменения толстой кишки, по данным </a:t>
            </a:r>
            <a:r>
              <a:rPr lang="ru-RU" dirty="0" err="1" smtClean="0"/>
              <a:t>ректороманоскопии</a:t>
            </a:r>
            <a:r>
              <a:rPr lang="ru-RU" dirty="0" smtClean="0"/>
              <a:t>) при нормальной или субфебрильной температуре тела и слабо выраженных признаках общей интоксикации. Отмечаются более длительное, чем при дизентерии, течение болезни, вовлечение в процесс всех отделов толстой кишки. Диагноз этой формы амебиаза подтверждается обнаружением в испражнениях (или в материале, взятом из кишечных язв при </a:t>
            </a:r>
            <a:r>
              <a:rPr lang="ru-RU" dirty="0" err="1" smtClean="0"/>
              <a:t>ректороманоскопии</a:t>
            </a:r>
            <a:r>
              <a:rPr lang="ru-RU" dirty="0" smtClean="0"/>
              <a:t>) тканевых форм дизентерийной амебы.</a:t>
            </a:r>
          </a:p>
          <a:p>
            <a:endParaRPr lang="ru-RU" dirty="0"/>
          </a:p>
        </p:txBody>
      </p:sp>
      <p:pic>
        <p:nvPicPr>
          <p:cNvPr id="31746" name="Picture 2" descr="https://aptekatamara.ru/wp-content/uploads/invazivnaya-forma.jpg"/>
          <p:cNvPicPr>
            <a:picLocks noChangeAspect="1" noChangeArrowheads="1"/>
          </p:cNvPicPr>
          <p:nvPr/>
        </p:nvPicPr>
        <p:blipFill>
          <a:blip r:embed="rId2"/>
          <a:srcRect/>
          <a:stretch>
            <a:fillRect/>
          </a:stretch>
        </p:blipFill>
        <p:spPr bwMode="auto">
          <a:xfrm>
            <a:off x="1371600" y="3657600"/>
            <a:ext cx="6391275" cy="3200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9144000" cy="3810000"/>
          </a:xfrm>
        </p:spPr>
        <p:txBody>
          <a:bodyPr>
            <a:normAutofit fontScale="70000" lnSpcReduction="20000"/>
          </a:bodyPr>
          <a:lstStyle/>
          <a:p>
            <a:r>
              <a:rPr lang="ru-RU" b="1" dirty="0" smtClean="0"/>
              <a:t>Амебный абсцесс печени </a:t>
            </a:r>
            <a:r>
              <a:rPr lang="ru-RU" dirty="0" smtClean="0"/>
              <a:t>нередко сопровождается умеренно выраженной желтухой, что нужно учитывать при проведении дифференциального диагноза </a:t>
            </a:r>
            <a:r>
              <a:rPr lang="ru-RU" dirty="0" err="1" smtClean="0"/>
              <a:t>желтух</a:t>
            </a:r>
            <a:r>
              <a:rPr lang="ru-RU" dirty="0" smtClean="0"/>
              <a:t>. Амебный абсцесс печени может развиться относительно рано еще на фоне кишечных изменений (боли в животе, жидкий стул с примесью слизи и крови), но чаще он появляется в более поздние периоды болезни, когда кишечные изменения уже проходят. Дифференциальная диагностика в этих случаях сложнее. Диагностическое значение имеют следующие данные: наличие в течение последних месяцев затяжного кишечного заболевания, возможно, с примесью слизи и крови в испражнениях, боли в области печени постоянного характера, которые усиливаются при пальпации или при глубоком вдохе, неравномерность увеличения печени, изменение контуров печени, по данным рентгенологического обследования. В этот период дизентерийные амебы в испражнениях уже не обнаруживаются.</a:t>
            </a:r>
          </a:p>
          <a:p>
            <a:endParaRPr lang="ru-RU" dirty="0"/>
          </a:p>
        </p:txBody>
      </p:sp>
      <p:pic>
        <p:nvPicPr>
          <p:cNvPr id="30722" name="Picture 2" descr="https://sevgb2.ru/wp-content/uploads/2020/03/c80033f9b80f7efabc84e4bbfd794441.jpg"/>
          <p:cNvPicPr>
            <a:picLocks noChangeAspect="1" noChangeArrowheads="1"/>
          </p:cNvPicPr>
          <p:nvPr/>
        </p:nvPicPr>
        <p:blipFill>
          <a:blip r:embed="rId2"/>
          <a:srcRect/>
          <a:stretch>
            <a:fillRect/>
          </a:stretch>
        </p:blipFill>
        <p:spPr bwMode="auto">
          <a:xfrm>
            <a:off x="3276600" y="3733800"/>
            <a:ext cx="5867400" cy="3124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Список использованной литературы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marL="651510" indent="-514350">
              <a:buAutoNum type="arabicPeriod"/>
            </a:pPr>
            <a:r>
              <a:rPr lang="ru-RU" sz="2400" dirty="0" smtClean="0"/>
              <a:t>Казанцев А.П., Зубик Т.М., Иванов К.С  Дифференциальная диагностика инфекционных болезней. — М.: ООО «Медицинское информационное агентство», 1999 — 482 с</a:t>
            </a:r>
          </a:p>
          <a:p>
            <a:pPr marL="651510" indent="-514350">
              <a:buAutoNum type="arabicPeriod"/>
            </a:pPr>
            <a:r>
              <a:rPr lang="ru-RU" sz="2400" dirty="0" smtClean="0"/>
              <a:t>Т. А. </a:t>
            </a:r>
            <a:r>
              <a:rPr lang="ru-RU" sz="2400" dirty="0" err="1" smtClean="0"/>
              <a:t>Артѐмчик, </a:t>
            </a:r>
            <a:r>
              <a:rPr lang="ru-RU" sz="2400" dirty="0" smtClean="0"/>
              <a:t>Е.Н. Сергиенко, О.Н. Романова, А. А. Астапов Дифференциальная диагностика синдрома желтухи у детей : </a:t>
            </a:r>
            <a:r>
              <a:rPr lang="ru-RU" sz="2400" dirty="0" err="1" smtClean="0"/>
              <a:t>учеб.-метод</a:t>
            </a:r>
            <a:r>
              <a:rPr lang="ru-RU" sz="2400" dirty="0" smtClean="0"/>
              <a:t>. пособие  – Минск : БГМУ, 2017 – 31 с.</a:t>
            </a:r>
          </a:p>
          <a:p>
            <a:pPr marL="651510" indent="-514350">
              <a:buAutoNum type="arabicPeriod"/>
            </a:pPr>
            <a:r>
              <a:rPr lang="ru-RU" sz="2400" dirty="0" smtClean="0"/>
              <a:t>Синдром желтухи в клинике инфекционных болезней: </a:t>
            </a:r>
            <a:r>
              <a:rPr lang="ru-RU" sz="2400" dirty="0" err="1" smtClean="0"/>
              <a:t>уч</a:t>
            </a:r>
            <a:r>
              <a:rPr lang="ru-RU" sz="2400" dirty="0" smtClean="0"/>
              <a:t>. пос. для студентов, обучающихся по специальности «Лечебное дело» / Сост.: Д. А. </a:t>
            </a:r>
            <a:r>
              <a:rPr lang="ru-RU" sz="2400" dirty="0" err="1" smtClean="0"/>
              <a:t>Валишин</a:t>
            </a:r>
            <a:r>
              <a:rPr lang="ru-RU" sz="2400" dirty="0" smtClean="0"/>
              <a:t>, О. И. </a:t>
            </a:r>
            <a:r>
              <a:rPr lang="ru-RU" sz="2400" dirty="0" err="1" smtClean="0"/>
              <a:t>Кутуев</a:t>
            </a:r>
            <a:r>
              <a:rPr lang="ru-RU" sz="2400" dirty="0" smtClean="0"/>
              <a:t>, Д. Х. </a:t>
            </a:r>
            <a:r>
              <a:rPr lang="ru-RU" sz="2400" dirty="0" err="1" smtClean="0"/>
              <a:t>Хунафина</a:t>
            </a:r>
            <a:r>
              <a:rPr lang="ru-RU" sz="2400" dirty="0" smtClean="0"/>
              <a:t>, А. Н. </a:t>
            </a:r>
            <a:r>
              <a:rPr lang="ru-RU" sz="2400" dirty="0" err="1" smtClean="0"/>
              <a:t>Бурганова</a:t>
            </a:r>
            <a:r>
              <a:rPr lang="ru-RU" sz="2400" dirty="0" smtClean="0"/>
              <a:t>, Т. А. </a:t>
            </a:r>
            <a:r>
              <a:rPr lang="ru-RU" sz="2400" dirty="0" err="1" smtClean="0"/>
              <a:t>Хабелова</a:t>
            </a:r>
            <a:r>
              <a:rPr lang="ru-RU" sz="2400" dirty="0" smtClean="0"/>
              <a:t>, Л. Р. </a:t>
            </a:r>
            <a:r>
              <a:rPr lang="ru-RU" sz="2400" dirty="0" err="1" smtClean="0"/>
              <a:t>Шайхуллина</a:t>
            </a:r>
            <a:r>
              <a:rPr lang="ru-RU" sz="2400" dirty="0" smtClean="0"/>
              <a:t>, А. Т. </a:t>
            </a:r>
            <a:r>
              <a:rPr lang="ru-RU" sz="2400" dirty="0" err="1" smtClean="0"/>
              <a:t>Галиева</a:t>
            </a:r>
            <a:r>
              <a:rPr lang="ru-RU" sz="2400" dirty="0" smtClean="0"/>
              <a:t>, Г. Р. </a:t>
            </a:r>
            <a:r>
              <a:rPr lang="ru-RU" sz="2400" dirty="0" err="1" smtClean="0"/>
              <a:t>Сыртланова</a:t>
            </a:r>
            <a:r>
              <a:rPr lang="ru-RU" sz="2400" dirty="0" smtClean="0"/>
              <a:t>, Р. С. Султанов. – Уфа: Изд-во ГБОУ ВПО БГМУ Минздрава России, 2014 - 42 с.</a:t>
            </a:r>
          </a:p>
          <a:p>
            <a:pPr marL="651510" indent="-514350">
              <a:buAutoNum type="arabicPeriod"/>
            </a:pPr>
            <a:endParaRPr lang="ru-RU" dirty="0" smtClean="0"/>
          </a:p>
          <a:p>
            <a:pPr marL="651510" indent="-514350">
              <a:buAutoNum type="arabicPeriod"/>
            </a:pPr>
            <a:endParaRPr lang="ru-RU" dirty="0" smtClean="0"/>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0898" name="Picture 2" descr="https://fs00.infourok.ru/images/doc/165/189745/img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81000"/>
            <a:ext cx="8686800" cy="6324600"/>
          </a:xfrm>
        </p:spPr>
        <p:txBody>
          <a:bodyPr>
            <a:normAutofit fontScale="92500" lnSpcReduction="10000"/>
          </a:bodyPr>
          <a:lstStyle/>
          <a:p>
            <a:r>
              <a:rPr lang="ru-RU" b="1" dirty="0" smtClean="0">
                <a:latin typeface="Times New Roman" pitchFamily="18" charset="0"/>
                <a:cs typeface="Times New Roman" pitchFamily="18" charset="0"/>
              </a:rPr>
              <a:t>Малярия</a:t>
            </a:r>
            <a:r>
              <a:rPr lang="ru-RU" dirty="0" smtClean="0">
                <a:latin typeface="Times New Roman" pitchFamily="18" charset="0"/>
                <a:cs typeface="Times New Roman" pitchFamily="18" charset="0"/>
              </a:rPr>
              <a:t> - острая инфекция, передающаяся через кровь, характеризующаяся периодическими лихорадочными приступами, чередующимися с периодами </a:t>
            </a:r>
            <a:r>
              <a:rPr lang="ru-RU" dirty="0" err="1" smtClean="0">
                <a:latin typeface="Times New Roman" pitchFamily="18" charset="0"/>
                <a:cs typeface="Times New Roman" pitchFamily="18" charset="0"/>
              </a:rPr>
              <a:t>безлихорадочными</a:t>
            </a:r>
            <a:r>
              <a:rPr lang="ru-RU" dirty="0" smtClean="0">
                <a:latin typeface="Times New Roman" pitchFamily="18" charset="0"/>
                <a:cs typeface="Times New Roman" pitchFamily="18" charset="0"/>
              </a:rPr>
              <a:t>, закономерность появления которых соответствует циклу развития возбудителя, с преимущественным поражением эритроцитов, анемией, увеличением печени и селезенки.</a:t>
            </a:r>
          </a:p>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Малярию</a:t>
            </a:r>
            <a:r>
              <a:rPr lang="ru-RU" dirty="0" smtClean="0">
                <a:latin typeface="Times New Roman" pitchFamily="18" charset="0"/>
                <a:cs typeface="Times New Roman" pitchFamily="18" charset="0"/>
              </a:rPr>
              <a:t> необходимо дифференцировать, в зависимости от остроты проявления болезни и ее длительности: возвратный тиф, висцерального лейшманиоза, лептоспироза, сепсиса, вирусных гепатитов, </a:t>
            </a:r>
            <a:r>
              <a:rPr lang="ru-RU" dirty="0" err="1" smtClean="0">
                <a:latin typeface="Times New Roman" pitchFamily="18" charset="0"/>
                <a:cs typeface="Times New Roman" pitchFamily="18" charset="0"/>
              </a:rPr>
              <a:t>иерсиниозов</a:t>
            </a:r>
            <a:r>
              <a:rPr lang="ru-RU" dirty="0" smtClean="0">
                <a:latin typeface="Times New Roman" pitchFamily="18" charset="0"/>
                <a:cs typeface="Times New Roman" pitchFamily="18" charset="0"/>
              </a:rPr>
              <a:t>, инфекционного мононуклеоза, </a:t>
            </a:r>
            <a:r>
              <a:rPr lang="ru-RU" dirty="0" err="1" smtClean="0">
                <a:latin typeface="Times New Roman" pitchFamily="18" charset="0"/>
                <a:cs typeface="Times New Roman" pitchFamily="18" charset="0"/>
              </a:rPr>
              <a:t>герпетического</a:t>
            </a:r>
            <a:r>
              <a:rPr lang="ru-RU" dirty="0" smtClean="0">
                <a:latin typeface="Times New Roman" pitchFamily="18" charset="0"/>
                <a:cs typeface="Times New Roman" pitchFamily="18" charset="0"/>
              </a:rPr>
              <a:t> гепатита, </a:t>
            </a:r>
            <a:r>
              <a:rPr lang="ru-RU" dirty="0" err="1" smtClean="0">
                <a:latin typeface="Times New Roman" pitchFamily="18" charset="0"/>
                <a:cs typeface="Times New Roman" pitchFamily="18" charset="0"/>
              </a:rPr>
              <a:t>цитомегаловирусного</a:t>
            </a:r>
            <a:r>
              <a:rPr lang="ru-RU" dirty="0" smtClean="0">
                <a:latin typeface="Times New Roman" pitchFamily="18" charset="0"/>
                <a:cs typeface="Times New Roman" pitchFamily="18" charset="0"/>
              </a:rPr>
              <a:t> гепатита, </a:t>
            </a:r>
            <a:r>
              <a:rPr lang="ru-RU" dirty="0" err="1" smtClean="0">
                <a:latin typeface="Times New Roman" pitchFamily="18" charset="0"/>
                <a:cs typeface="Times New Roman" pitchFamily="18" charset="0"/>
              </a:rPr>
              <a:t>ку-лихорадки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листериоз</a:t>
            </a:r>
            <a:r>
              <a:rPr lang="ru-RU" dirty="0" smtClean="0">
                <a:latin typeface="Times New Roman" pitchFamily="18" charset="0"/>
                <a:cs typeface="Times New Roman" pitchFamily="18" charset="0"/>
              </a:rPr>
              <a:t>, амебиаз, описторхоз, желтая лихорадка.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latin typeface="Times New Roman" pitchFamily="18" charset="0"/>
                <a:cs typeface="Times New Roman" pitchFamily="18" charset="0"/>
              </a:rPr>
              <a:t>Дифференциальная диагностика </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13314" name="Picture 2" descr="https://simptomov.com/wp-content/uploads/2018/02/MyCollages-2-e1517993137945.jpg"/>
          <p:cNvPicPr>
            <a:picLocks noChangeAspect="1" noChangeArrowheads="1"/>
          </p:cNvPicPr>
          <p:nvPr/>
        </p:nvPicPr>
        <p:blipFill>
          <a:blip r:embed="rId2"/>
          <a:srcRect/>
          <a:stretch>
            <a:fillRect/>
          </a:stretch>
        </p:blipFill>
        <p:spPr bwMode="auto">
          <a:xfrm>
            <a:off x="228600" y="1447800"/>
            <a:ext cx="8763000" cy="5162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0"/>
            <a:ext cx="8686800" cy="3124200"/>
          </a:xfrm>
        </p:spPr>
        <p:txBody>
          <a:bodyPr>
            <a:normAutofit fontScale="70000" lnSpcReduction="20000"/>
          </a:bodyPr>
          <a:lstStyle/>
          <a:p>
            <a:r>
              <a:rPr lang="ru-RU" b="1" dirty="0" smtClean="0">
                <a:latin typeface="Times New Roman" pitchFamily="18" charset="0"/>
                <a:cs typeface="Times New Roman" pitchFamily="18" charset="0"/>
              </a:rPr>
              <a:t>Вирусный гепатит А. </a:t>
            </a:r>
            <a:r>
              <a:rPr lang="ru-RU" dirty="0" smtClean="0">
                <a:latin typeface="Times New Roman" pitchFamily="18" charset="0"/>
                <a:cs typeface="Times New Roman" pitchFamily="18" charset="0"/>
              </a:rPr>
              <a:t>Имеет диагностическое значение выявление контактов с больными гепатитом А в сроки, укладывающиеся в инкубационный период (чаще15—30 дней). Длительность </a:t>
            </a:r>
            <a:r>
              <a:rPr lang="ru-RU" dirty="0" err="1" smtClean="0">
                <a:latin typeface="Times New Roman" pitchFamily="18" charset="0"/>
                <a:cs typeface="Times New Roman" pitchFamily="18" charset="0"/>
              </a:rPr>
              <a:t>преджелтушного</a:t>
            </a:r>
            <a:r>
              <a:rPr lang="ru-RU" dirty="0" smtClean="0">
                <a:latin typeface="Times New Roman" pitchFamily="18" charset="0"/>
                <a:cs typeface="Times New Roman" pitchFamily="18" charset="0"/>
              </a:rPr>
              <a:t> периода несколько короче (чаще 5—7 дней), чем при вирусном гепатите В (чаще 8—10 дней). В отличие от вирусного гепатита В </a:t>
            </a:r>
            <a:r>
              <a:rPr lang="ru-RU" dirty="0" err="1" smtClean="0">
                <a:latin typeface="Times New Roman" pitchFamily="18" charset="0"/>
                <a:cs typeface="Times New Roman" pitchFamily="18" charset="0"/>
              </a:rPr>
              <a:t>в</a:t>
            </a:r>
            <a:r>
              <a:rPr lang="ru-RU" dirty="0" smtClean="0">
                <a:latin typeface="Times New Roman" pitchFamily="18" charset="0"/>
                <a:cs typeface="Times New Roman" pitchFamily="18" charset="0"/>
              </a:rPr>
              <a:t> этот период редко беспокоят суставные боли. Чаще наблюдается гриппоподобный вариант </a:t>
            </a:r>
            <a:r>
              <a:rPr lang="ru-RU" dirty="0" err="1" smtClean="0">
                <a:latin typeface="Times New Roman" pitchFamily="18" charset="0"/>
                <a:cs typeface="Times New Roman" pitchFamily="18" charset="0"/>
              </a:rPr>
              <a:t>преджелтушного</a:t>
            </a:r>
            <a:r>
              <a:rPr lang="ru-RU" dirty="0" smtClean="0">
                <a:latin typeface="Times New Roman" pitchFamily="18" charset="0"/>
                <a:cs typeface="Times New Roman" pitchFamily="18" charset="0"/>
              </a:rPr>
              <a:t> периода, реже — диспепсический и астеновегетативный. В этот период отмечаются повышение температуры тела, слабость, головная боль, снижение аппетита. В конце </a:t>
            </a:r>
            <a:r>
              <a:rPr lang="ru-RU" dirty="0" err="1" smtClean="0">
                <a:latin typeface="Times New Roman" pitchFamily="18" charset="0"/>
                <a:cs typeface="Times New Roman" pitchFamily="18" charset="0"/>
              </a:rPr>
              <a:t>преджелтушного</a:t>
            </a:r>
            <a:r>
              <a:rPr lang="ru-RU" dirty="0" smtClean="0">
                <a:latin typeface="Times New Roman" pitchFamily="18" charset="0"/>
                <a:cs typeface="Times New Roman" pitchFamily="18" charset="0"/>
              </a:rPr>
              <a:t> периода моча становится темной, а кал обесцвечивается. </a:t>
            </a:r>
          </a:p>
          <a:p>
            <a:endParaRPr lang="ru-RU" dirty="0" smtClean="0"/>
          </a:p>
          <a:p>
            <a:endParaRPr lang="ru-RU" dirty="0"/>
          </a:p>
        </p:txBody>
      </p:sp>
      <p:pic>
        <p:nvPicPr>
          <p:cNvPr id="59394" name="Picture 2" descr="https://s-voi.ru/wp-content/uploads/2019/09/yelbmb2v.jpg"/>
          <p:cNvPicPr>
            <a:picLocks noChangeAspect="1" noChangeArrowheads="1"/>
          </p:cNvPicPr>
          <p:nvPr/>
        </p:nvPicPr>
        <p:blipFill>
          <a:blip r:embed="rId2"/>
          <a:srcRect/>
          <a:stretch>
            <a:fillRect/>
          </a:stretch>
        </p:blipFill>
        <p:spPr bwMode="auto">
          <a:xfrm>
            <a:off x="914400" y="2819400"/>
            <a:ext cx="7562850"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685800"/>
            <a:ext cx="8686800" cy="5394325"/>
          </a:xfrm>
        </p:spPr>
        <p:txBody>
          <a:bodyPr>
            <a:normAutofit fontScale="70000" lnSpcReduction="20000"/>
          </a:bodyPr>
          <a:lstStyle/>
          <a:p>
            <a:r>
              <a:rPr lang="ru-RU" sz="3400" dirty="0" smtClean="0">
                <a:latin typeface="Times New Roman" pitchFamily="18" charset="0"/>
                <a:cs typeface="Times New Roman" pitchFamily="18" charset="0"/>
              </a:rPr>
              <a:t>Желтушный период гепатита А начинается с появления </a:t>
            </a:r>
            <a:r>
              <a:rPr lang="ru-RU" sz="3400" dirty="0" err="1" smtClean="0">
                <a:latin typeface="Times New Roman" pitchFamily="18" charset="0"/>
                <a:cs typeface="Times New Roman" pitchFamily="18" charset="0"/>
              </a:rPr>
              <a:t>иктеричности</a:t>
            </a:r>
            <a:r>
              <a:rPr lang="ru-RU" sz="3400" dirty="0" smtClean="0">
                <a:latin typeface="Times New Roman" pitchFamily="18" charset="0"/>
                <a:cs typeface="Times New Roman" pitchFamily="18" charset="0"/>
              </a:rPr>
              <a:t> склер, слизистых оболочек ротоглотки, а затем и кожи. Интенсивность желтухи нарастает на протяжении недели. Температура тела нормальная. Отмечаются слабость, сонливость, снижение аппетита, ноющие боли в правом подреберье, у некоторых больных кожный зуд. Печень увеличена, уплотнена и несколько болезненна, у 20—50% больных наблюдается увеличение селезенки. В периферической крови лейкопения (иногда </a:t>
            </a:r>
            <a:r>
              <a:rPr lang="ru-RU" sz="3400" dirty="0" err="1" smtClean="0">
                <a:latin typeface="Times New Roman" pitchFamily="18" charset="0"/>
                <a:cs typeface="Times New Roman" pitchFamily="18" charset="0"/>
              </a:rPr>
              <a:t>нормоцитоз</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нейтропения</a:t>
            </a:r>
            <a:r>
              <a:rPr lang="ru-RU" sz="3400" dirty="0" smtClean="0">
                <a:latin typeface="Times New Roman" pitchFamily="18" charset="0"/>
                <a:cs typeface="Times New Roman" pitchFamily="18" charset="0"/>
              </a:rPr>
              <a:t>, относительный </a:t>
            </a:r>
            <a:r>
              <a:rPr lang="ru-RU" sz="3400" dirty="0" err="1" smtClean="0">
                <a:latin typeface="Times New Roman" pitchFamily="18" charset="0"/>
                <a:cs typeface="Times New Roman" pitchFamily="18" charset="0"/>
              </a:rPr>
              <a:t>лимфо</a:t>
            </a:r>
            <a:r>
              <a:rPr lang="ru-RU" sz="3400" dirty="0" smtClean="0">
                <a:latin typeface="Times New Roman" pitchFamily="18" charset="0"/>
                <a:cs typeface="Times New Roman" pitchFamily="18" charset="0"/>
              </a:rPr>
              <a:t>- и </a:t>
            </a:r>
            <a:r>
              <a:rPr lang="ru-RU" sz="3400" dirty="0" err="1" smtClean="0">
                <a:latin typeface="Times New Roman" pitchFamily="18" charset="0"/>
                <a:cs typeface="Times New Roman" pitchFamily="18" charset="0"/>
              </a:rPr>
              <a:t>моноцитоз</a:t>
            </a:r>
            <a:r>
              <a:rPr lang="ru-RU" sz="3400" dirty="0" smtClean="0">
                <a:latin typeface="Times New Roman" pitchFamily="18" charset="0"/>
                <a:cs typeface="Times New Roman" pitchFamily="18" charset="0"/>
              </a:rPr>
              <a:t>, СОЭ 2—4 мм/ч. В крови повышено содержание общего билирубина, преимущественно за счет прямого (связанного), значительно повышается активность </a:t>
            </a:r>
            <a:r>
              <a:rPr lang="ru-RU" sz="3400" dirty="0" err="1" smtClean="0">
                <a:latin typeface="Times New Roman" pitchFamily="18" charset="0"/>
                <a:cs typeface="Times New Roman" pitchFamily="18" charset="0"/>
              </a:rPr>
              <a:t>аминотрансфераз</a:t>
            </a:r>
            <a:r>
              <a:rPr lang="ru-RU" sz="3400" dirty="0" smtClean="0">
                <a:latin typeface="Times New Roman" pitchFamily="18" charset="0"/>
                <a:cs typeface="Times New Roman" pitchFamily="18" charset="0"/>
              </a:rPr>
              <a:t>, особенно </a:t>
            </a:r>
            <a:r>
              <a:rPr lang="ru-RU" sz="3400" dirty="0" err="1" smtClean="0">
                <a:latin typeface="Times New Roman" pitchFamily="18" charset="0"/>
                <a:cs typeface="Times New Roman" pitchFamily="18" charset="0"/>
              </a:rPr>
              <a:t>АлАТ</a:t>
            </a:r>
            <a:r>
              <a:rPr lang="ru-RU" sz="3400" dirty="0" smtClean="0">
                <a:latin typeface="Times New Roman" pitchFamily="18" charset="0"/>
                <a:cs typeface="Times New Roman" pitchFamily="18" charset="0"/>
              </a:rPr>
              <a:t>, увеличены показатели тимоловой пробы, снижен </a:t>
            </a:r>
            <a:r>
              <a:rPr lang="ru-RU" sz="3400" dirty="0" err="1" smtClean="0">
                <a:latin typeface="Times New Roman" pitchFamily="18" charset="0"/>
                <a:cs typeface="Times New Roman" pitchFamily="18" charset="0"/>
              </a:rPr>
              <a:t>протромбиновый</a:t>
            </a:r>
            <a:r>
              <a:rPr lang="ru-RU" sz="3400" dirty="0" smtClean="0">
                <a:latin typeface="Times New Roman" pitchFamily="18" charset="0"/>
                <a:cs typeface="Times New Roman" pitchFamily="18" charset="0"/>
              </a:rPr>
              <a:t> индекс. Желтушный период длится 7—15 дней. У большинства больных вирусным гепатитом А билирубинемия не превышает 80—90 </a:t>
            </a:r>
            <a:r>
              <a:rPr lang="ru-RU" sz="3400" dirty="0" err="1" smtClean="0">
                <a:latin typeface="Times New Roman" pitchFamily="18" charset="0"/>
                <a:cs typeface="Times New Roman" pitchFamily="18" charset="0"/>
              </a:rPr>
              <a:t>мкмоль</a:t>
            </a:r>
            <a:r>
              <a:rPr lang="ru-RU" sz="3400" dirty="0" smtClean="0">
                <a:latin typeface="Times New Roman" pitchFamily="18" charset="0"/>
                <a:cs typeface="Times New Roman" pitchFamily="18" charset="0"/>
              </a:rPr>
              <a:t>/л (5 </a:t>
            </a:r>
            <a:r>
              <a:rPr lang="ru-RU" sz="3400" dirty="0" err="1" smtClean="0">
                <a:latin typeface="Times New Roman" pitchFamily="18" charset="0"/>
                <a:cs typeface="Times New Roman" pitchFamily="18" charset="0"/>
              </a:rPr>
              <a:t>мг%</a:t>
            </a:r>
            <a:r>
              <a:rPr lang="ru-RU" sz="3400"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8600"/>
            <a:ext cx="8229600" cy="2667000"/>
          </a:xfrm>
        </p:spPr>
        <p:txBody>
          <a:bodyPr>
            <a:normAutofit fontScale="77500" lnSpcReduction="20000"/>
          </a:bodyPr>
          <a:lstStyle/>
          <a:p>
            <a:r>
              <a:rPr lang="ru-RU" b="1" dirty="0" smtClean="0"/>
              <a:t>Вирусный гепатит В </a:t>
            </a:r>
            <a:r>
              <a:rPr lang="ru-RU" dirty="0" smtClean="0"/>
              <a:t>передается преимущественно парентеральным путем, поэтому для диагностики важно выяснить, не было ли в сроки инкубационного периода (чаще 60—120 дней) переливаний крови, плазмы, препаратов крови, оперативных вмешательств, многократных внутривенных, внутримышечных и других инъекций. </a:t>
            </a:r>
            <a:r>
              <a:rPr lang="ru-RU" dirty="0" err="1" smtClean="0"/>
              <a:t>Преджелтушный</a:t>
            </a:r>
            <a:r>
              <a:rPr lang="ru-RU" dirty="0" smtClean="0"/>
              <a:t> период более длительный, в это время больных часто беспокоят суставные боли.</a:t>
            </a:r>
          </a:p>
          <a:p>
            <a:endParaRPr lang="ru-RU" dirty="0"/>
          </a:p>
        </p:txBody>
      </p:sp>
      <p:pic>
        <p:nvPicPr>
          <p:cNvPr id="57346" name="Picture 2" descr="http://xn--90acsvapbctg.xn--p1acf/images/Diagnostika_gepatita_b_1.jpg"/>
          <p:cNvPicPr>
            <a:picLocks noChangeAspect="1" noChangeArrowheads="1"/>
          </p:cNvPicPr>
          <p:nvPr/>
        </p:nvPicPr>
        <p:blipFill>
          <a:blip r:embed="rId2"/>
          <a:srcRect/>
          <a:stretch>
            <a:fillRect/>
          </a:stretch>
        </p:blipFill>
        <p:spPr bwMode="auto">
          <a:xfrm>
            <a:off x="457200" y="2667000"/>
            <a:ext cx="8305800"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8686800" cy="5546725"/>
          </a:xfrm>
        </p:spPr>
        <p:txBody>
          <a:bodyPr>
            <a:normAutofit fontScale="85000" lnSpcReduction="20000"/>
          </a:bodyPr>
          <a:lstStyle/>
          <a:p>
            <a:r>
              <a:rPr lang="ru-RU" dirty="0" smtClean="0"/>
              <a:t>Желтушный период при гепатите В очень длителен, характеризуется выраженностью и стойкостью клинических проявлений, которые постепенно нарастают. Желтуха достигает максимума на 2—3-й неделе (при гепатите А к этому времени уже исчезает). При тяжелых формах уже в первые дни желтухи на фоне прогрессирующего ухудшения состояния может развиться острая печеночная недостаточность (печеночная кома). Желтуха нарастает постепенно, различают стадию нарастания, максимального развития и снижения. Вначале желтуха выявляется лишь при тщательном осмотре лишь на склерах, мягком и твердом нёбе, затем становится желтушной кожа. Почти у всех больных увеличены размеры печени; при выздоровлении и уменьшении желтухи размеры печени обычно уменьшаются. Уменьшение размеров печени при нарастающей желтухе указывает на возможность развития острой печеночной недостаточности. Часто увеличена селезенка. Характерны брадикардия и гипотензия.</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260</TotalTime>
  <Words>3411</Words>
  <Application>Microsoft Office PowerPoint</Application>
  <PresentationFormat>Экран (4:3)</PresentationFormat>
  <Paragraphs>43</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Апекс</vt:lpstr>
      <vt:lpstr>Дифференциальная диагностика заболеваний, сопровождающихся желтухой</vt:lpstr>
      <vt:lpstr>Презентация PowerPoint</vt:lpstr>
      <vt:lpstr>Дифференциальная диагностика малярии</vt:lpstr>
      <vt:lpstr>Презентация PowerPoint</vt:lpstr>
      <vt:lpstr>Дифференциальная диагностика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использованной литературы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Дифференциальная диагностика заболеваний, сопровождающихся желтухой</dc:title>
  <dc:creator>SALTEREEVA KHAVA</dc:creator>
  <cp:lastModifiedBy>HP</cp:lastModifiedBy>
  <cp:revision>37</cp:revision>
  <dcterms:created xsi:type="dcterms:W3CDTF">2020-05-23T11:09:19Z</dcterms:created>
  <dcterms:modified xsi:type="dcterms:W3CDTF">2023-03-12T13:46:25Z</dcterms:modified>
</cp:coreProperties>
</file>