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6"/>
  </p:notesMasterIdLst>
  <p:sldIdLst>
    <p:sldId id="33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24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15" r:id="rId41"/>
    <p:sldId id="325" r:id="rId42"/>
    <p:sldId id="326" r:id="rId43"/>
    <p:sldId id="327" r:id="rId44"/>
    <p:sldId id="310" r:id="rId45"/>
    <p:sldId id="311" r:id="rId46"/>
    <p:sldId id="317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8" r:id="rId64"/>
    <p:sldId id="328" r:id="rId65"/>
    <p:sldId id="312" r:id="rId66"/>
    <p:sldId id="319" r:id="rId67"/>
    <p:sldId id="329" r:id="rId68"/>
    <p:sldId id="313" r:id="rId69"/>
    <p:sldId id="320" r:id="rId70"/>
    <p:sldId id="321" r:id="rId71"/>
    <p:sldId id="322" r:id="rId72"/>
    <p:sldId id="314" r:id="rId73"/>
    <p:sldId id="323" r:id="rId74"/>
    <p:sldId id="316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3" d="100"/>
          <a:sy n="73" d="100"/>
        </p:scale>
        <p:origin x="-129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31D5A-2C69-48B6-9D63-DBC76C791C3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272CE-4451-439D-BE62-6BFA3FEFE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5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272CE-4451-439D-BE62-6BFA3FEFE36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Дифференциальная диагностика и лечение нарушений сердечного ритма</a:t>
            </a:r>
            <a:endParaRPr lang="ru-RU" b="1" dirty="0"/>
          </a:p>
        </p:txBody>
      </p:sp>
      <p:pic>
        <p:nvPicPr>
          <p:cNvPr id="1026" name="Picture 2" descr="C:\Users\Салтереева Хава Р\Downloads\1467117748_3753257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357586" cy="4143404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ТОНИЧНОСТЬ</a:t>
            </a:r>
          </a:p>
          <a:p>
            <a:pPr>
              <a:buNone/>
            </a:pPr>
            <a:r>
              <a:rPr lang="ru-RU" dirty="0" smtClean="0"/>
              <a:t>	Это способность сердца сохранять свою форму в диастоле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РЕФРАКТЕРНОСТЬ</a:t>
            </a:r>
          </a:p>
          <a:p>
            <a:pPr>
              <a:buNone/>
            </a:pPr>
            <a:r>
              <a:rPr lang="ru-RU" dirty="0" smtClean="0"/>
              <a:t>	Это невозможность возбужденных клеток миокарда снова активироваться при возникновении дополнительного импульса. (абсолютная и относительная)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АББЕРАНТНОСТЬ</a:t>
            </a:r>
          </a:p>
          <a:p>
            <a:pPr>
              <a:buNone/>
            </a:pPr>
            <a:r>
              <a:rPr lang="ru-RU" dirty="0" smtClean="0"/>
              <a:t>	Это патологическое проведение импульса по предсердиям и желудочкам.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24000"/>
            <a:ext cx="8258204" cy="2762256"/>
          </a:xfrm>
        </p:spPr>
        <p:txBody>
          <a:bodyPr>
            <a:normAutofit/>
          </a:bodyPr>
          <a:lstStyle/>
          <a:p>
            <a:r>
              <a:rPr lang="ru-RU" dirty="0" smtClean="0"/>
              <a:t>Положительный зубец Р во </a:t>
            </a:r>
            <a:r>
              <a:rPr lang="en-US" dirty="0" smtClean="0"/>
              <a:t>II</a:t>
            </a:r>
            <a:r>
              <a:rPr lang="ru-RU" dirty="0" smtClean="0"/>
              <a:t> стандартном отведении</a:t>
            </a:r>
          </a:p>
          <a:p>
            <a:r>
              <a:rPr lang="ru-RU" dirty="0" smtClean="0"/>
              <a:t>Постоянный и нормальный интервал Р</a:t>
            </a:r>
            <a:r>
              <a:rPr lang="en-US" dirty="0" smtClean="0"/>
              <a:t>Q</a:t>
            </a:r>
            <a:endParaRPr lang="ru-RU" dirty="0" smtClean="0"/>
          </a:p>
          <a:p>
            <a:r>
              <a:rPr lang="ru-RU" dirty="0" smtClean="0"/>
              <a:t>Постоянная форма зубца Р в каждом отведении</a:t>
            </a:r>
          </a:p>
          <a:p>
            <a:r>
              <a:rPr lang="ru-RU" dirty="0" smtClean="0"/>
              <a:t>Постоянное расстояние Р-Р или </a:t>
            </a:r>
            <a:r>
              <a:rPr lang="en-US" dirty="0" smtClean="0"/>
              <a:t>R-R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Диагностические критерии нормального </a:t>
            </a:r>
            <a:r>
              <a:rPr lang="ru-RU" dirty="0" err="1" smtClean="0"/>
              <a:t>синусового</a:t>
            </a:r>
            <a:r>
              <a:rPr lang="ru-RU" dirty="0" smtClean="0"/>
              <a:t> ритма</a:t>
            </a:r>
            <a:endParaRPr lang="ru-RU" dirty="0"/>
          </a:p>
        </p:txBody>
      </p:sp>
      <p:pic>
        <p:nvPicPr>
          <p:cNvPr id="3075" name="Picture 3" descr="C:\Users\Салтереева Хава Р\Downloads\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814393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I. Аритмии, обусловленные нарушением образования импульса</a:t>
            </a:r>
          </a:p>
          <a:p>
            <a:r>
              <a:rPr lang="ru-RU" dirty="0" smtClean="0"/>
              <a:t>II. Нарушения проводимости</a:t>
            </a:r>
          </a:p>
          <a:p>
            <a:r>
              <a:rPr lang="ru-RU" dirty="0" smtClean="0"/>
              <a:t>III. Комбинированные нарушения ритма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6"/>
            <a:ext cx="8858280" cy="15716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Классификация нарушения сердечного ритма и проводимости (по </a:t>
            </a:r>
            <a:r>
              <a:rPr lang="ru-RU" sz="3200" dirty="0" err="1" smtClean="0"/>
              <a:t>М.С.Кушаковскому</a:t>
            </a:r>
            <a:r>
              <a:rPr lang="ru-RU" sz="3200" dirty="0" smtClean="0"/>
              <a:t> и Н.Б.Журавлевой 1981г.)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715404" cy="64293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I Аритмии, обусловленные нарушением образования импульса </a:t>
            </a:r>
          </a:p>
          <a:p>
            <a:pPr>
              <a:buNone/>
            </a:pPr>
            <a:r>
              <a:rPr lang="ru-RU" b="1" dirty="0" smtClean="0"/>
              <a:t>	А. Нарушение автоматизма СА-узла (</a:t>
            </a:r>
            <a:r>
              <a:rPr lang="ru-RU" b="1" dirty="0" err="1" smtClean="0"/>
              <a:t>номотопные</a:t>
            </a:r>
            <a:r>
              <a:rPr lang="ru-RU" b="1" dirty="0" smtClean="0"/>
              <a:t> аритмии)</a:t>
            </a:r>
          </a:p>
          <a:p>
            <a:pPr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Синусовая</a:t>
            </a:r>
            <a:r>
              <a:rPr lang="ru-RU" b="1" dirty="0" smtClean="0"/>
              <a:t> тахикардия.</a:t>
            </a:r>
          </a:p>
          <a:p>
            <a:pPr>
              <a:buNone/>
            </a:pPr>
            <a:r>
              <a:rPr lang="ru-RU" b="1" dirty="0" smtClean="0"/>
              <a:t>2. </a:t>
            </a:r>
            <a:r>
              <a:rPr lang="ru-RU" b="1" dirty="0" err="1" smtClean="0"/>
              <a:t>Синусовая</a:t>
            </a:r>
            <a:r>
              <a:rPr lang="ru-RU" b="1" dirty="0" smtClean="0"/>
              <a:t> брадикардия.</a:t>
            </a:r>
          </a:p>
          <a:p>
            <a:pPr>
              <a:buNone/>
            </a:pPr>
            <a:r>
              <a:rPr lang="ru-RU" b="1" dirty="0" smtClean="0"/>
              <a:t>3. </a:t>
            </a:r>
            <a:r>
              <a:rPr lang="ru-RU" b="1" dirty="0" err="1" smtClean="0"/>
              <a:t>Синусовая</a:t>
            </a:r>
            <a:r>
              <a:rPr lang="ru-RU" b="1" dirty="0" smtClean="0"/>
              <a:t> аритмия.</a:t>
            </a:r>
          </a:p>
          <a:p>
            <a:pPr>
              <a:buNone/>
            </a:pPr>
            <a:r>
              <a:rPr lang="ru-RU" b="1" dirty="0" smtClean="0"/>
              <a:t>4. Синдром слабости </a:t>
            </a:r>
            <a:r>
              <a:rPr lang="ru-RU" b="1" dirty="0" err="1" smtClean="0"/>
              <a:t>синусового</a:t>
            </a:r>
            <a:r>
              <a:rPr lang="ru-RU" b="1" dirty="0" smtClean="0"/>
              <a:t> узла.</a:t>
            </a:r>
          </a:p>
          <a:p>
            <a:pPr>
              <a:buNone/>
            </a:pPr>
            <a:r>
              <a:rPr lang="ru-RU" b="1" dirty="0" smtClean="0"/>
              <a:t>	Б. Эктопические (</a:t>
            </a:r>
            <a:r>
              <a:rPr lang="ru-RU" b="1" dirty="0" err="1" smtClean="0"/>
              <a:t>гетеротопные</a:t>
            </a:r>
            <a:r>
              <a:rPr lang="ru-RU" b="1" dirty="0" smtClean="0"/>
              <a:t>) ритмы, обусловленные преобладанием автоматизма эктопических центров</a:t>
            </a:r>
          </a:p>
          <a:p>
            <a:pPr marL="582930" indent="-514350">
              <a:buAutoNum type="arabicPeriod"/>
            </a:pPr>
            <a:r>
              <a:rPr lang="ru-RU" b="1" dirty="0" smtClean="0"/>
              <a:t>Медленные (замещающие) выскальзывающие комплексы и ритмы</a:t>
            </a:r>
          </a:p>
          <a:p>
            <a:pPr marL="582930" indent="-514350">
              <a:buNone/>
            </a:pPr>
            <a:r>
              <a:rPr lang="ru-RU" b="1" dirty="0" smtClean="0"/>
              <a:t>	а. Предсердные.</a:t>
            </a:r>
          </a:p>
          <a:p>
            <a:pPr marL="582930" indent="-514350">
              <a:buNone/>
            </a:pPr>
            <a:r>
              <a:rPr lang="ru-RU" b="1" dirty="0" smtClean="0"/>
              <a:t>	б. Из </a:t>
            </a:r>
            <a:r>
              <a:rPr lang="ru-RU" b="1" dirty="0" err="1" smtClean="0"/>
              <a:t>АВ-соединения</a:t>
            </a:r>
            <a:r>
              <a:rPr lang="ru-RU" b="1" dirty="0" smtClean="0"/>
              <a:t>.</a:t>
            </a:r>
          </a:p>
          <a:p>
            <a:pPr marL="582930" indent="-514350">
              <a:buNone/>
            </a:pPr>
            <a:r>
              <a:rPr lang="ru-RU" b="1" dirty="0" smtClean="0"/>
              <a:t>	в. Желудочковые.</a:t>
            </a:r>
          </a:p>
          <a:p>
            <a:pPr marL="582930" indent="-514350">
              <a:buNone/>
            </a:pPr>
            <a:r>
              <a:rPr lang="ru-RU" b="1" dirty="0" smtClean="0"/>
              <a:t>2. Ускоренные эктопические ритмы (</a:t>
            </a:r>
            <a:r>
              <a:rPr lang="ru-RU" b="1" dirty="0" err="1" smtClean="0"/>
              <a:t>непароксизмальные</a:t>
            </a:r>
            <a:r>
              <a:rPr lang="ru-RU" b="1" dirty="0" smtClean="0"/>
              <a:t> тахикардии)</a:t>
            </a:r>
          </a:p>
          <a:p>
            <a:pPr marL="582930" indent="-514350">
              <a:buNone/>
            </a:pPr>
            <a:r>
              <a:rPr lang="ru-RU" b="1" dirty="0" smtClean="0"/>
              <a:t>	а. Предсердные</a:t>
            </a:r>
          </a:p>
          <a:p>
            <a:pPr marL="582930" indent="-514350">
              <a:buNone/>
            </a:pPr>
            <a:r>
              <a:rPr lang="ru-RU" b="1" dirty="0" smtClean="0"/>
              <a:t>	 б. Из </a:t>
            </a:r>
            <a:r>
              <a:rPr lang="ru-RU" b="1" dirty="0" err="1" smtClean="0"/>
              <a:t>АВ-соединения</a:t>
            </a:r>
            <a:r>
              <a:rPr lang="ru-RU" b="1" dirty="0" smtClean="0"/>
              <a:t>.</a:t>
            </a:r>
          </a:p>
          <a:p>
            <a:pPr marL="582930" indent="-514350">
              <a:buNone/>
            </a:pPr>
            <a:r>
              <a:rPr lang="ru-RU" b="1" dirty="0" smtClean="0"/>
              <a:t>	в. Желудочковые.</a:t>
            </a:r>
          </a:p>
          <a:p>
            <a:pPr marL="582930" indent="-514350">
              <a:buNone/>
            </a:pPr>
            <a:r>
              <a:rPr lang="ru-RU" b="1" dirty="0" smtClean="0"/>
              <a:t>3. Миграция </a:t>
            </a:r>
            <a:r>
              <a:rPr lang="ru-RU" b="1" dirty="0" err="1" smtClean="0"/>
              <a:t>суправентрикулярного</a:t>
            </a:r>
            <a:r>
              <a:rPr lang="ru-RU" b="1" dirty="0" smtClean="0"/>
              <a:t> водителя ритма.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858280" cy="6000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I Аритмии, обусловленные нарушением образования импульса</a:t>
            </a:r>
          </a:p>
          <a:p>
            <a:pPr>
              <a:buNone/>
            </a:pPr>
            <a:r>
              <a:rPr lang="ru-RU" dirty="0" smtClean="0"/>
              <a:t>	В. Эктопические (</a:t>
            </a:r>
            <a:r>
              <a:rPr lang="ru-RU" dirty="0" err="1" smtClean="0"/>
              <a:t>гетеротопные</a:t>
            </a:r>
            <a:r>
              <a:rPr lang="ru-RU" dirty="0" smtClean="0"/>
              <a:t>) ритмы, преимущественно не связанные с нарушением автоматизма (механизм повторного входа волны возбуждения)</a:t>
            </a:r>
          </a:p>
          <a:p>
            <a:pPr>
              <a:buNone/>
            </a:pPr>
            <a:r>
              <a:rPr lang="ru-RU" dirty="0" smtClean="0"/>
              <a:t>1. Экстрасистолия</a:t>
            </a:r>
          </a:p>
          <a:p>
            <a:pPr>
              <a:buNone/>
            </a:pPr>
            <a:r>
              <a:rPr lang="ru-RU" dirty="0" smtClean="0"/>
              <a:t>	а. Предсердные.</a:t>
            </a:r>
          </a:p>
          <a:p>
            <a:pPr>
              <a:buNone/>
            </a:pPr>
            <a:r>
              <a:rPr lang="ru-RU" dirty="0" smtClean="0"/>
              <a:t>	б. Из </a:t>
            </a:r>
            <a:r>
              <a:rPr lang="ru-RU" dirty="0" err="1" smtClean="0"/>
              <a:t>АВ-соединения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в. Желудочковые.</a:t>
            </a:r>
          </a:p>
          <a:p>
            <a:pPr>
              <a:buNone/>
            </a:pPr>
            <a:r>
              <a:rPr lang="ru-RU" dirty="0" smtClean="0"/>
              <a:t>2. Пароксизмальные тахикардии</a:t>
            </a:r>
          </a:p>
          <a:p>
            <a:pPr>
              <a:buNone/>
            </a:pPr>
            <a:r>
              <a:rPr lang="ru-RU" dirty="0" smtClean="0"/>
              <a:t>	а. Предсердные.</a:t>
            </a:r>
          </a:p>
          <a:p>
            <a:pPr>
              <a:buNone/>
            </a:pPr>
            <a:r>
              <a:rPr lang="ru-RU" dirty="0" smtClean="0"/>
              <a:t>	б. Из </a:t>
            </a:r>
            <a:r>
              <a:rPr lang="ru-RU" dirty="0" err="1" smtClean="0"/>
              <a:t>АВ-соединения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в. Желудочковые.</a:t>
            </a:r>
          </a:p>
          <a:p>
            <a:pPr>
              <a:buNone/>
            </a:pPr>
            <a:r>
              <a:rPr lang="ru-RU" dirty="0" smtClean="0"/>
              <a:t>3. Трепетание предсердий</a:t>
            </a:r>
          </a:p>
          <a:p>
            <a:pPr>
              <a:buNone/>
            </a:pPr>
            <a:r>
              <a:rPr lang="ru-RU" dirty="0" smtClean="0"/>
              <a:t>4. Мерцание (фибрилляция) предсердий.</a:t>
            </a:r>
          </a:p>
          <a:p>
            <a:pPr>
              <a:buNone/>
            </a:pPr>
            <a:r>
              <a:rPr lang="ru-RU" dirty="0" smtClean="0"/>
              <a:t>5. Трепетание и мерцание (фибрилляция) желудочков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3571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II Нарушения проводимости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err="1" smtClean="0"/>
              <a:t>Синоатриальная</a:t>
            </a:r>
            <a:r>
              <a:rPr lang="ru-RU" dirty="0" smtClean="0"/>
              <a:t> блокада.</a:t>
            </a:r>
          </a:p>
          <a:p>
            <a:pPr marL="582930" indent="-51435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Внутрипредсердная</a:t>
            </a:r>
            <a:r>
              <a:rPr lang="ru-RU" dirty="0" smtClean="0"/>
              <a:t> блокада.</a:t>
            </a:r>
          </a:p>
          <a:p>
            <a:pPr marL="582930" indent="-514350">
              <a:buNone/>
            </a:pPr>
            <a:r>
              <a:rPr lang="ru-RU" dirty="0" smtClean="0"/>
              <a:t>3. Атриовентрикулярная блокада.</a:t>
            </a:r>
          </a:p>
          <a:p>
            <a:pPr marL="582930" indent="-514350">
              <a:buNone/>
            </a:pPr>
            <a:r>
              <a:rPr lang="ru-RU" dirty="0" smtClean="0"/>
              <a:t>	а. Первой степени.</a:t>
            </a:r>
          </a:p>
          <a:p>
            <a:pPr marL="582930" indent="-514350">
              <a:buNone/>
            </a:pPr>
            <a:r>
              <a:rPr lang="ru-RU" dirty="0" smtClean="0"/>
              <a:t>	б. Второй степени – I тип </a:t>
            </a:r>
            <a:r>
              <a:rPr lang="ru-RU" dirty="0" err="1" smtClean="0"/>
              <a:t>Мобитца</a:t>
            </a:r>
            <a:r>
              <a:rPr lang="ru-RU" dirty="0" smtClean="0"/>
              <a:t>, II тип </a:t>
            </a:r>
            <a:r>
              <a:rPr lang="ru-RU" dirty="0" err="1" smtClean="0"/>
              <a:t>Мобитца</a:t>
            </a:r>
            <a:r>
              <a:rPr lang="ru-RU" dirty="0" smtClean="0"/>
              <a:t>,</a:t>
            </a:r>
          </a:p>
          <a:p>
            <a:pPr marL="582930" indent="-514350">
              <a:buNone/>
            </a:pPr>
            <a:r>
              <a:rPr lang="ru-RU" dirty="0" smtClean="0"/>
              <a:t>	в. Третьей степени (полная).</a:t>
            </a:r>
          </a:p>
          <a:p>
            <a:pPr marL="582930" indent="-51435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Внутрижелудочковые</a:t>
            </a:r>
            <a:r>
              <a:rPr lang="ru-RU" dirty="0" smtClean="0"/>
              <a:t> блокады.</a:t>
            </a:r>
          </a:p>
          <a:p>
            <a:pPr marL="582930" indent="-514350">
              <a:buNone/>
            </a:pPr>
            <a:r>
              <a:rPr lang="ru-RU" dirty="0" smtClean="0"/>
              <a:t>	а. Одной ветви (</a:t>
            </a:r>
            <a:r>
              <a:rPr lang="ru-RU" dirty="0" err="1" smtClean="0"/>
              <a:t>однопучковые</a:t>
            </a:r>
            <a:r>
              <a:rPr lang="ru-RU" dirty="0" smtClean="0"/>
              <a:t> или </a:t>
            </a:r>
            <a:r>
              <a:rPr lang="ru-RU" dirty="0" err="1" smtClean="0"/>
              <a:t>монофасцикулярные</a:t>
            </a:r>
            <a:r>
              <a:rPr lang="ru-RU" dirty="0" smtClean="0"/>
              <a:t>)</a:t>
            </a:r>
          </a:p>
          <a:p>
            <a:pPr marL="582930" indent="-514350">
              <a:buNone/>
            </a:pPr>
            <a:r>
              <a:rPr lang="ru-RU" dirty="0" smtClean="0"/>
              <a:t>	б. Двух ветвей (</a:t>
            </a:r>
            <a:r>
              <a:rPr lang="ru-RU" dirty="0" err="1" smtClean="0"/>
              <a:t>двухпучковые</a:t>
            </a:r>
            <a:r>
              <a:rPr lang="ru-RU" dirty="0" smtClean="0"/>
              <a:t> или </a:t>
            </a:r>
            <a:r>
              <a:rPr lang="ru-RU" dirty="0" err="1" smtClean="0"/>
              <a:t>бифасцикулярные</a:t>
            </a:r>
            <a:r>
              <a:rPr lang="ru-RU" dirty="0" smtClean="0"/>
              <a:t>)</a:t>
            </a:r>
          </a:p>
          <a:p>
            <a:pPr marL="582930" indent="-514350">
              <a:buNone/>
            </a:pPr>
            <a:r>
              <a:rPr lang="ru-RU" dirty="0" smtClean="0"/>
              <a:t>	в. Трех ветвей (</a:t>
            </a:r>
            <a:r>
              <a:rPr lang="ru-RU" dirty="0" err="1" smtClean="0"/>
              <a:t>трехпучковые</a:t>
            </a:r>
            <a:r>
              <a:rPr lang="ru-RU" dirty="0" smtClean="0"/>
              <a:t> или </a:t>
            </a:r>
            <a:r>
              <a:rPr lang="ru-RU" dirty="0" err="1" smtClean="0"/>
              <a:t>трифасцикулярные</a:t>
            </a:r>
            <a:r>
              <a:rPr lang="ru-RU" dirty="0" smtClean="0"/>
              <a:t>)</a:t>
            </a:r>
          </a:p>
          <a:p>
            <a:pPr marL="582930" indent="-514350">
              <a:buNone/>
            </a:pPr>
            <a:r>
              <a:rPr lang="ru-RU" dirty="0" smtClean="0"/>
              <a:t>5. Асистолия желудочков.</a:t>
            </a:r>
          </a:p>
          <a:p>
            <a:pPr marL="582930" indent="-514350">
              <a:buNone/>
            </a:pPr>
            <a:r>
              <a:rPr lang="ru-RU" dirty="0" smtClean="0"/>
              <a:t>6. Синдромы преждевременного возбуждения</a:t>
            </a:r>
          </a:p>
          <a:p>
            <a:pPr marL="582930" indent="-514350">
              <a:buNone/>
            </a:pPr>
            <a:r>
              <a:rPr lang="ru-RU" dirty="0" smtClean="0"/>
              <a:t>	а. Синдром Вольфа-Паркинсона-Уайта</a:t>
            </a:r>
          </a:p>
          <a:p>
            <a:pPr marL="582930" indent="-514350">
              <a:buNone/>
            </a:pPr>
            <a:r>
              <a:rPr lang="ru-RU" dirty="0" smtClean="0"/>
              <a:t>	б. Синдром укороченного интервала PQ (CLC)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3571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FF00"/>
                </a:solidFill>
              </a:rPr>
              <a:t>III. Комбинированные нарушения ритма</a:t>
            </a:r>
          </a:p>
          <a:p>
            <a:pPr marL="582930" indent="-514350">
              <a:buAutoNum type="arabicPeriod"/>
            </a:pPr>
            <a:r>
              <a:rPr lang="ru-RU" dirty="0" err="1" smtClean="0"/>
              <a:t>Парасистолия</a:t>
            </a:r>
            <a:endParaRPr lang="ru-RU" dirty="0" smtClean="0"/>
          </a:p>
          <a:p>
            <a:pPr marL="582930" indent="-514350">
              <a:buAutoNum type="arabicPeriod"/>
            </a:pPr>
            <a:r>
              <a:rPr lang="ru-RU" dirty="0" smtClean="0"/>
              <a:t>Эктопические ритмы с блокадой выхода.</a:t>
            </a:r>
          </a:p>
          <a:p>
            <a:pPr marL="582930" indent="-514350">
              <a:buAutoNum type="arabicPeriod"/>
            </a:pPr>
            <a:r>
              <a:rPr lang="ru-RU" dirty="0" smtClean="0"/>
              <a:t>Атриовентрикулярные диссоциации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64360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Предсердные ритмы (из нижних отделов предсердий) – наличие отрицательных зубцов Р во II и III стандартных отведениях и следующих за ними неизмененных комплексов QRS.</a:t>
            </a:r>
          </a:p>
          <a:p>
            <a:r>
              <a:rPr lang="ru-RU" dirty="0" smtClean="0"/>
              <a:t>Ритмы из </a:t>
            </a:r>
            <a:r>
              <a:rPr lang="ru-RU" dirty="0" err="1" smtClean="0"/>
              <a:t>АВ-соединения</a:t>
            </a:r>
            <a:r>
              <a:rPr lang="ru-RU" dirty="0" smtClean="0"/>
              <a:t> – отсутствие зубца Р, сливающегося с неизмененным комплексом QRS, или наличие отрицательных зубцов Р после неизмененных комплексов QRS. Предсердные комплексы и ритмы и комплексы и ритмы из </a:t>
            </a:r>
            <a:r>
              <a:rPr lang="ru-RU" dirty="0" err="1" smtClean="0"/>
              <a:t>АВ-соединения</a:t>
            </a:r>
            <a:r>
              <a:rPr lang="ru-RU" dirty="0" smtClean="0"/>
              <a:t> объединяются термином </a:t>
            </a:r>
            <a:r>
              <a:rPr lang="ru-RU" dirty="0" err="1" smtClean="0"/>
              <a:t>наджелудочковые</a:t>
            </a:r>
            <a:endParaRPr lang="ru-RU" dirty="0" smtClean="0"/>
          </a:p>
          <a:p>
            <a:r>
              <a:rPr lang="ru-RU" dirty="0" smtClean="0"/>
              <a:t>Желудочковый (идиовентрикулярный) ритм – медленный (менее 40 в минуту), с расширенными и деформированными комплексами QRS и отсутствием закономерной связи комплексов QRS и зубцов Р.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785818"/>
          </a:xfrm>
        </p:spPr>
        <p:txBody>
          <a:bodyPr/>
          <a:lstStyle/>
          <a:p>
            <a:pPr algn="ctr"/>
            <a:r>
              <a:rPr lang="ru-RU" b="1" dirty="0" err="1" smtClean="0"/>
              <a:t>Несинусовые</a:t>
            </a:r>
            <a:r>
              <a:rPr lang="ru-RU" b="1" dirty="0" smtClean="0"/>
              <a:t> ритмы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928670"/>
            <a:ext cx="3686172" cy="52864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Аритмии </a:t>
            </a:r>
            <a:r>
              <a:rPr lang="ru-RU" dirty="0" smtClean="0"/>
              <a:t>(в широком смысле) – это изменения нормальной частоты, регулярности и источника возбуждения сердца, а также расстройства проведения импульса, нарушения связи и/или последовательности между активацией предсердий и желудочков. (</a:t>
            </a:r>
            <a:r>
              <a:rPr lang="ru-RU" dirty="0" err="1" smtClean="0"/>
              <a:t>Кушаковский</a:t>
            </a:r>
            <a:r>
              <a:rPr lang="ru-RU" dirty="0" smtClean="0"/>
              <a:t> М.С., 1998 г.)</a:t>
            </a:r>
            <a:endParaRPr lang="ru-RU" dirty="0"/>
          </a:p>
        </p:txBody>
      </p:sp>
      <p:pic>
        <p:nvPicPr>
          <p:cNvPr id="1026" name="Picture 2" descr="C:\Users\Салтереева Хава Р\Downloads\Aritmiya_ot_alkogolya_kogda_alkogol_oslablyaet_aritmiyu_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48577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500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Класс I – </a:t>
            </a:r>
            <a:r>
              <a:rPr lang="ru-RU" dirty="0" err="1" smtClean="0"/>
              <a:t>блокаторы</a:t>
            </a:r>
            <a:r>
              <a:rPr lang="ru-RU" dirty="0" smtClean="0"/>
              <a:t> быстрых натриевых каналов клеточной мембраны (</a:t>
            </a:r>
            <a:r>
              <a:rPr lang="ru-RU" dirty="0" err="1" smtClean="0"/>
              <a:t>мембраностабилизаторы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	IA – </a:t>
            </a:r>
            <a:r>
              <a:rPr lang="ru-RU" dirty="0" err="1" smtClean="0"/>
              <a:t>хинидин</a:t>
            </a:r>
            <a:r>
              <a:rPr lang="ru-RU" dirty="0" smtClean="0"/>
              <a:t>, </a:t>
            </a:r>
            <a:r>
              <a:rPr lang="ru-RU" dirty="0" err="1" smtClean="0"/>
              <a:t>новокаинамид</a:t>
            </a:r>
            <a:r>
              <a:rPr lang="ru-RU" dirty="0" smtClean="0"/>
              <a:t>, </a:t>
            </a:r>
            <a:r>
              <a:rPr lang="ru-RU" dirty="0" err="1" smtClean="0"/>
              <a:t>дизопирамид</a:t>
            </a:r>
            <a:r>
              <a:rPr lang="ru-RU" dirty="0" smtClean="0"/>
              <a:t>, </a:t>
            </a:r>
            <a:r>
              <a:rPr lang="ru-RU" dirty="0" err="1" smtClean="0"/>
              <a:t>аймалин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IB – местные анестетики (</a:t>
            </a:r>
            <a:r>
              <a:rPr lang="ru-RU" dirty="0" err="1" smtClean="0"/>
              <a:t>лидокаин</a:t>
            </a:r>
            <a:r>
              <a:rPr lang="ru-RU" dirty="0" smtClean="0"/>
              <a:t>, </a:t>
            </a:r>
            <a:r>
              <a:rPr lang="ru-RU" dirty="0" err="1" smtClean="0"/>
              <a:t>тримекаин</a:t>
            </a:r>
            <a:r>
              <a:rPr lang="ru-RU" dirty="0" smtClean="0"/>
              <a:t>, </a:t>
            </a:r>
            <a:r>
              <a:rPr lang="ru-RU" dirty="0" err="1" smtClean="0"/>
              <a:t>пиромекаин</a:t>
            </a:r>
            <a:r>
              <a:rPr lang="ru-RU" dirty="0" smtClean="0"/>
              <a:t>, </a:t>
            </a:r>
            <a:r>
              <a:rPr lang="ru-RU" dirty="0" err="1" smtClean="0"/>
              <a:t>мексилетин</a:t>
            </a:r>
            <a:r>
              <a:rPr lang="ru-RU" dirty="0" smtClean="0"/>
              <a:t>, </a:t>
            </a:r>
            <a:r>
              <a:rPr lang="ru-RU" dirty="0" err="1" smtClean="0"/>
              <a:t>дифенин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	IC – </a:t>
            </a:r>
            <a:r>
              <a:rPr lang="ru-RU" dirty="0" err="1" smtClean="0"/>
              <a:t>этмозин</a:t>
            </a:r>
            <a:r>
              <a:rPr lang="ru-RU" dirty="0" smtClean="0"/>
              <a:t>, </a:t>
            </a:r>
            <a:r>
              <a:rPr lang="ru-RU" dirty="0" err="1" smtClean="0"/>
              <a:t>этацизин</a:t>
            </a:r>
            <a:r>
              <a:rPr lang="ru-RU" dirty="0" smtClean="0"/>
              <a:t>, </a:t>
            </a:r>
            <a:r>
              <a:rPr lang="ru-RU" dirty="0" err="1" smtClean="0"/>
              <a:t>аллапинин</a:t>
            </a:r>
            <a:r>
              <a:rPr lang="ru-RU" dirty="0" smtClean="0"/>
              <a:t>, </a:t>
            </a:r>
            <a:r>
              <a:rPr lang="ru-RU" dirty="0" err="1" smtClean="0"/>
              <a:t>пропафенон</a:t>
            </a:r>
            <a:r>
              <a:rPr lang="ru-RU" dirty="0" smtClean="0"/>
              <a:t>, </a:t>
            </a:r>
            <a:r>
              <a:rPr lang="ru-RU" dirty="0" err="1" smtClean="0"/>
              <a:t>флекаинид</a:t>
            </a:r>
            <a:endParaRPr lang="ru-RU" dirty="0" smtClean="0"/>
          </a:p>
          <a:p>
            <a:r>
              <a:rPr lang="ru-RU" dirty="0" smtClean="0"/>
              <a:t>Класс II – </a:t>
            </a:r>
            <a:r>
              <a:rPr lang="ru-RU" dirty="0" err="1" smtClean="0"/>
              <a:t>бета-адреноблокаторы</a:t>
            </a:r>
            <a:endParaRPr lang="ru-RU" dirty="0" smtClean="0"/>
          </a:p>
          <a:p>
            <a:r>
              <a:rPr lang="ru-RU" dirty="0" smtClean="0"/>
              <a:t>Класс III – </a:t>
            </a:r>
            <a:r>
              <a:rPr lang="ru-RU" dirty="0" err="1" smtClean="0"/>
              <a:t>блокаторы</a:t>
            </a:r>
            <a:r>
              <a:rPr lang="ru-RU" dirty="0" smtClean="0"/>
              <a:t> калиевых каналов, равномерно удлиняющие все фазы </a:t>
            </a:r>
            <a:r>
              <a:rPr lang="ru-RU" dirty="0" err="1" smtClean="0"/>
              <a:t>реполяризации</a:t>
            </a:r>
            <a:r>
              <a:rPr lang="ru-RU" dirty="0" smtClean="0"/>
              <a:t> (</a:t>
            </a:r>
            <a:r>
              <a:rPr lang="ru-RU" dirty="0" err="1" smtClean="0"/>
              <a:t>амиодарон</a:t>
            </a:r>
            <a:r>
              <a:rPr lang="ru-RU" dirty="0" smtClean="0"/>
              <a:t>, </a:t>
            </a:r>
            <a:r>
              <a:rPr lang="ru-RU" dirty="0" err="1" smtClean="0"/>
              <a:t>бретилий</a:t>
            </a:r>
            <a:r>
              <a:rPr lang="ru-RU" dirty="0" smtClean="0"/>
              <a:t>, </a:t>
            </a:r>
            <a:r>
              <a:rPr lang="ru-RU" dirty="0" err="1" smtClean="0"/>
              <a:t>соталол</a:t>
            </a:r>
            <a:r>
              <a:rPr lang="ru-RU" dirty="0" smtClean="0"/>
              <a:t>, </a:t>
            </a:r>
            <a:r>
              <a:rPr lang="ru-RU" dirty="0" err="1" smtClean="0"/>
              <a:t>дофетилид</a:t>
            </a:r>
            <a:r>
              <a:rPr lang="ru-RU" dirty="0" smtClean="0"/>
              <a:t>, </a:t>
            </a:r>
            <a:r>
              <a:rPr lang="ru-RU" dirty="0" err="1" smtClean="0"/>
              <a:t>ибутилид</a:t>
            </a:r>
            <a:r>
              <a:rPr lang="ru-RU" dirty="0" smtClean="0"/>
              <a:t>, </a:t>
            </a:r>
            <a:r>
              <a:rPr lang="ru-RU" dirty="0" err="1" smtClean="0"/>
              <a:t>нибентан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Класс IV - </a:t>
            </a:r>
            <a:r>
              <a:rPr lang="ru-RU" dirty="0" err="1" smtClean="0"/>
              <a:t>блокаторы</a:t>
            </a:r>
            <a:r>
              <a:rPr lang="ru-RU" dirty="0" smtClean="0"/>
              <a:t> медленных кальциевых каналов клеточной мембраны (</a:t>
            </a:r>
            <a:r>
              <a:rPr lang="ru-RU" dirty="0" err="1" smtClean="0"/>
              <a:t>верапамил</a:t>
            </a:r>
            <a:r>
              <a:rPr lang="ru-RU" dirty="0" smtClean="0"/>
              <a:t>, </a:t>
            </a:r>
            <a:r>
              <a:rPr lang="ru-RU" dirty="0" err="1" smtClean="0"/>
              <a:t>дилтиазем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антиаритмических препаратов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Диагностика нарушений сердечного ритма основывается на данных:</a:t>
            </a:r>
          </a:p>
          <a:p>
            <a:r>
              <a:rPr lang="ru-RU" dirty="0" smtClean="0"/>
              <a:t>Анамнеза и физического обследования</a:t>
            </a:r>
          </a:p>
          <a:p>
            <a:r>
              <a:rPr lang="ru-RU" dirty="0" smtClean="0"/>
              <a:t>ЭКГ в покое</a:t>
            </a:r>
          </a:p>
          <a:p>
            <a:r>
              <a:rPr lang="ru-RU" dirty="0" smtClean="0"/>
              <a:t>Суточного </a:t>
            </a:r>
            <a:r>
              <a:rPr lang="ru-RU" dirty="0" err="1" smtClean="0"/>
              <a:t>мониторирования</a:t>
            </a:r>
            <a:r>
              <a:rPr lang="ru-RU" dirty="0" smtClean="0"/>
              <a:t> ЭКГ</a:t>
            </a:r>
          </a:p>
          <a:p>
            <a:r>
              <a:rPr lang="ru-RU" dirty="0" smtClean="0"/>
              <a:t>ЭКГ при физической нагрузке (ВЭМ, </a:t>
            </a:r>
            <a:r>
              <a:rPr lang="ru-RU" dirty="0" err="1" smtClean="0"/>
              <a:t>тредмил-тест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ЭКГ высокого разрешения</a:t>
            </a:r>
          </a:p>
          <a:p>
            <a:r>
              <a:rPr lang="ru-RU" dirty="0" smtClean="0"/>
              <a:t>Фармакологических тестов</a:t>
            </a:r>
          </a:p>
          <a:p>
            <a:r>
              <a:rPr lang="ru-RU" dirty="0" err="1" smtClean="0"/>
              <a:t>Чреспищеводной</a:t>
            </a:r>
            <a:r>
              <a:rPr lang="ru-RU" dirty="0" smtClean="0"/>
              <a:t> электростимуляции предсердий (ЧПЭС)</a:t>
            </a:r>
          </a:p>
          <a:p>
            <a:r>
              <a:rPr lang="ru-RU" dirty="0" smtClean="0"/>
              <a:t>Внутрисердечного электрофизиологического исследования (ЭФИ)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Диагноз и рекомендуемые клинические исследования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715436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Показанием для назначение антиаритмических ЛС служит:</a:t>
            </a:r>
          </a:p>
          <a:p>
            <a:r>
              <a:rPr lang="ru-RU" dirty="0" smtClean="0"/>
              <a:t>Наличие тяжелых клинических симптомов, в т.ч. обусловленных нарушениями гемодинамики</a:t>
            </a:r>
          </a:p>
          <a:p>
            <a:r>
              <a:rPr lang="ru-RU" dirty="0" smtClean="0"/>
              <a:t>Повышение риска внезапной смерти:</a:t>
            </a:r>
          </a:p>
          <a:p>
            <a:pPr>
              <a:buNone/>
            </a:pPr>
            <a:r>
              <a:rPr lang="ru-RU" dirty="0" smtClean="0"/>
              <a:t>	при злокачественных аритмиях (состояние после реанимации по поводу ФЖ, устойчивой ЖТ);</a:t>
            </a:r>
          </a:p>
          <a:p>
            <a:pPr>
              <a:buNone/>
            </a:pPr>
            <a:r>
              <a:rPr lang="ru-RU" dirty="0" smtClean="0"/>
              <a:t>	потенциально злокачественных аритмиях (желудочковые нарушения ритма высоких градаций у больных с тяжелым поражением миокарда и снижением систолической функции ЛЖ)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Клинические рекомендации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Лечение аритмий включает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Устранение причин аритмии</a:t>
            </a:r>
          </a:p>
          <a:p>
            <a:r>
              <a:rPr lang="ru-RU" dirty="0" smtClean="0"/>
              <a:t>Симптоматическое лечение: общие меры (седативные препараты, </a:t>
            </a:r>
            <a:r>
              <a:rPr lang="ru-RU" dirty="0" err="1" smtClean="0"/>
              <a:t>кислородотерапия</a:t>
            </a:r>
            <a:r>
              <a:rPr lang="ru-RU" dirty="0" smtClean="0"/>
              <a:t>, </a:t>
            </a:r>
            <a:r>
              <a:rPr lang="ru-RU" dirty="0" err="1" smtClean="0"/>
              <a:t>вагусные</a:t>
            </a:r>
            <a:r>
              <a:rPr lang="ru-RU" dirty="0" smtClean="0"/>
              <a:t> приемы и т.д.), применение антиаритмических ЛС, электроимпульсная терапия, </a:t>
            </a:r>
            <a:r>
              <a:rPr lang="ru-RU" dirty="0" err="1" smtClean="0"/>
              <a:t>катетерная</a:t>
            </a:r>
            <a:r>
              <a:rPr lang="ru-RU" dirty="0" smtClean="0"/>
              <a:t> деструкция, кардиохирургические вмешательства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786842" cy="61436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Нарушение гемодинамики требует неотложных мероприятий по коррекции сердечного ритма (в/</a:t>
            </a:r>
            <a:r>
              <a:rPr lang="ru-RU" dirty="0" err="1" smtClean="0"/>
              <a:t>в</a:t>
            </a:r>
            <a:r>
              <a:rPr lang="ru-RU" dirty="0" smtClean="0"/>
              <a:t> введение антиаритмических ЛС, учащающая ЧПЭС или электроимпульсная терапия)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500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2786082"/>
          </a:xfrm>
        </p:spPr>
        <p:txBody>
          <a:bodyPr/>
          <a:lstStyle/>
          <a:p>
            <a:r>
              <a:rPr lang="ru-RU" dirty="0" smtClean="0"/>
              <a:t>Колебания продолжительности интервала</a:t>
            </a:r>
            <a:r>
              <a:rPr lang="en-US" dirty="0" smtClean="0"/>
              <a:t> R-R</a:t>
            </a:r>
            <a:r>
              <a:rPr lang="ru-RU" dirty="0" smtClean="0"/>
              <a:t> превышает 15%</a:t>
            </a:r>
          </a:p>
          <a:p>
            <a:r>
              <a:rPr lang="ru-RU" dirty="0" smtClean="0"/>
              <a:t>Выделяют дыхательную СА и не связанную с фазами дыхания</a:t>
            </a:r>
          </a:p>
          <a:p>
            <a:r>
              <a:rPr lang="ru-RU" dirty="0" smtClean="0"/>
              <a:t>Клинические проявления чаще отсутствуют</a:t>
            </a:r>
          </a:p>
          <a:p>
            <a:r>
              <a:rPr lang="ru-RU" dirty="0" smtClean="0"/>
              <a:t>Лечение обычно не требуется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643966" cy="785818"/>
          </a:xfrm>
        </p:spPr>
        <p:txBody>
          <a:bodyPr/>
          <a:lstStyle/>
          <a:p>
            <a:pPr algn="ctr"/>
            <a:r>
              <a:rPr lang="ru-RU" sz="3200" b="1" dirty="0" err="1" smtClean="0"/>
              <a:t>Синусовая</a:t>
            </a:r>
            <a:r>
              <a:rPr lang="ru-RU" sz="3200" b="1" dirty="0" smtClean="0"/>
              <a:t> аритмия</a:t>
            </a:r>
            <a:endParaRPr lang="ru-RU" sz="3200" b="1" dirty="0"/>
          </a:p>
        </p:txBody>
      </p:sp>
      <p:pic>
        <p:nvPicPr>
          <p:cNvPr id="4098" name="Picture 2" descr="C:\Users\Салтереева Хава Р\Downloads\14103585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8072494" cy="2433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501122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Правильный ритм ЧСС &lt; 60 мин–1 </a:t>
            </a:r>
            <a:r>
              <a:rPr lang="ru-RU" dirty="0" err="1" smtClean="0"/>
              <a:t>Синусовые</a:t>
            </a:r>
            <a:r>
              <a:rPr lang="ru-RU" dirty="0" smtClean="0"/>
              <a:t> зубцы P Интервал PQ - 0,12 с</a:t>
            </a:r>
          </a:p>
          <a:p>
            <a:pPr>
              <a:buNone/>
            </a:pPr>
            <a:r>
              <a:rPr lang="ru-RU" b="1" dirty="0" smtClean="0"/>
              <a:t>Причины: </a:t>
            </a:r>
          </a:p>
          <a:p>
            <a:pPr>
              <a:buNone/>
            </a:pPr>
            <a:r>
              <a:rPr lang="ru-RU" dirty="0" smtClean="0"/>
              <a:t>	повышение парасимпатического тонуса (часто у здоровых лиц, особенно во время сна; у спортсменов; инфаркт миокарда (особенно нижний); прием лекарственных средств (бета- </a:t>
            </a:r>
            <a:r>
              <a:rPr lang="ru-RU" dirty="0" err="1" smtClean="0"/>
              <a:t>адреноблокаторов</a:t>
            </a:r>
            <a:r>
              <a:rPr lang="ru-RU" dirty="0" smtClean="0"/>
              <a:t>, </a:t>
            </a:r>
            <a:r>
              <a:rPr lang="ru-RU" dirty="0" err="1" smtClean="0"/>
              <a:t>верапамила</a:t>
            </a:r>
            <a:r>
              <a:rPr lang="ru-RU" dirty="0" smtClean="0"/>
              <a:t>, </a:t>
            </a:r>
            <a:r>
              <a:rPr lang="ru-RU" dirty="0" err="1" smtClean="0"/>
              <a:t>дилтиазема</a:t>
            </a:r>
            <a:r>
              <a:rPr lang="ru-RU" dirty="0" smtClean="0"/>
              <a:t>, сердечных гликозидов, антиаритмических средств классов </a:t>
            </a:r>
            <a:r>
              <a:rPr lang="ru-RU" dirty="0" err="1" smtClean="0"/>
              <a:t>Ia</a:t>
            </a:r>
            <a:r>
              <a:rPr lang="ru-RU" dirty="0" smtClean="0"/>
              <a:t>, </a:t>
            </a:r>
            <a:r>
              <a:rPr lang="ru-RU" dirty="0" err="1" smtClean="0"/>
              <a:t>Ib</a:t>
            </a:r>
            <a:r>
              <a:rPr lang="ru-RU" dirty="0" smtClean="0"/>
              <a:t>, </a:t>
            </a:r>
            <a:r>
              <a:rPr lang="ru-RU" dirty="0" err="1" smtClean="0"/>
              <a:t>Ic</a:t>
            </a:r>
            <a:r>
              <a:rPr lang="ru-RU" dirty="0" smtClean="0"/>
              <a:t>, </a:t>
            </a:r>
            <a:r>
              <a:rPr lang="ru-RU" dirty="0" err="1" smtClean="0"/>
              <a:t>амиодарона</a:t>
            </a:r>
            <a:r>
              <a:rPr lang="ru-RU" dirty="0" smtClean="0"/>
              <a:t>, </a:t>
            </a:r>
            <a:r>
              <a:rPr lang="ru-RU" dirty="0" err="1" smtClean="0"/>
              <a:t>клонидина</a:t>
            </a:r>
            <a:r>
              <a:rPr lang="ru-RU" dirty="0" smtClean="0"/>
              <a:t>, </a:t>
            </a:r>
            <a:r>
              <a:rPr lang="ru-RU" dirty="0" err="1" smtClean="0"/>
              <a:t>метилдофы</a:t>
            </a:r>
            <a:r>
              <a:rPr lang="ru-RU" dirty="0" smtClean="0"/>
              <a:t>, резерпина, </a:t>
            </a:r>
            <a:r>
              <a:rPr lang="ru-RU" dirty="0" err="1" smtClean="0"/>
              <a:t>гуанетидина</a:t>
            </a:r>
            <a:r>
              <a:rPr lang="ru-RU" dirty="0" smtClean="0"/>
              <a:t>, </a:t>
            </a:r>
            <a:r>
              <a:rPr lang="ru-RU" dirty="0" err="1" smtClean="0"/>
              <a:t>циметидина</a:t>
            </a:r>
            <a:r>
              <a:rPr lang="ru-RU" dirty="0" smtClean="0"/>
              <a:t>, лития);</a:t>
            </a:r>
            <a:r>
              <a:rPr lang="ru-RU" dirty="0" err="1" smtClean="0"/>
              <a:t>верапамила</a:t>
            </a:r>
            <a:r>
              <a:rPr lang="ru-RU" dirty="0" smtClean="0"/>
              <a:t>, </a:t>
            </a:r>
            <a:r>
              <a:rPr lang="ru-RU" dirty="0" err="1" smtClean="0"/>
              <a:t>дилтиазема,амиодарона</a:t>
            </a:r>
            <a:r>
              <a:rPr lang="ru-RU" dirty="0" smtClean="0"/>
              <a:t> </a:t>
            </a:r>
            <a:r>
              <a:rPr lang="ru-RU" dirty="0" err="1" smtClean="0"/>
              <a:t>клонидина</a:t>
            </a:r>
            <a:r>
              <a:rPr lang="ru-RU" dirty="0" smtClean="0"/>
              <a:t>, </a:t>
            </a:r>
            <a:r>
              <a:rPr lang="ru-RU" dirty="0" err="1" smtClean="0"/>
              <a:t>метилдофы</a:t>
            </a:r>
            <a:r>
              <a:rPr lang="ru-RU" dirty="0" smtClean="0"/>
              <a:t>, резерпина </a:t>
            </a:r>
            <a:r>
              <a:rPr lang="ru-RU" dirty="0" err="1" smtClean="0"/>
              <a:t>гуанетидинациметидиналития</a:t>
            </a:r>
            <a:r>
              <a:rPr lang="ru-RU" dirty="0" smtClean="0"/>
              <a:t>; гипотиреоз, гипотермия, механическая желтуха, </a:t>
            </a:r>
            <a:r>
              <a:rPr lang="ru-RU" dirty="0" err="1" smtClean="0"/>
              <a:t>гиперкалиемия</a:t>
            </a:r>
            <a:r>
              <a:rPr lang="ru-RU" dirty="0" smtClean="0"/>
              <a:t>, повышение ВЧД, синдром слабости </a:t>
            </a:r>
            <a:r>
              <a:rPr lang="ru-RU" dirty="0" err="1" smtClean="0"/>
              <a:t>синусового</a:t>
            </a:r>
            <a:r>
              <a:rPr lang="ru-RU" dirty="0" smtClean="0"/>
              <a:t> узла. На фоне брадикардии нередко наблюдается </a:t>
            </a:r>
            <a:r>
              <a:rPr lang="ru-RU" dirty="0" err="1" smtClean="0"/>
              <a:t>синусовая</a:t>
            </a:r>
            <a:r>
              <a:rPr lang="ru-RU" dirty="0" smtClean="0"/>
              <a:t> аритмия (разброс интервалов PP превышает 0,16 с).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7724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Синусовая</a:t>
            </a:r>
            <a:r>
              <a:rPr lang="ru-RU" b="1" dirty="0" smtClean="0"/>
              <a:t> брадикардия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141138"/>
          </a:xfrm>
        </p:spPr>
        <p:txBody>
          <a:bodyPr/>
          <a:lstStyle/>
          <a:p>
            <a:r>
              <a:rPr lang="ru-RU" dirty="0" smtClean="0"/>
              <a:t>Только если доказано, что она вызывает стенокардию, артериальную гипотонию, обмороки, сердечную недостаточность, желудочковые аритмии!</a:t>
            </a:r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гемодинамически</a:t>
            </a:r>
            <a:r>
              <a:rPr lang="ru-RU" dirty="0" smtClean="0"/>
              <a:t> значимой брадикардии:</a:t>
            </a:r>
          </a:p>
          <a:p>
            <a:pPr>
              <a:buNone/>
            </a:pPr>
            <a:r>
              <a:rPr lang="ru-RU" dirty="0" smtClean="0"/>
              <a:t> АТРОПИН 0.6-2.0 мг в/</a:t>
            </a:r>
            <a:r>
              <a:rPr lang="ru-RU" dirty="0" err="1" smtClean="0"/>
              <a:t>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ИЗОПРЕНАЛИН 2-20 мкг/мин в/</a:t>
            </a:r>
            <a:r>
              <a:rPr lang="ru-RU" dirty="0" err="1" smtClean="0"/>
              <a:t>в</a:t>
            </a:r>
            <a:r>
              <a:rPr lang="ru-RU" dirty="0" smtClean="0"/>
              <a:t> ЭКС предсердная в отсутствии AV блокады.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Лечение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715404" cy="5429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Правильный ритм. </a:t>
            </a:r>
            <a:r>
              <a:rPr lang="ru-RU" dirty="0" err="1" smtClean="0"/>
              <a:t>Синусовые</a:t>
            </a:r>
            <a:r>
              <a:rPr lang="ru-RU" dirty="0" smtClean="0"/>
              <a:t> зубцы P обычной конфигурации (амплитуда их бывает увеличена). ЧСС 100-180 мин–1, у молодых лиц до 200 мин–1. </a:t>
            </a:r>
            <a:r>
              <a:rPr lang="ru-RU" dirty="0" smtClean="0">
                <a:solidFill>
                  <a:srgbClr val="FFFF00"/>
                </a:solidFill>
              </a:rPr>
              <a:t>Постепенное начало и прекращение.</a:t>
            </a:r>
          </a:p>
          <a:p>
            <a:r>
              <a:rPr lang="ru-RU" dirty="0" smtClean="0"/>
              <a:t>Причины:</a:t>
            </a:r>
          </a:p>
          <a:p>
            <a:pPr>
              <a:buNone/>
            </a:pPr>
            <a:r>
              <a:rPr lang="ru-RU" dirty="0" smtClean="0"/>
              <a:t>	физиологическая реакция на нагрузку, в том числе эмоциональную, боль, лихорадка, </a:t>
            </a:r>
            <a:r>
              <a:rPr lang="ru-RU" dirty="0" err="1" smtClean="0"/>
              <a:t>гиповолемия</a:t>
            </a:r>
            <a:r>
              <a:rPr lang="ru-RU" dirty="0" smtClean="0"/>
              <a:t>, артериальная гипотония, анемии, тиреотоксикоз, ишемия миокарда, инфаркт миокарда, сердечная недостаточность, миокардиты, ТЭЛА, </a:t>
            </a:r>
            <a:r>
              <a:rPr lang="ru-RU" dirty="0" err="1" smtClean="0"/>
              <a:t>феохромоцитома</a:t>
            </a:r>
            <a:r>
              <a:rPr lang="ru-RU" dirty="0" smtClean="0"/>
              <a:t>, артериовенозные фистулы, действие лекарственных и иных средств (кофеин, алкоголь, никотин, катехоламины, </a:t>
            </a:r>
            <a:r>
              <a:rPr lang="ru-RU" dirty="0" err="1" smtClean="0"/>
              <a:t>гидралазин</a:t>
            </a:r>
            <a:r>
              <a:rPr lang="ru-RU" dirty="0" smtClean="0"/>
              <a:t>, </a:t>
            </a:r>
            <a:r>
              <a:rPr lang="ru-RU" dirty="0" err="1" smtClean="0"/>
              <a:t>тиреоидные</a:t>
            </a:r>
            <a:r>
              <a:rPr lang="ru-RU" dirty="0" smtClean="0"/>
              <a:t> гормоны, атропин, </a:t>
            </a:r>
            <a:r>
              <a:rPr lang="ru-RU" dirty="0" err="1" smtClean="0"/>
              <a:t>аминофиллин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928694"/>
          </a:xfrm>
        </p:spPr>
        <p:txBody>
          <a:bodyPr/>
          <a:lstStyle/>
          <a:p>
            <a:pPr algn="ctr"/>
            <a:r>
              <a:rPr lang="ru-RU" b="1" dirty="0" err="1" smtClean="0"/>
              <a:t>Синусовая</a:t>
            </a:r>
            <a:r>
              <a:rPr lang="ru-RU" b="1" dirty="0" smtClean="0"/>
              <a:t> тахикардия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 лечение основного заболевания. Если тахикардия сама по себе служит патогенетическим фактором (например, при стенокардии, инфаркте миокарда), назначают БЕТА-АДРЕНОБЛОКАТОРЫ.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Лечение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Признаки:</a:t>
            </a:r>
          </a:p>
          <a:p>
            <a:r>
              <a:rPr lang="ru-RU" dirty="0" smtClean="0"/>
              <a:t> 1. Изменение ЧСС выше или ниже нормы (60 – 80 в минуту)</a:t>
            </a:r>
          </a:p>
          <a:p>
            <a:r>
              <a:rPr lang="ru-RU" dirty="0" smtClean="0"/>
              <a:t>2. Нерегулярность ритма (неправильный ритм)</a:t>
            </a:r>
          </a:p>
          <a:p>
            <a:r>
              <a:rPr lang="ru-RU" dirty="0" smtClean="0"/>
              <a:t>3. Изменение локализации источника возбуждения (водителя ритма) – </a:t>
            </a:r>
            <a:r>
              <a:rPr lang="ru-RU" dirty="0" err="1" smtClean="0"/>
              <a:t>несинусовый</a:t>
            </a:r>
            <a:r>
              <a:rPr lang="ru-RU" dirty="0" smtClean="0"/>
              <a:t> ритм</a:t>
            </a:r>
          </a:p>
          <a:p>
            <a:r>
              <a:rPr lang="ru-RU" dirty="0" smtClean="0"/>
              <a:t>4. Нарушение проводимости импульса по проводящей системе сердца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72560" cy="6000768"/>
          </a:xfrm>
        </p:spPr>
        <p:txBody>
          <a:bodyPr/>
          <a:lstStyle/>
          <a:p>
            <a:r>
              <a:rPr lang="ru-RU" dirty="0" smtClean="0"/>
              <a:t>Правильный или неправильный ритм ЧСС &lt; 100 мин </a:t>
            </a:r>
            <a:r>
              <a:rPr lang="ru-RU" dirty="0" err="1" smtClean="0"/>
              <a:t>Синусовые</a:t>
            </a:r>
            <a:r>
              <a:rPr lang="ru-RU" dirty="0" smtClean="0"/>
              <a:t> и </a:t>
            </a:r>
            <a:r>
              <a:rPr lang="ru-RU" dirty="0" err="1" smtClean="0"/>
              <a:t>несинусовые</a:t>
            </a:r>
            <a:r>
              <a:rPr lang="ru-RU" dirty="0" smtClean="0"/>
              <a:t> зубцы P Интервал PQ варьирует, может быть &lt; 0,12 с</a:t>
            </a:r>
          </a:p>
          <a:p>
            <a:r>
              <a:rPr lang="ru-RU" dirty="0" smtClean="0"/>
              <a:t>Причины:</a:t>
            </a:r>
          </a:p>
          <a:p>
            <a:pPr>
              <a:buNone/>
            </a:pPr>
            <a:r>
              <a:rPr lang="ru-RU" dirty="0" smtClean="0"/>
              <a:t>	Наблюдается у здоровых лиц, спортсменов при органических поражениях сердца Происходит перемещение водителя ритма из </a:t>
            </a:r>
            <a:r>
              <a:rPr lang="ru-RU" dirty="0" err="1" smtClean="0"/>
              <a:t>синусового</a:t>
            </a:r>
            <a:r>
              <a:rPr lang="ru-RU" dirty="0" smtClean="0"/>
              <a:t> узла в предсердия или </a:t>
            </a:r>
            <a:r>
              <a:rPr lang="ru-RU" dirty="0" err="1" smtClean="0"/>
              <a:t>АВ-узел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Лечения не требует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785818"/>
          </a:xfrm>
        </p:spPr>
        <p:txBody>
          <a:bodyPr/>
          <a:lstStyle/>
          <a:p>
            <a:pPr algn="ctr"/>
            <a:r>
              <a:rPr lang="ru-RU" b="1" dirty="0" smtClean="0"/>
              <a:t>Миграция водителя ритма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это описательный термин, введенный </a:t>
            </a:r>
            <a:r>
              <a:rPr lang="ru-RU" dirty="0" err="1" smtClean="0"/>
              <a:t>Lown</a:t>
            </a:r>
            <a:r>
              <a:rPr lang="ru-RU" dirty="0" smtClean="0"/>
              <a:t> (1966) для обозначения совокупности признаков, симптомов и электрокардиографических изменений, определяющих нарушение функции </a:t>
            </a:r>
            <a:r>
              <a:rPr lang="ru-RU" dirty="0" err="1" smtClean="0"/>
              <a:t>синусового</a:t>
            </a:r>
            <a:r>
              <a:rPr lang="ru-RU" dirty="0" smtClean="0"/>
              <a:t> узла в клинических условиях.</a:t>
            </a:r>
          </a:p>
          <a:p>
            <a:r>
              <a:rPr lang="ru-RU" dirty="0" smtClean="0"/>
              <a:t>Синдром характеризуется обмороками или другими проявлениями мозговой дисфункции, сопровождающимися: </a:t>
            </a:r>
            <a:r>
              <a:rPr lang="ru-RU" dirty="0" err="1" smtClean="0"/>
              <a:t>синусовой</a:t>
            </a:r>
            <a:r>
              <a:rPr lang="ru-RU" dirty="0" smtClean="0"/>
              <a:t> </a:t>
            </a:r>
            <a:r>
              <a:rPr lang="ru-RU" dirty="0" err="1" smtClean="0"/>
              <a:t>брадикардией</a:t>
            </a:r>
            <a:r>
              <a:rPr lang="ru-RU" dirty="0" smtClean="0"/>
              <a:t>, остановкой </a:t>
            </a:r>
            <a:r>
              <a:rPr lang="ru-RU" dirty="0" err="1" smtClean="0"/>
              <a:t>синусового</a:t>
            </a:r>
            <a:r>
              <a:rPr lang="ru-RU" dirty="0" smtClean="0"/>
              <a:t> узла (синус-арест), </a:t>
            </a:r>
            <a:r>
              <a:rPr lang="ru-RU" dirty="0" err="1" smtClean="0"/>
              <a:t>синоатриальной</a:t>
            </a:r>
            <a:r>
              <a:rPr lang="ru-RU" dirty="0" smtClean="0"/>
              <a:t> блокадой, чередованием </a:t>
            </a:r>
            <a:r>
              <a:rPr lang="ru-RU" dirty="0" err="1" smtClean="0"/>
              <a:t>брадиаритмии</a:t>
            </a:r>
            <a:r>
              <a:rPr lang="ru-RU" dirty="0" smtClean="0"/>
              <a:t> и </a:t>
            </a:r>
            <a:r>
              <a:rPr lang="ru-RU" dirty="0" err="1" smtClean="0"/>
              <a:t>тахиаритмии</a:t>
            </a:r>
            <a:r>
              <a:rPr lang="ru-RU" dirty="0" smtClean="0"/>
              <a:t> (синдром </a:t>
            </a:r>
            <a:r>
              <a:rPr lang="ru-RU" dirty="0" err="1" smtClean="0"/>
              <a:t>тахибради</a:t>
            </a:r>
            <a:r>
              <a:rPr lang="ru-RU" dirty="0" smtClean="0"/>
              <a:t>), повышенной чувствительностью каротидного синуса.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643966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СССУ-Синдром</a:t>
            </a:r>
            <a:r>
              <a:rPr lang="ru-RU" b="1" dirty="0" smtClean="0"/>
              <a:t> слабости </a:t>
            </a:r>
            <a:r>
              <a:rPr lang="ru-RU" b="1" dirty="0" err="1" smtClean="0"/>
              <a:t>синусового</a:t>
            </a:r>
            <a:r>
              <a:rPr lang="ru-RU" b="1" dirty="0" smtClean="0"/>
              <a:t> узла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429684" cy="58579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определения тактики лечения необходимо проведение дифференциального диагноза : между синдромом слабости </a:t>
            </a:r>
            <a:r>
              <a:rPr lang="ru-RU" dirty="0" err="1" smtClean="0"/>
              <a:t>синусового</a:t>
            </a:r>
            <a:r>
              <a:rPr lang="ru-RU" dirty="0" smtClean="0"/>
              <a:t> узла и вегетативной дисфункцией </a:t>
            </a:r>
            <a:r>
              <a:rPr lang="ru-RU" dirty="0" err="1" smtClean="0"/>
              <a:t>синусового</a:t>
            </a:r>
            <a:r>
              <a:rPr lang="ru-RU" dirty="0" smtClean="0"/>
              <a:t> узла.</a:t>
            </a:r>
            <a:endParaRPr lang="ru-RU" b="1" dirty="0" smtClean="0"/>
          </a:p>
          <a:p>
            <a:r>
              <a:rPr lang="ru-RU" dirty="0" smtClean="0"/>
              <a:t>Основным критерием является результат пробы с атропином или пробы с медикаментозной </a:t>
            </a:r>
            <a:r>
              <a:rPr lang="ru-RU" dirty="0" err="1" smtClean="0"/>
              <a:t>денервацией</a:t>
            </a:r>
            <a:r>
              <a:rPr lang="ru-RU" dirty="0" smtClean="0"/>
              <a:t> сердца.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	Больному вводится внутривенно (или подкожно) раствор атропина сульфата в дозе 0,025 мг/кг массы тела больного. Прирост ЧСС после введения атропина и исчезновение клинических симптомов говорят в пользу вегетативной дисфункции </a:t>
            </a:r>
            <a:r>
              <a:rPr lang="ru-RU" dirty="0" err="1" smtClean="0"/>
              <a:t>синусового</a:t>
            </a:r>
            <a:r>
              <a:rPr lang="ru-RU" dirty="0" smtClean="0"/>
              <a:t> узла</a:t>
            </a:r>
            <a:endParaRPr lang="ru-RU" b="1" dirty="0" smtClean="0"/>
          </a:p>
          <a:p>
            <a:r>
              <a:rPr lang="ru-RU" dirty="0" smtClean="0"/>
              <a:t>Лечение синдрома слабости </a:t>
            </a:r>
            <a:r>
              <a:rPr lang="ru-RU" dirty="0" err="1" smtClean="0"/>
              <a:t>синусового</a:t>
            </a:r>
            <a:r>
              <a:rPr lang="ru-RU" dirty="0" smtClean="0"/>
              <a:t> узла состоит в имплантации электрокардиостимулятора (ЭКС).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26432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Внеочередной </a:t>
            </a:r>
            <a:r>
              <a:rPr lang="ru-RU" dirty="0" err="1" smtClean="0"/>
              <a:t>несинусовый</a:t>
            </a:r>
            <a:r>
              <a:rPr lang="ru-RU" dirty="0" smtClean="0"/>
              <a:t> зубец P, за которым следует нормальный или аберрантный комплекс QRS. Интервал PQ 0,12 0,20 с. Интервал PQ ранней экстрасистолы может превышать 0,20 с. Компенсаторная пауза обычно неполная.</a:t>
            </a:r>
          </a:p>
          <a:p>
            <a:r>
              <a:rPr lang="ru-RU" dirty="0" smtClean="0"/>
              <a:t> Причины: бывают у здоровых лиц, при усталости, стрессе, у курильщиков, под действием кофеина и алкоголя, при органических поражениях сердца, легочном сердце.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643966" cy="785818"/>
          </a:xfrm>
        </p:spPr>
        <p:txBody>
          <a:bodyPr/>
          <a:lstStyle/>
          <a:p>
            <a:pPr algn="ctr"/>
            <a:r>
              <a:rPr lang="ru-RU" b="1" dirty="0" smtClean="0"/>
              <a:t>Предсердные экстрасистолы</a:t>
            </a:r>
            <a:endParaRPr lang="ru-RU" b="1" dirty="0"/>
          </a:p>
        </p:txBody>
      </p:sp>
      <p:pic>
        <p:nvPicPr>
          <p:cNvPr id="5122" name="Picture 2" descr="C:\Users\Салтереева Хава Р\Downloads\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800105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358246" cy="2857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Внеочередной комплекс QRS с ретроградным (отрицательным в отведениях II, III, </a:t>
            </a:r>
            <a:r>
              <a:rPr lang="ru-RU" dirty="0" err="1" smtClean="0"/>
              <a:t>aVF</a:t>
            </a:r>
            <a:r>
              <a:rPr lang="ru-RU" dirty="0" smtClean="0"/>
              <a:t>) зубцом P, который может регистрироваться до или после комплекса QRS либо наслаиваться на него. Форма комплекса QRS обычная; при аберрантном проведении может напоминать желудочковую экстрасистолу. Источник экстрасистолии </a:t>
            </a:r>
            <a:r>
              <a:rPr lang="ru-RU" dirty="0" err="1" smtClean="0"/>
              <a:t>АВ-узел</a:t>
            </a:r>
            <a:r>
              <a:rPr lang="ru-RU" dirty="0" smtClean="0"/>
              <a:t>. Компенсаторная пауза может быть полной или неполной.</a:t>
            </a:r>
            <a:endParaRPr lang="ru-RU" b="1" dirty="0" smtClean="0"/>
          </a:p>
          <a:p>
            <a:r>
              <a:rPr lang="ru-RU" dirty="0" smtClean="0"/>
              <a:t>Причины: бывают у здоровых лиц и при органических поражениях сердца.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928670"/>
          </a:xfrm>
        </p:spPr>
        <p:txBody>
          <a:bodyPr/>
          <a:lstStyle/>
          <a:p>
            <a:pPr algn="ctr"/>
            <a:r>
              <a:rPr lang="ru-RU" b="1" dirty="0" err="1" smtClean="0"/>
              <a:t>АВ-узловые</a:t>
            </a:r>
            <a:r>
              <a:rPr lang="ru-RU" b="1" dirty="0" smtClean="0"/>
              <a:t> экстрасистолы</a:t>
            </a:r>
            <a:endParaRPr lang="ru-RU" b="1" dirty="0"/>
          </a:p>
        </p:txBody>
      </p:sp>
      <p:pic>
        <p:nvPicPr>
          <p:cNvPr id="7170" name="Picture 2" descr="C:\Users\Салтереева Хава Р\Downloads\aritmii_lekciya._patofiziologiya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785818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429684" cy="24288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Внеочередной, широкий (&gt; 0,12 с) и деформированный комплекс QRS. Сегмент ST и зубец T </a:t>
            </a:r>
            <a:r>
              <a:rPr lang="ru-RU" dirty="0" err="1" smtClean="0"/>
              <a:t>дискордантны</a:t>
            </a:r>
            <a:r>
              <a:rPr lang="ru-RU" dirty="0" smtClean="0"/>
              <a:t> комплексу QRS.</a:t>
            </a:r>
            <a:r>
              <a:rPr lang="ru-RU" b="1" dirty="0" smtClean="0"/>
              <a:t> </a:t>
            </a:r>
            <a:r>
              <a:rPr lang="ru-RU" dirty="0" smtClean="0"/>
              <a:t>Зубец P может быть не связан с экстрасистолами (</a:t>
            </a:r>
            <a:r>
              <a:rPr lang="ru-RU" dirty="0" err="1" smtClean="0"/>
              <a:t>АВ-диссоциация</a:t>
            </a:r>
            <a:r>
              <a:rPr lang="ru-RU" dirty="0" smtClean="0"/>
              <a:t>) либо быть отрицательным и следовать за комплексом QRS (ретроградный зубец P). Компенсаторная пауза обычно полная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857256"/>
          </a:xfrm>
        </p:spPr>
        <p:txBody>
          <a:bodyPr/>
          <a:lstStyle/>
          <a:p>
            <a:pPr algn="ctr"/>
            <a:r>
              <a:rPr lang="ru-RU" b="1" dirty="0" smtClean="0"/>
              <a:t>Желудочковые экстрасистолы</a:t>
            </a:r>
            <a:endParaRPr lang="ru-RU" b="1" dirty="0"/>
          </a:p>
        </p:txBody>
      </p:sp>
      <p:pic>
        <p:nvPicPr>
          <p:cNvPr id="6146" name="Picture 2" descr="C:\Users\Салтереева Хава Р\Downloads\slide-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78581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501122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0. - отсутствие желудочковых экстрасистол за 24 ч. </a:t>
            </a:r>
            <a:r>
              <a:rPr lang="ru-RU" dirty="0" err="1" smtClean="0"/>
              <a:t>Мониторирования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- не больше 30 желудочковых экстрасистол за любой час </a:t>
            </a:r>
            <a:r>
              <a:rPr lang="ru-RU" dirty="0" err="1" smtClean="0"/>
              <a:t>мониторирования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- больше 30 желудочковых экстрасистол за любой час </a:t>
            </a:r>
            <a:r>
              <a:rPr lang="ru-RU" dirty="0" err="1" smtClean="0"/>
              <a:t>мониторирования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- полиморфные желудочковые экстрасистолы</a:t>
            </a:r>
          </a:p>
          <a:p>
            <a:pPr>
              <a:buNone/>
            </a:pPr>
            <a:r>
              <a:rPr lang="ru-RU" dirty="0" smtClean="0"/>
              <a:t>4. А - </a:t>
            </a:r>
            <a:r>
              <a:rPr lang="ru-RU" dirty="0" err="1" smtClean="0"/>
              <a:t>мономорфные</a:t>
            </a:r>
            <a:r>
              <a:rPr lang="ru-RU" dirty="0" smtClean="0"/>
              <a:t> парные желудочковые экстрасистолы</a:t>
            </a:r>
          </a:p>
          <a:p>
            <a:pPr>
              <a:buNone/>
            </a:pPr>
            <a:r>
              <a:rPr lang="ru-RU" dirty="0" smtClean="0"/>
              <a:t>4. Б - полиморфные парные желудочковые экстрасистолы</a:t>
            </a:r>
          </a:p>
          <a:p>
            <a:pPr>
              <a:buNone/>
            </a:pPr>
            <a:r>
              <a:rPr lang="ru-RU" dirty="0" smtClean="0"/>
              <a:t>5. желудочковая тахикардия (более 3 подряд экстрасистол).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2836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Классификация желудочковых экстрасистол (по </a:t>
            </a:r>
            <a:r>
              <a:rPr lang="ru-RU" sz="3200" b="1" dirty="0" err="1" smtClean="0"/>
              <a:t>B.Lown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M.Wolf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M.Ryan</a:t>
            </a:r>
            <a:r>
              <a:rPr lang="ru-RU" sz="3200" b="1" dirty="0" smtClean="0"/>
              <a:t>, 1975)</a:t>
            </a:r>
            <a:endParaRPr lang="ru-RU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715040"/>
          </a:xfrm>
        </p:spPr>
        <p:txBody>
          <a:bodyPr>
            <a:normAutofit/>
          </a:bodyPr>
          <a:lstStyle/>
          <a:p>
            <a:r>
              <a:rPr lang="ru-RU" dirty="0" smtClean="0"/>
              <a:t>В большинстве случаев специфической антиаритмической терапии при экстрасистолии не требуется</a:t>
            </a:r>
          </a:p>
          <a:p>
            <a:r>
              <a:rPr lang="ru-RU" dirty="0" smtClean="0"/>
              <a:t>При ухудшающей самочувствие пациентов НЖЭС в отсутствие органической патологии сердца в качестве ЛС выбора назначают ББ.</a:t>
            </a:r>
          </a:p>
          <a:p>
            <a:r>
              <a:rPr lang="ru-RU" dirty="0" smtClean="0"/>
              <a:t>В качестве альтернативных ЛС назначают антагонисты кальция (</a:t>
            </a:r>
            <a:r>
              <a:rPr lang="ru-RU" dirty="0" err="1" smtClean="0"/>
              <a:t>верапамил</a:t>
            </a:r>
            <a:r>
              <a:rPr lang="ru-RU" dirty="0" smtClean="0"/>
              <a:t>, </a:t>
            </a:r>
            <a:r>
              <a:rPr lang="ru-RU" dirty="0" err="1" smtClean="0"/>
              <a:t>дилтиазем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Реже в таких случаях назначаются антиаритмические препараты </a:t>
            </a:r>
            <a:r>
              <a:rPr lang="en-US" dirty="0" smtClean="0"/>
              <a:t>I</a:t>
            </a:r>
            <a:r>
              <a:rPr lang="ru-RU" dirty="0" smtClean="0"/>
              <a:t>А, </a:t>
            </a:r>
            <a:r>
              <a:rPr lang="en-US" dirty="0" smtClean="0"/>
              <a:t>I</a:t>
            </a:r>
            <a:r>
              <a:rPr lang="ru-RU" dirty="0" smtClean="0"/>
              <a:t>С классов (</a:t>
            </a:r>
            <a:r>
              <a:rPr lang="ru-RU" dirty="0" err="1" smtClean="0"/>
              <a:t>дизопирамид</a:t>
            </a:r>
            <a:r>
              <a:rPr lang="ru-RU" dirty="0" smtClean="0"/>
              <a:t>, </a:t>
            </a:r>
            <a:r>
              <a:rPr lang="ru-RU" dirty="0" err="1" smtClean="0"/>
              <a:t>аллапинин</a:t>
            </a:r>
            <a:r>
              <a:rPr lang="ru-RU" dirty="0" smtClean="0"/>
              <a:t>, </a:t>
            </a:r>
            <a:r>
              <a:rPr lang="ru-RU" dirty="0" err="1" smtClean="0"/>
              <a:t>ханадин</a:t>
            </a:r>
            <a:r>
              <a:rPr lang="ru-RU" dirty="0" smtClean="0"/>
              <a:t>, </a:t>
            </a:r>
            <a:r>
              <a:rPr lang="ru-RU" dirty="0" err="1" smtClean="0"/>
              <a:t>этацизин</a:t>
            </a:r>
            <a:r>
              <a:rPr lang="ru-RU" dirty="0" smtClean="0"/>
              <a:t> и т.д.)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785794"/>
          </a:xfrm>
        </p:spPr>
        <p:txBody>
          <a:bodyPr/>
          <a:lstStyle/>
          <a:p>
            <a:pPr algn="ctr"/>
            <a:r>
              <a:rPr lang="ru-RU" b="1" dirty="0" smtClean="0"/>
              <a:t>Лечение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858280" cy="6000768"/>
          </a:xfrm>
        </p:spPr>
        <p:txBody>
          <a:bodyPr>
            <a:normAutofit/>
          </a:bodyPr>
          <a:lstStyle/>
          <a:p>
            <a:r>
              <a:rPr lang="ru-RU" dirty="0" smtClean="0"/>
              <a:t>В отсутствие клинических проявлений ЖЭС антиаритмические ЛС не  требуются.</a:t>
            </a:r>
          </a:p>
          <a:p>
            <a:r>
              <a:rPr lang="ru-RU" dirty="0" smtClean="0"/>
              <a:t>При ухудшающей самочувствие пациентов ЖЭС </a:t>
            </a:r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 smtClean="0"/>
              <a:t>отсутствие органической патологии сердца назначают антиаритмические ЛС </a:t>
            </a:r>
            <a:r>
              <a:rPr lang="en-US" dirty="0" smtClean="0"/>
              <a:t>I</a:t>
            </a:r>
            <a:r>
              <a:rPr lang="ru-RU" dirty="0" smtClean="0"/>
              <a:t>А, </a:t>
            </a:r>
            <a:r>
              <a:rPr lang="en-US" dirty="0" smtClean="0"/>
              <a:t>I</a:t>
            </a:r>
            <a:r>
              <a:rPr lang="ru-RU" dirty="0" smtClean="0"/>
              <a:t>С классов</a:t>
            </a:r>
          </a:p>
          <a:p>
            <a:r>
              <a:rPr lang="ru-RU" dirty="0" smtClean="0"/>
              <a:t>Больным с заболеваниями сердца необходимы лечение основного заболевания, коррекция электролитных нарушений, назначение ББ.</a:t>
            </a:r>
          </a:p>
          <a:p>
            <a:r>
              <a:rPr lang="ru-RU" dirty="0" err="1" smtClean="0"/>
              <a:t>Прогностически</a:t>
            </a:r>
            <a:r>
              <a:rPr lang="ru-RU" dirty="0" smtClean="0"/>
              <a:t> наиболее неблагоприятны желудочковые экстрасистолы высоких градаций по B. </a:t>
            </a:r>
            <a:r>
              <a:rPr lang="ru-RU" dirty="0" err="1" smtClean="0"/>
              <a:t>Lown</a:t>
            </a:r>
            <a:r>
              <a:rPr lang="ru-RU" dirty="0" smtClean="0"/>
              <a:t> - 2 класс и выше. Профилактическое лечение желудочковой экстрасистолии высоких градаций соответствует лечению желудочковой тахикардии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857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772400" cy="5641204"/>
          </a:xfrm>
        </p:spPr>
        <p:txBody>
          <a:bodyPr/>
          <a:lstStyle/>
          <a:p>
            <a:r>
              <a:rPr lang="ru-RU" dirty="0" smtClean="0"/>
              <a:t>При ЖЭС высоких градаций у больных с органическим заболеванием сердца препарат выбора </a:t>
            </a:r>
            <a:r>
              <a:rPr lang="ru-RU" dirty="0" err="1" smtClean="0"/>
              <a:t>амиодарон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57166"/>
            <a:ext cx="4686304" cy="8215346"/>
          </a:xfrm>
        </p:spPr>
        <p:txBody>
          <a:bodyPr/>
          <a:lstStyle/>
          <a:p>
            <a:r>
              <a:rPr lang="ru-RU" dirty="0" smtClean="0"/>
              <a:t>ОСНОВНЫЕ ФУНКЦИИ СЕРДЦА:</a:t>
            </a:r>
          </a:p>
          <a:p>
            <a:r>
              <a:rPr lang="ru-RU" dirty="0" smtClean="0"/>
              <a:t>1. АВТОМАТИЗМ</a:t>
            </a:r>
          </a:p>
          <a:p>
            <a:r>
              <a:rPr lang="ru-RU" dirty="0" smtClean="0"/>
              <a:t>2. ПРОВОДИМОСТЬ</a:t>
            </a:r>
          </a:p>
          <a:p>
            <a:r>
              <a:rPr lang="ru-RU" dirty="0" smtClean="0"/>
              <a:t>3. ВОЗБУДИМОСТЬ</a:t>
            </a:r>
          </a:p>
          <a:p>
            <a:r>
              <a:rPr lang="ru-RU" dirty="0" smtClean="0"/>
              <a:t>4. СОКРАТИМОСТЬ</a:t>
            </a:r>
          </a:p>
          <a:p>
            <a:r>
              <a:rPr lang="ru-RU" dirty="0" smtClean="0"/>
              <a:t>5. ТОНИЧНОСТЬ</a:t>
            </a:r>
          </a:p>
          <a:p>
            <a:r>
              <a:rPr lang="ru-RU" dirty="0" smtClean="0"/>
              <a:t>6. РЕФРАКТЕРНОСТЬ</a:t>
            </a:r>
          </a:p>
          <a:p>
            <a:r>
              <a:rPr lang="ru-RU" dirty="0" smtClean="0"/>
              <a:t>7. АББЕРАНТНОСТЬ</a:t>
            </a:r>
            <a:endParaRPr lang="ru-RU" dirty="0"/>
          </a:p>
        </p:txBody>
      </p:sp>
      <p:pic>
        <p:nvPicPr>
          <p:cNvPr id="2050" name="Picture 2" descr="C:\Users\Салтереева Хава Р\Downloads\shutterstock_112392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1484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4855386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Возможны жалобы на чувство учащенного сердцебиения, слабость, одышку, боль в груди. Может провоцировать приступ стенокардии, утяжеление СН, вплоть до отека легких. Головокружение, потеря сознания.</a:t>
            </a:r>
          </a:p>
          <a:p>
            <a:r>
              <a:rPr lang="ru-RU" dirty="0" smtClean="0"/>
              <a:t>На ЭКГ: тахикардия с нормальными узкими комплексами </a:t>
            </a:r>
            <a:r>
              <a:rPr lang="en-US" dirty="0" smtClean="0"/>
              <a:t>QRS</a:t>
            </a:r>
            <a:r>
              <a:rPr lang="ru-RU" dirty="0" smtClean="0"/>
              <a:t>, которым предшествуют </a:t>
            </a:r>
            <a:r>
              <a:rPr lang="ru-RU" dirty="0" err="1" smtClean="0"/>
              <a:t>зР</a:t>
            </a:r>
            <a:r>
              <a:rPr lang="ru-RU" dirty="0" smtClean="0"/>
              <a:t> </a:t>
            </a:r>
            <a:r>
              <a:rPr lang="ru-RU" dirty="0" err="1" smtClean="0"/>
              <a:t>несинусового</a:t>
            </a:r>
            <a:r>
              <a:rPr lang="ru-RU" dirty="0" smtClean="0"/>
              <a:t> происхождения. ЧСС 150-200 в мин.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358246" cy="150017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Пароксизмальная предсердная тахикардия</a:t>
            </a: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358246" cy="5715040"/>
          </a:xfrm>
        </p:spPr>
        <p:txBody>
          <a:bodyPr/>
          <a:lstStyle/>
          <a:p>
            <a:r>
              <a:rPr lang="ru-RU" dirty="0" smtClean="0"/>
              <a:t>При предсердной тахикардии с острыми нарушениями гемодинамики необходима электрическая </a:t>
            </a:r>
            <a:r>
              <a:rPr lang="ru-RU" dirty="0" err="1" smtClean="0"/>
              <a:t>кардиоверсия</a:t>
            </a:r>
            <a:endParaRPr lang="ru-RU" dirty="0" smtClean="0"/>
          </a:p>
          <a:p>
            <a:r>
              <a:rPr lang="ru-RU" dirty="0" smtClean="0"/>
              <a:t>В отсутствие нарушения гемодинамики возможно применение ББ (</a:t>
            </a:r>
            <a:r>
              <a:rPr lang="ru-RU" dirty="0" err="1" smtClean="0"/>
              <a:t>пропранолола</a:t>
            </a:r>
            <a:r>
              <a:rPr lang="ru-RU" dirty="0" smtClean="0"/>
              <a:t>, </a:t>
            </a:r>
            <a:r>
              <a:rPr lang="ru-RU" dirty="0" err="1" smtClean="0"/>
              <a:t>эсмолола</a:t>
            </a:r>
            <a:r>
              <a:rPr lang="ru-RU" dirty="0" smtClean="0"/>
              <a:t>, а также радикальная радиочастотная </a:t>
            </a:r>
            <a:r>
              <a:rPr lang="ru-RU" dirty="0" err="1" smtClean="0"/>
              <a:t>катетерная</a:t>
            </a:r>
            <a:r>
              <a:rPr lang="ru-RU" dirty="0" smtClean="0"/>
              <a:t> деструкция эктопического очага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политопной</a:t>
            </a:r>
            <a:r>
              <a:rPr lang="ru-RU" dirty="0" smtClean="0"/>
              <a:t> ПТ проводят лечение основного заболевания + </a:t>
            </a:r>
            <a:r>
              <a:rPr lang="ru-RU" dirty="0" err="1" smtClean="0"/>
              <a:t>метопролол</a:t>
            </a:r>
            <a:r>
              <a:rPr lang="ru-RU" dirty="0" smtClean="0"/>
              <a:t>, </a:t>
            </a:r>
            <a:r>
              <a:rPr lang="ru-RU" dirty="0" err="1" smtClean="0"/>
              <a:t>верапамил</a:t>
            </a:r>
            <a:r>
              <a:rPr lang="ru-RU" dirty="0" smtClean="0"/>
              <a:t> или </a:t>
            </a:r>
            <a:r>
              <a:rPr lang="ru-RU" dirty="0" err="1" smtClean="0"/>
              <a:t>амиодарон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9286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Клинические рекомендации</a:t>
            </a:r>
            <a:endParaRPr lang="ru-RU" sz="4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429684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На ЭКГ: тахикардия с узкими комплексами </a:t>
            </a:r>
            <a:r>
              <a:rPr lang="en-US" dirty="0" smtClean="0"/>
              <a:t>QRS</a:t>
            </a:r>
            <a:r>
              <a:rPr lang="ru-RU" dirty="0" smtClean="0"/>
              <a:t> при ЧСС 180-2220 в мин и более. Зубцы Р не идентифицируются. В момент развития приступа регистрируется резкое (в 2-3 раза) удлинение интервала </a:t>
            </a:r>
            <a:r>
              <a:rPr lang="en-US" dirty="0" smtClean="0"/>
              <a:t>P-Q </a:t>
            </a:r>
            <a:r>
              <a:rPr lang="ru-RU" dirty="0" smtClean="0"/>
              <a:t>(феномен скачка)</a:t>
            </a:r>
          </a:p>
          <a:p>
            <a:r>
              <a:rPr lang="ru-RU" dirty="0" smtClean="0"/>
              <a:t>При нарушении гемодинамики – электрическая </a:t>
            </a:r>
            <a:r>
              <a:rPr lang="ru-RU" dirty="0" err="1" smtClean="0"/>
              <a:t>кардиоверсия</a:t>
            </a:r>
            <a:endParaRPr lang="ru-RU" dirty="0" smtClean="0"/>
          </a:p>
          <a:p>
            <a:r>
              <a:rPr lang="ru-RU" dirty="0" smtClean="0"/>
              <a:t>В отсутствие нарушений гемодинамики – </a:t>
            </a:r>
            <a:r>
              <a:rPr lang="ru-RU" dirty="0" err="1" smtClean="0"/>
              <a:t>вагусные</a:t>
            </a:r>
            <a:r>
              <a:rPr lang="ru-RU" dirty="0" smtClean="0"/>
              <a:t> пробы, при неэффективности – </a:t>
            </a:r>
            <a:r>
              <a:rPr lang="ru-RU" dirty="0" err="1" smtClean="0"/>
              <a:t>аденозина</a:t>
            </a:r>
            <a:r>
              <a:rPr lang="ru-RU" dirty="0" smtClean="0"/>
              <a:t> фосфат, </a:t>
            </a:r>
            <a:r>
              <a:rPr lang="ru-RU" dirty="0" err="1" smtClean="0"/>
              <a:t>верапамил</a:t>
            </a:r>
            <a:r>
              <a:rPr lang="ru-RU" dirty="0" smtClean="0"/>
              <a:t> или </a:t>
            </a:r>
            <a:r>
              <a:rPr lang="ru-RU" dirty="0" err="1" smtClean="0"/>
              <a:t>дигоксин</a:t>
            </a:r>
            <a:endParaRPr lang="ru-RU" dirty="0" smtClean="0"/>
          </a:p>
          <a:p>
            <a:r>
              <a:rPr lang="ru-RU" dirty="0" smtClean="0"/>
              <a:t>В отсутствие эффекта – </a:t>
            </a:r>
            <a:r>
              <a:rPr lang="ru-RU" dirty="0" err="1" smtClean="0"/>
              <a:t>прокаинамид</a:t>
            </a:r>
            <a:r>
              <a:rPr lang="ru-RU" dirty="0" smtClean="0"/>
              <a:t>, </a:t>
            </a:r>
            <a:r>
              <a:rPr lang="ru-RU" dirty="0" err="1" smtClean="0"/>
              <a:t>пропафенон</a:t>
            </a:r>
            <a:endParaRPr lang="ru-RU" dirty="0" smtClean="0"/>
          </a:p>
          <a:p>
            <a:r>
              <a:rPr lang="ru-RU" dirty="0" smtClean="0"/>
              <a:t>Возможно ЧПЭС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Реципрокная </a:t>
            </a:r>
            <a:r>
              <a:rPr lang="ru-RU" sz="4000" b="1" dirty="0" err="1" smtClean="0"/>
              <a:t>АВ-узловая</a:t>
            </a:r>
            <a:r>
              <a:rPr lang="ru-RU" sz="4000" b="1" dirty="0" smtClean="0"/>
              <a:t> тахикардия</a:t>
            </a:r>
            <a:endParaRPr lang="ru-RU" sz="4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5786478"/>
          </a:xfrm>
        </p:spPr>
        <p:txBody>
          <a:bodyPr/>
          <a:lstStyle/>
          <a:p>
            <a:r>
              <a:rPr lang="ru-RU" dirty="0" smtClean="0"/>
              <a:t>Постоянный прием препаратов, угнетающих проведение в </a:t>
            </a:r>
            <a:r>
              <a:rPr lang="ru-RU" dirty="0" err="1" smtClean="0"/>
              <a:t>АВ-узле</a:t>
            </a:r>
            <a:r>
              <a:rPr lang="ru-RU" dirty="0" smtClean="0"/>
              <a:t>: ББ (</a:t>
            </a:r>
            <a:r>
              <a:rPr lang="ru-RU" dirty="0" err="1" smtClean="0"/>
              <a:t>атенолол</a:t>
            </a:r>
            <a:r>
              <a:rPr lang="ru-RU" dirty="0" smtClean="0"/>
              <a:t>, </a:t>
            </a:r>
            <a:r>
              <a:rPr lang="ru-RU" dirty="0" err="1" smtClean="0"/>
              <a:t>бисопролол</a:t>
            </a:r>
            <a:r>
              <a:rPr lang="ru-RU" dirty="0" smtClean="0"/>
              <a:t>, </a:t>
            </a:r>
            <a:r>
              <a:rPr lang="ru-RU" dirty="0" err="1" smtClean="0"/>
              <a:t>метопролол</a:t>
            </a:r>
            <a:r>
              <a:rPr lang="ru-RU" dirty="0" smtClean="0"/>
              <a:t>, </a:t>
            </a:r>
            <a:r>
              <a:rPr lang="ru-RU" dirty="0" err="1" smtClean="0"/>
              <a:t>пиндолол</a:t>
            </a:r>
            <a:r>
              <a:rPr lang="ru-RU" dirty="0" smtClean="0"/>
              <a:t>, </a:t>
            </a:r>
            <a:r>
              <a:rPr lang="ru-RU" dirty="0" err="1" smtClean="0"/>
              <a:t>тимолол</a:t>
            </a:r>
            <a:r>
              <a:rPr lang="ru-RU" dirty="0" smtClean="0"/>
              <a:t>, </a:t>
            </a:r>
            <a:r>
              <a:rPr lang="ru-RU" dirty="0" err="1" smtClean="0"/>
              <a:t>пропранолол</a:t>
            </a:r>
            <a:r>
              <a:rPr lang="ru-RU" dirty="0" smtClean="0"/>
              <a:t>), </a:t>
            </a:r>
            <a:r>
              <a:rPr lang="ru-RU" dirty="0" err="1" smtClean="0"/>
              <a:t>верапамил</a:t>
            </a:r>
            <a:endParaRPr lang="ru-RU" dirty="0" smtClean="0"/>
          </a:p>
          <a:p>
            <a:r>
              <a:rPr lang="ru-RU" dirty="0" smtClean="0"/>
              <a:t>Антиаритмические ЛС </a:t>
            </a:r>
            <a:r>
              <a:rPr lang="en-US" dirty="0" smtClean="0"/>
              <a:t>I</a:t>
            </a:r>
            <a:r>
              <a:rPr lang="ru-RU" dirty="0" smtClean="0"/>
              <a:t>С класса (</a:t>
            </a:r>
            <a:r>
              <a:rPr lang="ru-RU" dirty="0" err="1" smtClean="0"/>
              <a:t>аллапинин</a:t>
            </a:r>
            <a:r>
              <a:rPr lang="ru-RU" dirty="0" smtClean="0"/>
              <a:t>, </a:t>
            </a:r>
            <a:r>
              <a:rPr lang="ru-RU" dirty="0" err="1" smtClean="0"/>
              <a:t>этацизин</a:t>
            </a:r>
            <a:r>
              <a:rPr lang="ru-RU" dirty="0" smtClean="0"/>
              <a:t>, </a:t>
            </a:r>
            <a:r>
              <a:rPr lang="ru-RU" dirty="0" err="1" smtClean="0"/>
              <a:t>этмозин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При неэффективности +</a:t>
            </a:r>
          </a:p>
          <a:p>
            <a:r>
              <a:rPr lang="ru-RU" dirty="0" smtClean="0"/>
              <a:t>ЛС </a:t>
            </a:r>
            <a:r>
              <a:rPr lang="en-US" dirty="0" smtClean="0"/>
              <a:t>I</a:t>
            </a:r>
            <a:r>
              <a:rPr lang="ru-RU" dirty="0" smtClean="0"/>
              <a:t>А класса: </a:t>
            </a:r>
            <a:r>
              <a:rPr lang="ru-RU" dirty="0" err="1" smtClean="0"/>
              <a:t>прокаинамид</a:t>
            </a:r>
            <a:r>
              <a:rPr lang="ru-RU" dirty="0" smtClean="0"/>
              <a:t>, </a:t>
            </a:r>
            <a:r>
              <a:rPr lang="ru-RU" dirty="0" err="1" smtClean="0"/>
              <a:t>дизопирамид</a:t>
            </a:r>
            <a:r>
              <a:rPr lang="ru-RU" dirty="0" smtClean="0"/>
              <a:t>, </a:t>
            </a:r>
            <a:r>
              <a:rPr lang="ru-RU" dirty="0" err="1" smtClean="0"/>
              <a:t>хинидина</a:t>
            </a:r>
            <a:r>
              <a:rPr lang="ru-RU" dirty="0" smtClean="0"/>
              <a:t> сульфат, </a:t>
            </a:r>
            <a:r>
              <a:rPr lang="ru-RU" dirty="0" err="1" smtClean="0"/>
              <a:t>хинидина</a:t>
            </a:r>
            <a:r>
              <a:rPr lang="ru-RU" dirty="0" smtClean="0"/>
              <a:t> </a:t>
            </a:r>
            <a:r>
              <a:rPr lang="ru-RU" dirty="0" err="1" smtClean="0"/>
              <a:t>глюконат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Предупреждение пароксизмов</a:t>
            </a:r>
            <a:endParaRPr lang="ru-RU" sz="40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572560" cy="58578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ЭКГ критерии</a:t>
            </a:r>
          </a:p>
          <a:p>
            <a:pPr marL="582930" indent="-514350">
              <a:buAutoNum type="arabicPeriod"/>
            </a:pPr>
            <a:r>
              <a:rPr lang="ru-RU" dirty="0" smtClean="0"/>
              <a:t>Волны F пилообразной формы с частотой 230-400 в 1 мин</a:t>
            </a:r>
          </a:p>
          <a:p>
            <a:pPr marL="582930" indent="-514350">
              <a:buAutoNum type="arabicPeriod"/>
            </a:pPr>
            <a:r>
              <a:rPr lang="ru-RU" dirty="0" smtClean="0"/>
              <a:t>Волны F переходят одна в другую без изоэлектрической линии во II, III, AVF</a:t>
            </a:r>
          </a:p>
          <a:p>
            <a:pPr marL="582930" indent="-514350">
              <a:buAutoNum type="arabicPeriod"/>
            </a:pPr>
            <a:r>
              <a:rPr lang="ru-RU" dirty="0" smtClean="0"/>
              <a:t>Отсутствие зубцов Р</a:t>
            </a:r>
          </a:p>
          <a:p>
            <a:pPr marL="582930" indent="-514350">
              <a:buAutoNum type="arabicPeriod"/>
            </a:pPr>
            <a:r>
              <a:rPr lang="ru-RU" dirty="0" smtClean="0"/>
              <a:t>QRS комплекс не изменен</a:t>
            </a:r>
          </a:p>
          <a:p>
            <a:pPr marL="582930" indent="-514350">
              <a:buAutoNum type="arabicPeriod"/>
            </a:pPr>
            <a:r>
              <a:rPr lang="ru-RU" dirty="0" smtClean="0"/>
              <a:t> ЧСЖ обычно около 150 в 1 мин</a:t>
            </a:r>
          </a:p>
          <a:p>
            <a:pPr marL="582930" indent="-514350">
              <a:buAutoNum type="arabicPeriod"/>
            </a:pPr>
            <a:r>
              <a:rPr lang="ru-RU" dirty="0" smtClean="0"/>
              <a:t>Различают регулярную и нерегулярную форму ТП</a:t>
            </a:r>
            <a:endParaRPr lang="ru-RU" b="1" dirty="0" smtClean="0"/>
          </a:p>
          <a:p>
            <a:r>
              <a:rPr lang="ru-RU" dirty="0" smtClean="0"/>
              <a:t>Диагностика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АВ-проведении</a:t>
            </a:r>
            <a:r>
              <a:rPr lang="ru-RU" dirty="0" smtClean="0"/>
              <a:t> 1:1 частота желудочковых сокращений может достигать 300 мин–1, при этом из-за аберрантного проведения возможно расширение комплекса QRS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Трепетание предсердий</a:t>
            </a:r>
            <a:endParaRPr lang="ru-RU" sz="4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786842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При остром нарушении гемодинамики показана неотложная электрическая </a:t>
            </a:r>
            <a:r>
              <a:rPr lang="ru-RU" dirty="0" err="1" smtClean="0"/>
              <a:t>кардиоверсия</a:t>
            </a:r>
            <a:endParaRPr lang="ru-RU" dirty="0" smtClean="0"/>
          </a:p>
          <a:p>
            <a:r>
              <a:rPr lang="ru-RU" dirty="0" smtClean="0"/>
              <a:t>При стабильной гемодинамике можно прибегнуть к </a:t>
            </a:r>
            <a:r>
              <a:rPr lang="ru-RU" dirty="0" err="1" smtClean="0"/>
              <a:t>сверхчастой</a:t>
            </a:r>
            <a:r>
              <a:rPr lang="ru-RU" dirty="0" smtClean="0"/>
              <a:t> стимуляции предсердий с помощью пищевого электрода.</a:t>
            </a:r>
          </a:p>
          <a:p>
            <a:r>
              <a:rPr lang="ru-RU" dirty="0" err="1" smtClean="0"/>
              <a:t>Медиккаментозное</a:t>
            </a:r>
            <a:r>
              <a:rPr lang="ru-RU" dirty="0" smtClean="0"/>
              <a:t> лечение включает применение ЛС, угнетающих </a:t>
            </a:r>
            <a:r>
              <a:rPr lang="ru-RU" dirty="0" err="1" smtClean="0"/>
              <a:t>АВ-проведение</a:t>
            </a:r>
            <a:r>
              <a:rPr lang="ru-RU" dirty="0" smtClean="0"/>
              <a:t>, -для снижения частоты ритма желудочков: (</a:t>
            </a:r>
            <a:r>
              <a:rPr lang="ru-RU" dirty="0" err="1" smtClean="0"/>
              <a:t>бисопролол</a:t>
            </a:r>
            <a:r>
              <a:rPr lang="ru-RU" dirty="0" smtClean="0"/>
              <a:t>, </a:t>
            </a:r>
            <a:r>
              <a:rPr lang="ru-RU" dirty="0" err="1" smtClean="0"/>
              <a:t>верапамил</a:t>
            </a:r>
            <a:r>
              <a:rPr lang="ru-RU" dirty="0" smtClean="0"/>
              <a:t>, </a:t>
            </a:r>
            <a:r>
              <a:rPr lang="ru-RU" dirty="0" err="1" smtClean="0"/>
              <a:t>дигоксин</a:t>
            </a:r>
            <a:r>
              <a:rPr lang="ru-RU" dirty="0" smtClean="0"/>
              <a:t>, </a:t>
            </a:r>
            <a:r>
              <a:rPr lang="ru-RU" dirty="0" err="1" smtClean="0"/>
              <a:t>дилтиазем</a:t>
            </a:r>
            <a:r>
              <a:rPr lang="ru-RU" dirty="0" smtClean="0"/>
              <a:t>, </a:t>
            </a:r>
            <a:r>
              <a:rPr lang="ru-RU" dirty="0" err="1" smtClean="0"/>
              <a:t>метопролол</a:t>
            </a:r>
            <a:r>
              <a:rPr lang="ru-RU" dirty="0" smtClean="0"/>
              <a:t>, </a:t>
            </a:r>
            <a:r>
              <a:rPr lang="ru-RU" dirty="0" err="1" smtClean="0"/>
              <a:t>тимолол</a:t>
            </a:r>
            <a:r>
              <a:rPr lang="ru-RU" dirty="0" smtClean="0"/>
              <a:t> и т.д.) </a:t>
            </a:r>
            <a:r>
              <a:rPr lang="ru-RU" dirty="0" err="1" smtClean="0"/>
              <a:t>нибентан</a:t>
            </a:r>
            <a:r>
              <a:rPr lang="ru-RU" dirty="0" smtClean="0"/>
              <a:t> (эффективность 80-90%)</a:t>
            </a:r>
          </a:p>
          <a:p>
            <a:r>
              <a:rPr lang="ru-RU" dirty="0" smtClean="0"/>
              <a:t>При пароксизмах длительностью более 48 часов – профилактика системных тромбоэмболий.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786842" cy="7857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Клинические рекомендации купирование приступа</a:t>
            </a:r>
            <a:endParaRPr lang="ru-RU" sz="40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57232"/>
            <a:ext cx="7772400" cy="5498328"/>
          </a:xfrm>
        </p:spPr>
        <p:txBody>
          <a:bodyPr/>
          <a:lstStyle/>
          <a:p>
            <a:r>
              <a:rPr lang="ru-RU" dirty="0" smtClean="0"/>
              <a:t>Антиаритмические ЛС </a:t>
            </a:r>
            <a:r>
              <a:rPr lang="en-US" dirty="0" smtClean="0"/>
              <a:t>I</a:t>
            </a:r>
            <a:r>
              <a:rPr lang="ru-RU" dirty="0" smtClean="0"/>
              <a:t>А, </a:t>
            </a:r>
            <a:r>
              <a:rPr lang="en-US" dirty="0" smtClean="0"/>
              <a:t>I</a:t>
            </a:r>
            <a:r>
              <a:rPr lang="ru-RU" dirty="0" smtClean="0"/>
              <a:t>С, </a:t>
            </a:r>
            <a:r>
              <a:rPr lang="en-US" dirty="0" smtClean="0"/>
              <a:t>III</a:t>
            </a:r>
            <a:r>
              <a:rPr lang="ru-RU" dirty="0" smtClean="0"/>
              <a:t> классов:</a:t>
            </a:r>
          </a:p>
          <a:p>
            <a:r>
              <a:rPr lang="ru-RU" dirty="0" err="1" smtClean="0"/>
              <a:t>Дизопирамид</a:t>
            </a:r>
            <a:r>
              <a:rPr lang="ru-RU" dirty="0" smtClean="0"/>
              <a:t>, </a:t>
            </a:r>
            <a:r>
              <a:rPr lang="ru-RU" dirty="0" err="1" smtClean="0"/>
              <a:t>лаппоконитина</a:t>
            </a:r>
            <a:r>
              <a:rPr lang="ru-RU" dirty="0" smtClean="0"/>
              <a:t> </a:t>
            </a:r>
            <a:r>
              <a:rPr lang="ru-RU" dirty="0" err="1" smtClean="0"/>
              <a:t>гидробромид</a:t>
            </a:r>
            <a:r>
              <a:rPr lang="ru-RU" dirty="0" smtClean="0"/>
              <a:t>, </a:t>
            </a:r>
            <a:r>
              <a:rPr lang="ru-RU" dirty="0" err="1" smtClean="0"/>
              <a:t>прокаинамид</a:t>
            </a:r>
            <a:r>
              <a:rPr lang="ru-RU" dirty="0" smtClean="0"/>
              <a:t>, </a:t>
            </a:r>
            <a:r>
              <a:rPr lang="ru-RU" dirty="0" err="1" smtClean="0"/>
              <a:t>пропафенон</a:t>
            </a:r>
            <a:r>
              <a:rPr lang="ru-RU" dirty="0" smtClean="0"/>
              <a:t>, </a:t>
            </a:r>
            <a:r>
              <a:rPr lang="ru-RU" dirty="0" err="1" smtClean="0"/>
              <a:t>хинидина</a:t>
            </a:r>
            <a:r>
              <a:rPr lang="ru-RU" dirty="0" smtClean="0"/>
              <a:t> </a:t>
            </a:r>
            <a:r>
              <a:rPr lang="ru-RU" dirty="0" err="1" smtClean="0"/>
              <a:t>глюконат</a:t>
            </a:r>
            <a:r>
              <a:rPr lang="ru-RU" dirty="0" smtClean="0"/>
              <a:t>, </a:t>
            </a:r>
            <a:r>
              <a:rPr lang="ru-RU" dirty="0" err="1" smtClean="0"/>
              <a:t>ханадина</a:t>
            </a:r>
            <a:r>
              <a:rPr lang="ru-RU" dirty="0" smtClean="0"/>
              <a:t> сульфат, </a:t>
            </a:r>
            <a:r>
              <a:rPr lang="ru-RU" dirty="0" err="1" smtClean="0"/>
              <a:t>этацизин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Эффективна комбинация антиаритмических ЛС </a:t>
            </a:r>
            <a:r>
              <a:rPr lang="en-US" dirty="0" smtClean="0"/>
              <a:t>I</a:t>
            </a:r>
            <a:r>
              <a:rPr lang="ru-RU" dirty="0" smtClean="0"/>
              <a:t> класса и ББ:</a:t>
            </a:r>
          </a:p>
          <a:p>
            <a:r>
              <a:rPr lang="ru-RU" dirty="0" err="1" smtClean="0"/>
              <a:t>Соталол</a:t>
            </a:r>
            <a:r>
              <a:rPr lang="ru-RU" dirty="0" smtClean="0"/>
              <a:t> + </a:t>
            </a:r>
            <a:r>
              <a:rPr lang="ru-RU" dirty="0" err="1" smtClean="0"/>
              <a:t>амиодарон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85794"/>
          </a:xfrm>
        </p:spPr>
        <p:txBody>
          <a:bodyPr/>
          <a:lstStyle/>
          <a:p>
            <a:pPr algn="ctr"/>
            <a:r>
              <a:rPr lang="ru-RU" b="1" dirty="0" smtClean="0"/>
              <a:t>Профилактика рецидивов ТП</a:t>
            </a:r>
            <a:endParaRPr lang="ru-RU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429684" cy="528641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Суправентрикулярная</a:t>
            </a:r>
            <a:r>
              <a:rPr lang="ru-RU" dirty="0" smtClean="0"/>
              <a:t> тахикардия, характеризующаяся </a:t>
            </a:r>
            <a:r>
              <a:rPr lang="ru-RU" dirty="0" err="1" smtClean="0"/>
              <a:t>некоординированной</a:t>
            </a:r>
            <a:r>
              <a:rPr lang="ru-RU" dirty="0" smtClean="0"/>
              <a:t> электрической активностью предсердий с последующим ухудшением их сократительной функции</a:t>
            </a:r>
          </a:p>
          <a:p>
            <a:r>
              <a:rPr lang="ru-RU" dirty="0" smtClean="0"/>
              <a:t>Наиболее распространенное нарушение сердечного ритма, встречающееся в 1-2% общей популяции (более 6 млн. европейцев имеют ФП) Предполагается увеличение распространенности ФП по меньшей мере в два раза в течение последующих 50 лет по мере старения населения (распространенность ФП увеличивается с возрастом от менее 0,5% в 40-50 лет до 5-15 % в 80 лет)</a:t>
            </a:r>
          </a:p>
          <a:p>
            <a:r>
              <a:rPr lang="ru-RU" dirty="0" smtClean="0"/>
              <a:t>Мужчины страдают ФП чаще, чем женщины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928670"/>
          </a:xfrm>
        </p:spPr>
        <p:txBody>
          <a:bodyPr/>
          <a:lstStyle/>
          <a:p>
            <a:pPr algn="ctr"/>
            <a:r>
              <a:rPr lang="ru-RU" b="1" dirty="0" smtClean="0"/>
              <a:t>ФИБРИЛЛЯЦИЯ ПРЕДСЕРДИЙ</a:t>
            </a:r>
            <a:endParaRPr lang="ru-RU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86874" cy="6000792"/>
          </a:xfrm>
        </p:spPr>
        <p:txBody>
          <a:bodyPr>
            <a:normAutofit/>
          </a:bodyPr>
          <a:lstStyle/>
          <a:p>
            <a:r>
              <a:rPr lang="ru-RU" dirty="0" smtClean="0"/>
              <a:t>ФИБРИЛЛЯЦИЯ ПРЕДСЕРДИЙ Ассоциируется с повышением смертности, риска развития сердечной недостаточности и увеличением частоты госпитализаций, ухудшением качества жизни, снижением толерантности к физической нагрузке и развитием дисфункции левого желудочка</a:t>
            </a:r>
          </a:p>
          <a:p>
            <a:pPr>
              <a:buNone/>
            </a:pPr>
            <a:r>
              <a:rPr lang="ru-RU" dirty="0" smtClean="0"/>
              <a:t>	Наличие ФП увеличивает риск развития ишемического инсульта в 5 раз (пароксизмальная форма ФП предполагает такой же риск развития инсульта, как и </a:t>
            </a:r>
            <a:r>
              <a:rPr lang="ru-RU" dirty="0" err="1" smtClean="0"/>
              <a:t>персистирующая</a:t>
            </a:r>
            <a:r>
              <a:rPr lang="ru-RU" dirty="0" smtClean="0"/>
              <a:t> или постоянная формы)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500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29684" cy="50720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ВОЗРАСТ (65 лет и старше)</a:t>
            </a:r>
          </a:p>
          <a:p>
            <a:r>
              <a:rPr lang="ru-RU" dirty="0" smtClean="0"/>
              <a:t>АРТЕРИАЛЬНАЯ ГИПЕРТЕНЗИЯ (ЯВЛЯЕТСЯ КАК ФАКТОРОМ ВОЗНИКНОВЕНИЯ ФП, ТАК И ФАКТОРОМ ОСЛОЖНЕНИЙ ФП, ТАКИХ КАК ИНСУЛЬТ И СИСТЕМНЫЕ ТРОМБОЭМБОЛИИ)</a:t>
            </a:r>
          </a:p>
          <a:p>
            <a:r>
              <a:rPr lang="ru-RU" dirty="0" smtClean="0"/>
              <a:t> СЕРДЕЧНАЯ НЕДОСТАТОЧНОСТЬ (II-IV ФК ПО NYHA). МОЖЕТ ВЫСТУПАТЬ КАК В КАЧЕСТВЕ ОСЛОЖНЕНИЯ ФП, ТАК И В КАЧЕСТВЕ ПРИЧИНЫ ФП (ПОВЫШЕНИЕ ДАВЛЕНИЯ В ПРЕДСЕРДИИ И ПЕРЕГРУЗКА ОБЪЕМОМ, ВТОРИЧНАЯ КЛАПАННАЯ ДИСФУНКЦИЯ ИЛИ ХРОНИЧЕСКАЯ НЕЙРОГОРМОНАЛЬНАЯ СТИМУЛЯЦИЯ)</a:t>
            </a:r>
          </a:p>
          <a:p>
            <a:r>
              <a:rPr lang="ru-RU" dirty="0" smtClean="0"/>
              <a:t> КЛАПАННЫЕ ПОРОКИ СЕРДЦА ВСТРЕЧАЮТСЯ В 30 % СЛУЧАЕВ ФП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2144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Кардиальные и экстракардиальные факторы развития ФП</a:t>
            </a:r>
            <a:endParaRPr lang="ru-RU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АВТОМАТИЗМ</a:t>
            </a:r>
          </a:p>
          <a:p>
            <a:pPr>
              <a:buNone/>
            </a:pPr>
            <a:r>
              <a:rPr lang="ru-RU" dirty="0" smtClean="0"/>
              <a:t>	Это способность сердца вырабатывать электрические импульсы при отсутствии внешних раздражений. Этой функцией обладают только клетки проводящей системы сердца, которые называются водителями ритма или </a:t>
            </a:r>
            <a:r>
              <a:rPr lang="ru-RU" dirty="0" err="1" smtClean="0"/>
              <a:t>пейсмекерами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ДЕФЕКТ МЕЖПРЕДСЕРДНОЙ ПЕРЕГОРОДКИ</a:t>
            </a:r>
          </a:p>
          <a:p>
            <a:r>
              <a:rPr lang="ru-RU" dirty="0" smtClean="0"/>
              <a:t>АРИТМОГЕННАЯ КАРДИОМИОПАТИЯ НА ФОНЕ ТАХИКАРДИИ (ДИСФУНКЦИЯ ЛЕВОГО ЖЕЛУДОЧКА ПРИ ВЫСОКОЙ ЧСС БЕЗ ПРИЗНАКОВ ОРГАНИЧЕСКОГО ПОРАЖЕНИЯ СЕРДЦА)</a:t>
            </a:r>
          </a:p>
          <a:p>
            <a:r>
              <a:rPr lang="ru-RU" dirty="0" smtClean="0"/>
              <a:t>КАРДИОМИОПАТИИ ДРУГОГО ГЕНЕЗА (ОСОБЕННО У БОЛЬНЫХ МОЛОДОГО ВОЗРАТА)</a:t>
            </a:r>
          </a:p>
          <a:p>
            <a:r>
              <a:rPr lang="ru-RU" dirty="0" smtClean="0"/>
              <a:t>ИБС (имеется у 20% и более больных с ФП)</a:t>
            </a:r>
          </a:p>
          <a:p>
            <a:r>
              <a:rPr lang="ru-RU" dirty="0" smtClean="0"/>
              <a:t>НАРУШЕНИЕ ФУНКЦИИ ЩЖ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/>
          <a:lstStyle/>
          <a:p>
            <a:r>
              <a:rPr lang="ru-RU" dirty="0" smtClean="0"/>
              <a:t>ОЖИРЕНИЕ (имеется у 25 % больных с ФП)</a:t>
            </a:r>
          </a:p>
          <a:p>
            <a:r>
              <a:rPr lang="ru-RU" dirty="0" smtClean="0"/>
              <a:t>САХАРНЫЙ ДИАБЕТ </a:t>
            </a:r>
          </a:p>
          <a:p>
            <a:r>
              <a:rPr lang="ru-RU" dirty="0" smtClean="0"/>
              <a:t>ХОБЛ (имеется у 10 – 15 % больных с ФП)</a:t>
            </a:r>
          </a:p>
          <a:p>
            <a:r>
              <a:rPr lang="ru-RU" dirty="0" smtClean="0"/>
              <a:t>СИНДРОМ СОННОГО АПНОЭ (в особенности в сочетании с артериальной гипертензией, сахарным диабетом и органическими заболеваниями сердца)</a:t>
            </a:r>
          </a:p>
          <a:p>
            <a:r>
              <a:rPr lang="ru-RU" dirty="0" smtClean="0"/>
              <a:t>ХРОНИЧЕСКИЕ ЗАБОЛЕВАНИЯ ПОЧЕК (имеется у 10 – 15 % больных с ФП)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57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72560" cy="571504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Ремоделирование</a:t>
            </a:r>
            <a:r>
              <a:rPr lang="ru-RU" dirty="0" smtClean="0"/>
              <a:t> миокарда с развитием электрической </a:t>
            </a:r>
            <a:r>
              <a:rPr lang="ru-RU" dirty="0" err="1" smtClean="0"/>
              <a:t>гетерогенности</a:t>
            </a:r>
            <a:r>
              <a:rPr lang="ru-RU" dirty="0" smtClean="0"/>
              <a:t> и формированием множественных очагов </a:t>
            </a:r>
            <a:r>
              <a:rPr lang="ru-RU" dirty="0" err="1" smtClean="0"/>
              <a:t>ре-энтри</a:t>
            </a:r>
            <a:endParaRPr lang="ru-RU" dirty="0" smtClean="0"/>
          </a:p>
          <a:p>
            <a:r>
              <a:rPr lang="ru-RU" dirty="0" smtClean="0"/>
              <a:t>Фокальная </a:t>
            </a:r>
            <a:r>
              <a:rPr lang="ru-RU" dirty="0" err="1" smtClean="0"/>
              <a:t>триггерная</a:t>
            </a:r>
            <a:r>
              <a:rPr lang="ru-RU" dirty="0" smtClean="0"/>
              <a:t> активность клеток миокарда в области устья легочных вен</a:t>
            </a:r>
            <a:endParaRPr lang="ru-RU" b="1" dirty="0" smtClean="0"/>
          </a:p>
          <a:p>
            <a:r>
              <a:rPr lang="ru-RU" dirty="0" smtClean="0"/>
              <a:t>Экспрессия генов ионных каналов</a:t>
            </a:r>
          </a:p>
          <a:p>
            <a:r>
              <a:rPr lang="ru-RU" dirty="0" smtClean="0"/>
              <a:t>Изменение распределения уязвимых участков</a:t>
            </a:r>
          </a:p>
          <a:p>
            <a:r>
              <a:rPr lang="ru-RU" dirty="0" smtClean="0"/>
              <a:t>Дилатация предсердий</a:t>
            </a:r>
          </a:p>
          <a:p>
            <a:r>
              <a:rPr lang="ru-RU" dirty="0" smtClean="0"/>
              <a:t>Дилатация легочных вен </a:t>
            </a:r>
          </a:p>
          <a:p>
            <a:r>
              <a:rPr lang="ru-RU" dirty="0" err="1" smtClean="0"/>
              <a:t>Апоптоз</a:t>
            </a:r>
            <a:r>
              <a:rPr lang="ru-RU" dirty="0" smtClean="0"/>
              <a:t>  </a:t>
            </a:r>
            <a:r>
              <a:rPr lang="ru-RU" dirty="0" err="1" smtClean="0"/>
              <a:t>миоцитов</a:t>
            </a:r>
            <a:r>
              <a:rPr lang="ru-RU" dirty="0" smtClean="0"/>
              <a:t> предсердий и интерстициальный фиброз</a:t>
            </a:r>
          </a:p>
          <a:p>
            <a:r>
              <a:rPr lang="ru-RU" dirty="0" smtClean="0"/>
              <a:t>Укорочение эффективного рефрактерного периода </a:t>
            </a:r>
            <a:r>
              <a:rPr lang="ru-RU" dirty="0" err="1" smtClean="0"/>
              <a:t>миоцитов</a:t>
            </a:r>
            <a:r>
              <a:rPr lang="ru-RU" dirty="0" smtClean="0"/>
              <a:t> предсердий </a:t>
            </a:r>
          </a:p>
          <a:p>
            <a:r>
              <a:rPr lang="ru-RU" dirty="0" smtClean="0"/>
              <a:t>Перегрузка кальцием </a:t>
            </a:r>
            <a:r>
              <a:rPr lang="ru-RU" dirty="0" err="1" smtClean="0"/>
              <a:t>миоцитов</a:t>
            </a:r>
            <a:r>
              <a:rPr lang="ru-RU" dirty="0" smtClean="0"/>
              <a:t> предсердий </a:t>
            </a:r>
          </a:p>
          <a:p>
            <a:r>
              <a:rPr lang="ru-RU" dirty="0" err="1" smtClean="0"/>
              <a:t>Триггерная</a:t>
            </a:r>
            <a:r>
              <a:rPr lang="ru-RU" dirty="0" smtClean="0"/>
              <a:t> активность или автоматизм </a:t>
            </a:r>
            <a:r>
              <a:rPr lang="ru-RU" dirty="0" err="1" smtClean="0"/>
              <a:t>миоцитов</a:t>
            </a:r>
            <a:r>
              <a:rPr lang="ru-RU" dirty="0" smtClean="0"/>
              <a:t> предсердий</a:t>
            </a:r>
          </a:p>
          <a:p>
            <a:r>
              <a:rPr lang="ru-RU" dirty="0" smtClean="0"/>
              <a:t>Снижение скорости проведения импульса по предсердиям</a:t>
            </a:r>
          </a:p>
          <a:p>
            <a:r>
              <a:rPr lang="ru-RU" dirty="0" err="1" smtClean="0"/>
              <a:t>Гетерогенность</a:t>
            </a:r>
            <a:r>
              <a:rPr lang="ru-RU" dirty="0" smtClean="0"/>
              <a:t> </a:t>
            </a:r>
            <a:r>
              <a:rPr lang="ru-RU" dirty="0" err="1" smtClean="0"/>
              <a:t>рефрактерности</a:t>
            </a:r>
            <a:r>
              <a:rPr lang="ru-RU" dirty="0" smtClean="0"/>
              <a:t> предсердий</a:t>
            </a:r>
          </a:p>
          <a:p>
            <a:r>
              <a:rPr lang="ru-RU" dirty="0" smtClean="0"/>
              <a:t>Дисперсия проводимости</a:t>
            </a:r>
          </a:p>
          <a:p>
            <a:r>
              <a:rPr lang="ru-RU" dirty="0" smtClean="0"/>
              <a:t>Гиперчувствительность к катехоламинам и ацетилхолину</a:t>
            </a:r>
          </a:p>
          <a:p>
            <a:r>
              <a:rPr lang="ru-RU" dirty="0" smtClean="0"/>
              <a:t>Наследственная предрасположенность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857232"/>
          </a:xfrm>
        </p:spPr>
        <p:txBody>
          <a:bodyPr/>
          <a:lstStyle/>
          <a:p>
            <a:pPr algn="ctr"/>
            <a:r>
              <a:rPr lang="ru-RU" b="1" dirty="0" smtClean="0"/>
              <a:t>Механизмы развития ФП</a:t>
            </a:r>
            <a:endParaRPr lang="ru-RU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358246" cy="5715040"/>
          </a:xfrm>
        </p:spPr>
        <p:txBody>
          <a:bodyPr>
            <a:normAutofit/>
          </a:bodyPr>
          <a:lstStyle/>
          <a:p>
            <a:pPr marL="582930" indent="-514350">
              <a:buAutoNum type="arabicPeriod"/>
            </a:pPr>
            <a:r>
              <a:rPr lang="ru-RU" dirty="0" smtClean="0"/>
              <a:t>Течение: пароксизмальная, </a:t>
            </a:r>
            <a:r>
              <a:rPr lang="ru-RU" dirty="0" err="1" smtClean="0"/>
              <a:t>персистирующая</a:t>
            </a:r>
            <a:r>
              <a:rPr lang="ru-RU" dirty="0" smtClean="0"/>
              <a:t>, длительно существующая </a:t>
            </a:r>
            <a:r>
              <a:rPr lang="ru-RU" dirty="0" err="1" smtClean="0"/>
              <a:t>персистирующая</a:t>
            </a:r>
            <a:r>
              <a:rPr lang="ru-RU" dirty="0" smtClean="0"/>
              <a:t>, постоянная</a:t>
            </a:r>
          </a:p>
          <a:p>
            <a:pPr marL="582930" indent="-514350">
              <a:buAutoNum type="arabicPeriod"/>
            </a:pPr>
            <a:r>
              <a:rPr lang="ru-RU" dirty="0" smtClean="0"/>
              <a:t>Анамнез: впервые диагностированная, рецидивирующая</a:t>
            </a:r>
          </a:p>
          <a:p>
            <a:pPr marL="582930" indent="-514350">
              <a:buAutoNum type="arabicPeriod"/>
            </a:pPr>
            <a:r>
              <a:rPr lang="ru-RU" dirty="0" smtClean="0"/>
              <a:t>Выраженность симптомов по EHRA (</a:t>
            </a:r>
            <a:r>
              <a:rPr lang="ru-RU" dirty="0" err="1" smtClean="0"/>
              <a:t>European</a:t>
            </a:r>
            <a:r>
              <a:rPr lang="ru-RU" dirty="0" smtClean="0"/>
              <a:t> </a:t>
            </a:r>
            <a:r>
              <a:rPr lang="ru-RU" dirty="0" err="1" smtClean="0"/>
              <a:t>Heart</a:t>
            </a:r>
            <a:r>
              <a:rPr lang="ru-RU" dirty="0" smtClean="0"/>
              <a:t> </a:t>
            </a:r>
            <a:r>
              <a:rPr lang="ru-RU" dirty="0" err="1" smtClean="0"/>
              <a:t>Rhythm</a:t>
            </a:r>
            <a:r>
              <a:rPr lang="ru-RU" dirty="0" smtClean="0"/>
              <a:t> </a:t>
            </a:r>
            <a:r>
              <a:rPr lang="ru-RU" dirty="0" err="1" smtClean="0"/>
              <a:t>Association</a:t>
            </a:r>
            <a:r>
              <a:rPr lang="ru-RU" dirty="0" smtClean="0"/>
              <a:t>): I класс – нет симптомов II класс – легкие симптомы, повседневная активность не ограничена III класс – выраженные симптомы, повседневная активность ограничена IV класс – </a:t>
            </a:r>
            <a:r>
              <a:rPr lang="ru-RU" dirty="0" err="1" smtClean="0"/>
              <a:t>инвалидизирующие</a:t>
            </a:r>
            <a:r>
              <a:rPr lang="ru-RU" dirty="0" smtClean="0"/>
              <a:t> симптомы, повседневная активность невозможна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857232"/>
          </a:xfrm>
        </p:spPr>
        <p:txBody>
          <a:bodyPr/>
          <a:lstStyle/>
          <a:p>
            <a:pPr algn="ctr"/>
            <a:r>
              <a:rPr lang="ru-RU" b="1" dirty="0" smtClean="0"/>
              <a:t>Классификация ФП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5715040"/>
          </a:xfrm>
        </p:spPr>
        <p:txBody>
          <a:bodyPr/>
          <a:lstStyle/>
          <a:p>
            <a:r>
              <a:rPr lang="ru-RU" dirty="0" smtClean="0"/>
              <a:t>Впервые диагностированная ФП – в случае первого обращения больного по поводу ФП вне зависимости от продолжительности нарушения ритма или наличия симптомов, вызванных аритмией</a:t>
            </a:r>
          </a:p>
          <a:p>
            <a:r>
              <a:rPr lang="ru-RU" dirty="0" smtClean="0"/>
              <a:t>Рецидивирующая ФП – если у пациента было 2 и более приступов ФП.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857232"/>
          </a:xfrm>
        </p:spPr>
        <p:txBody>
          <a:bodyPr/>
          <a:lstStyle/>
          <a:p>
            <a:pPr algn="ctr"/>
            <a:r>
              <a:rPr lang="ru-RU" b="1" dirty="0" smtClean="0"/>
              <a:t>Классификация ФП</a:t>
            </a:r>
            <a:endParaRPr lang="ru-RU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643998" cy="59293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Пароксизмальная ФП – купируется самостоятельно, обычно в пределах 48 часов. Хотя пароксизм ФП может продолжаться до 7 дней, отметка в 48 часов является клинически значимым показателем – по истечении этого времени вероятность спонтанной </a:t>
            </a:r>
            <a:r>
              <a:rPr lang="ru-RU" dirty="0" err="1" smtClean="0"/>
              <a:t>кардиоверсии</a:t>
            </a:r>
            <a:r>
              <a:rPr lang="ru-RU" dirty="0" smtClean="0"/>
              <a:t> низкая и необходимо рассмотреть вопрос об </a:t>
            </a:r>
            <a:r>
              <a:rPr lang="ru-RU" dirty="0" err="1" smtClean="0"/>
              <a:t>антикоагулянтной</a:t>
            </a:r>
            <a:r>
              <a:rPr lang="ru-RU" dirty="0" smtClean="0"/>
              <a:t> терапии.</a:t>
            </a:r>
          </a:p>
          <a:p>
            <a:r>
              <a:rPr lang="ru-RU" dirty="0" err="1" smtClean="0"/>
              <a:t>Персистирующая</a:t>
            </a:r>
            <a:r>
              <a:rPr lang="ru-RU" dirty="0" smtClean="0"/>
              <a:t> ФП – в случае продолжительности эпизода ФП более 7 дней или при наличии необходимости в фармакологической или электрической </a:t>
            </a:r>
            <a:r>
              <a:rPr lang="ru-RU" dirty="0" err="1" smtClean="0"/>
              <a:t>кардиоверсии</a:t>
            </a:r>
            <a:endParaRPr lang="ru-RU" dirty="0" smtClean="0"/>
          </a:p>
          <a:p>
            <a:r>
              <a:rPr lang="ru-RU" dirty="0" smtClean="0"/>
              <a:t>Длительно существующая </a:t>
            </a:r>
            <a:r>
              <a:rPr lang="ru-RU" dirty="0" err="1" smtClean="0"/>
              <a:t>персистирующая</a:t>
            </a:r>
            <a:r>
              <a:rPr lang="ru-RU" dirty="0" smtClean="0"/>
              <a:t> ФП – длительностью от 1 года и более к моменту принятия решения о восстановлении ритма</a:t>
            </a:r>
          </a:p>
          <a:p>
            <a:r>
              <a:rPr lang="ru-RU" dirty="0" smtClean="0"/>
              <a:t>Постоянная ФП – в случае когда </a:t>
            </a:r>
            <a:r>
              <a:rPr lang="ru-RU" dirty="0" err="1" smtClean="0"/>
              <a:t>кадиоверсия</a:t>
            </a:r>
            <a:r>
              <a:rPr lang="ru-RU" dirty="0" smtClean="0"/>
              <a:t> оказалась неэффективной или не предпринималась.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714356"/>
          </a:xfrm>
        </p:spPr>
        <p:txBody>
          <a:bodyPr/>
          <a:lstStyle/>
          <a:p>
            <a:pPr algn="ctr"/>
            <a:r>
              <a:rPr lang="ru-RU" sz="3200" b="1" dirty="0" smtClean="0"/>
              <a:t>Классификация ФП (продолжение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Немая (бессимптомная) ФП – может манифестировать в виде осложнений ФП (ишемический инсульт, </a:t>
            </a:r>
            <a:r>
              <a:rPr lang="ru-RU" dirty="0" err="1" smtClean="0"/>
              <a:t>аритмогенная</a:t>
            </a:r>
            <a:r>
              <a:rPr lang="ru-RU" dirty="0" smtClean="0"/>
              <a:t> </a:t>
            </a:r>
            <a:r>
              <a:rPr lang="ru-RU" dirty="0" err="1" smtClean="0"/>
              <a:t>кардиомиопатия</a:t>
            </a:r>
            <a:r>
              <a:rPr lang="ru-RU" dirty="0" smtClean="0"/>
              <a:t>, вызванная тахикардией) или диагностированная при случайной регистрации ЭКГ. Термины, определенные выше, относятся к эпизодам ФП продолжительностью больше чем 30 секунд без обратимой причины.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857232"/>
          </a:xfrm>
        </p:spPr>
        <p:txBody>
          <a:bodyPr/>
          <a:lstStyle/>
          <a:p>
            <a:pPr algn="ctr"/>
            <a:r>
              <a:rPr lang="ru-RU" sz="3200" b="1" dirty="0" smtClean="0"/>
              <a:t>Классификация ФП (продолжение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715404" cy="58578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Вторичная ФП – фибрилляция предсердий, возникшая при остром инфаркте миокарда, кардиохирургических операциях, перикардитах, миокардитах, гипертиреозе или острых легочных заболеваниях, при этом соответствующее лечение основного заболевания обычно прекращает аритмию. применима к пациентам моложе 60 лет без клинических или </a:t>
            </a:r>
            <a:r>
              <a:rPr lang="ru-RU" dirty="0" err="1" smtClean="0"/>
              <a:t>эхокардиографических</a:t>
            </a:r>
            <a:r>
              <a:rPr lang="ru-RU" dirty="0" smtClean="0"/>
              <a:t> доказательств сердечно-легочной патологии, включая гипертензию. Такие пациенты имеют благоприятный прогноз в отношении риска тромбоэмболии и смертности. Со временем пациенты покидают эту категорию в результате старения или развития сердечной патологии, такой как гипертрофия левого желудочка и риск тромбоэмболии и смертности возрастает. Изолированная (</a:t>
            </a:r>
            <a:r>
              <a:rPr lang="ru-RU" dirty="0" err="1" smtClean="0"/>
              <a:t>lone</a:t>
            </a:r>
            <a:r>
              <a:rPr lang="ru-RU" dirty="0" smtClean="0"/>
              <a:t>) ФП применима к пациентам моложе 60 лет без клинических или </a:t>
            </a:r>
            <a:r>
              <a:rPr lang="ru-RU" dirty="0" err="1" smtClean="0"/>
              <a:t>эхокардиографических</a:t>
            </a:r>
            <a:r>
              <a:rPr lang="ru-RU" dirty="0" smtClean="0"/>
              <a:t> доказательств сердечно-легочной патологии, включая гипертензию. Такие пациенты имеют благоприятный прогноз в отношении риска тромбоэмболии и смертности. Со временем пациенты покидают эту категорию в результате старения или развития сердечной патологии, такой как гипертрофия левого желудочка и риск тромбоэмболии и смертности возрастает.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785794"/>
          </a:xfrm>
        </p:spPr>
        <p:txBody>
          <a:bodyPr/>
          <a:lstStyle/>
          <a:p>
            <a:pPr algn="ctr"/>
            <a:r>
              <a:rPr lang="ru-RU" sz="3200" b="1" dirty="0" smtClean="0"/>
              <a:t>Классификация ФП</a:t>
            </a:r>
            <a:endParaRPr lang="ru-RU" sz="32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72560" cy="54983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ОСНОВНЫЕ ЦЕЛИ ТЕРАПИИ:</a:t>
            </a:r>
          </a:p>
          <a:p>
            <a:pPr>
              <a:buNone/>
            </a:pPr>
            <a:r>
              <a:rPr lang="ru-RU" dirty="0" smtClean="0"/>
              <a:t>1.Лечение самой аритмии</a:t>
            </a:r>
          </a:p>
          <a:p>
            <a:pPr>
              <a:buNone/>
            </a:pPr>
            <a:r>
              <a:rPr lang="ru-RU" dirty="0" err="1" smtClean="0"/>
              <a:t>Кардиоверсия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Антиаритмическая терапия</a:t>
            </a:r>
          </a:p>
          <a:p>
            <a:pPr>
              <a:buNone/>
            </a:pPr>
            <a:r>
              <a:rPr lang="ru-RU" dirty="0" smtClean="0"/>
              <a:t>Абляция</a:t>
            </a:r>
          </a:p>
          <a:p>
            <a:pPr>
              <a:buNone/>
            </a:pPr>
            <a:r>
              <a:rPr lang="ru-RU" dirty="0" smtClean="0"/>
              <a:t>2.Предотвращение тяжелых осложнений, связанных с наличием ФП</a:t>
            </a:r>
          </a:p>
          <a:p>
            <a:pPr>
              <a:buNone/>
            </a:pPr>
            <a:r>
              <a:rPr lang="ru-RU" dirty="0" err="1" smtClean="0"/>
              <a:t>Антитромботическая</a:t>
            </a:r>
            <a:r>
              <a:rPr lang="ru-RU" dirty="0" smtClean="0"/>
              <a:t> терапия</a:t>
            </a:r>
          </a:p>
          <a:p>
            <a:pPr>
              <a:buNone/>
            </a:pPr>
            <a:r>
              <a:rPr lang="ru-RU" dirty="0" smtClean="0"/>
              <a:t>Контроль частоты желудочковых сокращений</a:t>
            </a:r>
          </a:p>
          <a:p>
            <a:pPr>
              <a:buNone/>
            </a:pPr>
            <a:r>
              <a:rPr lang="ru-RU" dirty="0" smtClean="0"/>
              <a:t>Лечение сопутствующей кардиальной патологии</a:t>
            </a:r>
          </a:p>
          <a:p>
            <a:pPr>
              <a:buNone/>
            </a:pPr>
            <a:r>
              <a:rPr lang="ru-RU" dirty="0" smtClean="0"/>
              <a:t>Обе терапевтические цели должны решаться параллельно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64291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Ведение больных с ФП</a:t>
            </a:r>
            <a:endParaRPr lang="ru-RU" sz="40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715404" cy="5786478"/>
          </a:xfrm>
        </p:spPr>
        <p:txBody>
          <a:bodyPr/>
          <a:lstStyle/>
          <a:p>
            <a:r>
              <a:rPr lang="ru-RU" dirty="0" smtClean="0"/>
              <a:t>Антиаритмические ЛС </a:t>
            </a:r>
            <a:r>
              <a:rPr lang="en-US" dirty="0" smtClean="0"/>
              <a:t>I</a:t>
            </a:r>
            <a:r>
              <a:rPr lang="ru-RU" dirty="0" smtClean="0"/>
              <a:t> (исключая </a:t>
            </a:r>
            <a:r>
              <a:rPr lang="en-US" dirty="0" smtClean="0"/>
              <a:t>I</a:t>
            </a:r>
            <a:r>
              <a:rPr lang="ru-RU" dirty="0" smtClean="0"/>
              <a:t>В) и </a:t>
            </a:r>
            <a:r>
              <a:rPr lang="en-US" dirty="0" smtClean="0"/>
              <a:t>III</a:t>
            </a:r>
            <a:r>
              <a:rPr lang="ru-RU" dirty="0" smtClean="0"/>
              <a:t> классов. Эффективность большинства из них зависит от длительности эпизода непрерывной ФП:</a:t>
            </a:r>
          </a:p>
          <a:p>
            <a:pPr>
              <a:buNone/>
            </a:pPr>
            <a:r>
              <a:rPr lang="ru-RU" dirty="0" smtClean="0"/>
              <a:t>	менее 48 часов – эффективность 70-90%;</a:t>
            </a:r>
          </a:p>
          <a:p>
            <a:pPr>
              <a:buNone/>
            </a:pPr>
            <a:r>
              <a:rPr lang="ru-RU" dirty="0" smtClean="0"/>
              <a:t>	более 48 часов – эффективность 30%;</a:t>
            </a:r>
          </a:p>
          <a:p>
            <a:pPr>
              <a:buNone/>
            </a:pPr>
            <a:r>
              <a:rPr lang="ru-RU" dirty="0" smtClean="0"/>
              <a:t>	более 7 суток – эффективность стремится к нулю.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785818"/>
          </a:xfrm>
        </p:spPr>
        <p:txBody>
          <a:bodyPr/>
          <a:lstStyle/>
          <a:p>
            <a:pPr algn="ctr"/>
            <a:r>
              <a:rPr lang="ru-RU" sz="3200" b="1" dirty="0" err="1" smtClean="0"/>
              <a:t>кардиоверсия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Центры автоматизма первого порядка (СА-узел) генерируют импульсы с частотой 60 – 80 в минуту. Центры автоматизма второго порядка (проводящая система предсердий и АВ- соединение – зона перехода </a:t>
            </a:r>
            <a:r>
              <a:rPr lang="ru-RU" dirty="0" err="1" smtClean="0"/>
              <a:t>АВ-узла</a:t>
            </a:r>
            <a:r>
              <a:rPr lang="ru-RU" dirty="0" smtClean="0"/>
              <a:t> в пучок Гиса) генерируют импульсы с частотой 40 – 60 в минуту. Центры автоматизма третьего порядка (нижняя часть пучка Гиса, его ветви и волокна </a:t>
            </a:r>
            <a:r>
              <a:rPr lang="ru-RU" dirty="0" err="1" smtClean="0"/>
              <a:t>Пуркинье</a:t>
            </a:r>
            <a:r>
              <a:rPr lang="ru-RU" dirty="0" smtClean="0"/>
              <a:t>) генерируют импульсы с частотой 25 – 45 в минуту.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429684" cy="5429288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Амиодарон</a:t>
            </a:r>
            <a:r>
              <a:rPr lang="ru-RU" dirty="0" smtClean="0"/>
              <a:t>. </a:t>
            </a:r>
            <a:r>
              <a:rPr lang="ru-RU" dirty="0" err="1" smtClean="0"/>
              <a:t>Прокаинамид</a:t>
            </a:r>
            <a:r>
              <a:rPr lang="ru-RU" dirty="0" smtClean="0"/>
              <a:t>, </a:t>
            </a:r>
            <a:r>
              <a:rPr lang="ru-RU" dirty="0" err="1" smtClean="0"/>
              <a:t>пропафенон</a:t>
            </a:r>
            <a:r>
              <a:rPr lang="ru-RU" dirty="0" smtClean="0"/>
              <a:t>, </a:t>
            </a:r>
            <a:r>
              <a:rPr lang="ru-RU" dirty="0" err="1" smtClean="0"/>
              <a:t>соталол</a:t>
            </a:r>
            <a:r>
              <a:rPr lang="ru-RU" dirty="0" smtClean="0"/>
              <a:t>, </a:t>
            </a:r>
            <a:r>
              <a:rPr lang="ru-RU" dirty="0" err="1" smtClean="0"/>
              <a:t>хинидина</a:t>
            </a:r>
            <a:r>
              <a:rPr lang="ru-RU" dirty="0" smtClean="0"/>
              <a:t> сульфат.</a:t>
            </a:r>
          </a:p>
          <a:p>
            <a:r>
              <a:rPr lang="ru-RU" dirty="0" smtClean="0"/>
              <a:t>Исключение составляет </a:t>
            </a:r>
            <a:r>
              <a:rPr lang="ru-RU" dirty="0" err="1" smtClean="0"/>
              <a:t>нитрофенилдиэтиламинопентилбензамид</a:t>
            </a:r>
            <a:r>
              <a:rPr lang="ru-RU" dirty="0" smtClean="0"/>
              <a:t> (</a:t>
            </a:r>
            <a:r>
              <a:rPr lang="ru-RU" dirty="0" err="1" smtClean="0"/>
              <a:t>нибентан</a:t>
            </a:r>
            <a:r>
              <a:rPr lang="ru-RU" dirty="0" smtClean="0"/>
              <a:t>), эффективность которого сопоставима с эффективностью электрической </a:t>
            </a:r>
            <a:r>
              <a:rPr lang="ru-RU" dirty="0" err="1" smtClean="0"/>
              <a:t>кардиоверсии</a:t>
            </a:r>
            <a:endParaRPr lang="ru-RU" dirty="0" smtClean="0"/>
          </a:p>
          <a:p>
            <a:r>
              <a:rPr lang="ru-RU" dirty="0" smtClean="0"/>
              <a:t>При нарастании явлений острой СН на фоне пароксизма ФП, неэффективности или невозможности проведения лекарственной </a:t>
            </a:r>
            <a:r>
              <a:rPr lang="ru-RU" dirty="0" err="1" smtClean="0"/>
              <a:t>кардиоверсии</a:t>
            </a:r>
            <a:r>
              <a:rPr lang="ru-RU" dirty="0" smtClean="0"/>
              <a:t> проводят экстренную электрическую </a:t>
            </a:r>
            <a:r>
              <a:rPr lang="ru-RU" dirty="0" err="1" smtClean="0"/>
              <a:t>кардиоверсию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/>
              <a:t>При пароксизмах ФП</a:t>
            </a:r>
            <a:endParaRPr lang="ru-RU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786842" cy="4931588"/>
          </a:xfrm>
        </p:spPr>
        <p:txBody>
          <a:bodyPr/>
          <a:lstStyle/>
          <a:p>
            <a:r>
              <a:rPr lang="ru-RU" dirty="0" smtClean="0"/>
              <a:t>Антиаритмические ЛС </a:t>
            </a:r>
            <a:r>
              <a:rPr lang="en-US" dirty="0" smtClean="0"/>
              <a:t>I</a:t>
            </a:r>
            <a:r>
              <a:rPr lang="ru-RU" dirty="0" smtClean="0"/>
              <a:t> класса: </a:t>
            </a:r>
            <a:r>
              <a:rPr lang="ru-RU" dirty="0" err="1" smtClean="0"/>
              <a:t>дизопирамид</a:t>
            </a:r>
            <a:r>
              <a:rPr lang="ru-RU" dirty="0" smtClean="0"/>
              <a:t>, </a:t>
            </a:r>
            <a:r>
              <a:rPr lang="ru-RU" dirty="0" err="1" smtClean="0"/>
              <a:t>лаппаконитина</a:t>
            </a:r>
            <a:r>
              <a:rPr lang="ru-RU" dirty="0" smtClean="0"/>
              <a:t> </a:t>
            </a:r>
            <a:r>
              <a:rPr lang="ru-RU" dirty="0" err="1" smtClean="0"/>
              <a:t>гидробромид</a:t>
            </a:r>
            <a:r>
              <a:rPr lang="ru-RU" dirty="0" smtClean="0"/>
              <a:t>, </a:t>
            </a:r>
            <a:r>
              <a:rPr lang="ru-RU" dirty="0" err="1" smtClean="0"/>
              <a:t>прокаинамид</a:t>
            </a:r>
            <a:r>
              <a:rPr lang="ru-RU" dirty="0" smtClean="0"/>
              <a:t>, </a:t>
            </a:r>
            <a:r>
              <a:rPr lang="ru-RU" dirty="0" err="1" smtClean="0"/>
              <a:t>пропафенон</a:t>
            </a:r>
            <a:r>
              <a:rPr lang="ru-RU" dirty="0" smtClean="0"/>
              <a:t>, </a:t>
            </a:r>
            <a:r>
              <a:rPr lang="ru-RU" dirty="0" err="1" smtClean="0"/>
              <a:t>хинидина</a:t>
            </a:r>
            <a:r>
              <a:rPr lang="ru-RU" dirty="0" smtClean="0"/>
              <a:t> </a:t>
            </a:r>
            <a:r>
              <a:rPr lang="ru-RU" dirty="0" err="1" smtClean="0"/>
              <a:t>глюконат</a:t>
            </a:r>
            <a:r>
              <a:rPr lang="ru-RU" dirty="0" smtClean="0"/>
              <a:t>, </a:t>
            </a:r>
            <a:r>
              <a:rPr lang="ru-RU" dirty="0" err="1" smtClean="0"/>
              <a:t>хинидина</a:t>
            </a:r>
            <a:r>
              <a:rPr lang="ru-RU" dirty="0" smtClean="0"/>
              <a:t> сульфат, </a:t>
            </a:r>
            <a:r>
              <a:rPr lang="ru-RU" dirty="0" err="1" smtClean="0"/>
              <a:t>этацизин</a:t>
            </a:r>
            <a:r>
              <a:rPr lang="ru-RU" dirty="0" smtClean="0"/>
              <a:t>, </a:t>
            </a:r>
            <a:r>
              <a:rPr lang="ru-RU" dirty="0" err="1" smtClean="0"/>
              <a:t>этмозин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Используют также Антиаритмические ЛС </a:t>
            </a:r>
            <a:r>
              <a:rPr lang="en-US" dirty="0" smtClean="0"/>
              <a:t>III</a:t>
            </a:r>
            <a:r>
              <a:rPr lang="ru-RU" dirty="0" smtClean="0"/>
              <a:t> класса: </a:t>
            </a:r>
            <a:r>
              <a:rPr lang="ru-RU" dirty="0" err="1" smtClean="0"/>
              <a:t>амиодарон</a:t>
            </a:r>
            <a:r>
              <a:rPr lang="ru-RU" dirty="0" smtClean="0"/>
              <a:t>, </a:t>
            </a:r>
            <a:r>
              <a:rPr lang="ru-RU" dirty="0" err="1" smtClean="0"/>
              <a:t>соталол</a:t>
            </a:r>
            <a:endParaRPr lang="ru-RU" dirty="0" smtClean="0"/>
          </a:p>
          <a:p>
            <a:r>
              <a:rPr lang="ru-RU" dirty="0" smtClean="0"/>
              <a:t>Комбинация антиаритмических ЛС </a:t>
            </a:r>
            <a:r>
              <a:rPr lang="en-US" dirty="0" smtClean="0"/>
              <a:t>I </a:t>
            </a:r>
            <a:r>
              <a:rPr lang="ru-RU" dirty="0" smtClean="0"/>
              <a:t>класса и ББ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715404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Профилактика рецидивов (пароксизмов ФП или постоянной формы ФП после </a:t>
            </a:r>
            <a:r>
              <a:rPr lang="ru-RU" sz="4000" b="1" dirty="0" err="1" smtClean="0"/>
              <a:t>кардиоверсии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858280" cy="5715040"/>
          </a:xfrm>
        </p:spPr>
        <p:txBody>
          <a:bodyPr/>
          <a:lstStyle/>
          <a:p>
            <a:r>
              <a:rPr lang="ru-RU" dirty="0" smtClean="0"/>
              <a:t>Используют ЛС, угнетающие проведение в </a:t>
            </a:r>
            <a:r>
              <a:rPr lang="ru-RU" dirty="0" err="1" smtClean="0"/>
              <a:t>АВ-узле</a:t>
            </a:r>
            <a:r>
              <a:rPr lang="ru-RU" dirty="0" smtClean="0"/>
              <a:t>, - </a:t>
            </a:r>
            <a:r>
              <a:rPr lang="ru-RU" dirty="0" err="1" smtClean="0"/>
              <a:t>дигоксин</a:t>
            </a:r>
            <a:r>
              <a:rPr lang="ru-RU" dirty="0" smtClean="0"/>
              <a:t>, ББ, </a:t>
            </a:r>
            <a:r>
              <a:rPr lang="ru-RU" dirty="0" err="1" smtClean="0"/>
              <a:t>антогонисты</a:t>
            </a:r>
            <a:r>
              <a:rPr lang="ru-RU" dirty="0" smtClean="0"/>
              <a:t> кальция (</a:t>
            </a:r>
            <a:r>
              <a:rPr lang="ru-RU" dirty="0" err="1" smtClean="0"/>
              <a:t>дилтиазем</a:t>
            </a:r>
            <a:r>
              <a:rPr lang="ru-RU" dirty="0" smtClean="0"/>
              <a:t>, </a:t>
            </a:r>
            <a:r>
              <a:rPr lang="ru-RU" dirty="0" err="1" smtClean="0"/>
              <a:t>верапамил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При ФП у больных с синдромом </a:t>
            </a:r>
            <a:r>
              <a:rPr lang="en-US" dirty="0" smtClean="0"/>
              <a:t>WPW</a:t>
            </a:r>
            <a:r>
              <a:rPr lang="ru-RU" dirty="0" smtClean="0"/>
              <a:t> </a:t>
            </a:r>
            <a:r>
              <a:rPr lang="ru-RU" dirty="0" err="1" smtClean="0"/>
              <a:t>верапамил</a:t>
            </a:r>
            <a:r>
              <a:rPr lang="ru-RU" dirty="0" smtClean="0"/>
              <a:t> и </a:t>
            </a:r>
            <a:r>
              <a:rPr lang="ru-RU" dirty="0" err="1" smtClean="0"/>
              <a:t>дигоксин</a:t>
            </a:r>
            <a:r>
              <a:rPr lang="ru-RU" dirty="0" smtClean="0"/>
              <a:t> противопоказаны.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Контроль частоты желудочковых сокращений</a:t>
            </a:r>
            <a:endParaRPr lang="ru-RU" sz="3200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715404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Факторы риска </a:t>
            </a:r>
            <a:r>
              <a:rPr lang="ru-RU" dirty="0" err="1" smtClean="0"/>
              <a:t>эндокардиального</a:t>
            </a:r>
            <a:r>
              <a:rPr lang="ru-RU" dirty="0" smtClean="0"/>
              <a:t> тромбоза и системных тромбоэмболий у больных с ФП:</a:t>
            </a:r>
          </a:p>
          <a:p>
            <a:r>
              <a:rPr lang="ru-RU" dirty="0" smtClean="0"/>
              <a:t>Рецидивирующие затяжные пароксизмы ФП и постоянная форма ФП</a:t>
            </a:r>
          </a:p>
          <a:p>
            <a:r>
              <a:rPr lang="ru-RU" dirty="0" smtClean="0"/>
              <a:t>Возраст старше 65 лет</a:t>
            </a:r>
          </a:p>
          <a:p>
            <a:r>
              <a:rPr lang="ru-RU" dirty="0" smtClean="0"/>
              <a:t>Ишемический инсульт и/или другие тромбоэмболии в анамнезе</a:t>
            </a:r>
          </a:p>
          <a:p>
            <a:r>
              <a:rPr lang="ru-RU" dirty="0" smtClean="0"/>
              <a:t>АГ</a:t>
            </a:r>
          </a:p>
          <a:p>
            <a:r>
              <a:rPr lang="ru-RU" dirty="0" smtClean="0"/>
              <a:t>ИМ в анамнезе</a:t>
            </a:r>
          </a:p>
          <a:p>
            <a:r>
              <a:rPr lang="ru-RU" dirty="0" smtClean="0"/>
              <a:t>СД</a:t>
            </a:r>
          </a:p>
          <a:p>
            <a:r>
              <a:rPr lang="ru-RU" dirty="0" err="1" smtClean="0"/>
              <a:t>Кардиомегалия</a:t>
            </a:r>
            <a:r>
              <a:rPr lang="ru-RU" dirty="0" smtClean="0"/>
              <a:t>, СН</a:t>
            </a:r>
          </a:p>
          <a:p>
            <a:r>
              <a:rPr lang="ru-RU" dirty="0" smtClean="0"/>
              <a:t>Дилатация ЛП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0000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Профилактика системных тромбоэмболий у больных с ФП</a:t>
            </a:r>
            <a:endParaRPr lang="ru-RU" sz="3200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429684" cy="4429156"/>
          </a:xfrm>
        </p:spPr>
        <p:txBody>
          <a:bodyPr/>
          <a:lstStyle/>
          <a:p>
            <a:r>
              <a:rPr lang="ru-RU" dirty="0" smtClean="0"/>
              <a:t>На основе факторов риска создана удобная шкала, позволяющая врачу оценить риск ишемического инсульта у каждого пациента с мерцательной аритмией. Шкала получила название </a:t>
            </a:r>
            <a:r>
              <a:rPr lang="en-US" dirty="0" smtClean="0"/>
              <a:t>CHADS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786842" cy="53578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Антикоагулянты показаны пациентам старше 65 лет с затяжными пароксизмами или постоянной формой ФП, а также лицам более молодого возраста, имеющим другие факторы риска развития тромбоэмболий</a:t>
            </a:r>
          </a:p>
          <a:p>
            <a:r>
              <a:rPr lang="ru-RU" dirty="0" smtClean="0"/>
              <a:t>Антикоагулянты показаны всем больным с постоянной формой ФП, которым планируется проведение </a:t>
            </a:r>
            <a:r>
              <a:rPr lang="ru-RU" dirty="0" err="1" smtClean="0"/>
              <a:t>кардиоверсии</a:t>
            </a:r>
            <a:endParaRPr lang="ru-RU" dirty="0" smtClean="0"/>
          </a:p>
          <a:p>
            <a:r>
              <a:rPr lang="ru-RU" dirty="0" smtClean="0"/>
              <a:t>Антикоагулянты должны применяться под контролем МНО (2,0-3,0)</a:t>
            </a:r>
          </a:p>
          <a:p>
            <a:r>
              <a:rPr lang="ru-RU" dirty="0" err="1" smtClean="0"/>
              <a:t>Ацетисалициловую</a:t>
            </a:r>
            <a:r>
              <a:rPr lang="ru-RU" dirty="0" smtClean="0"/>
              <a:t> кислоту можно применять у лиц моложе 65 лет, не имеющих других ФР развития тромбоэмболии, и при наличии противопоказаний к использованию антикоагулянтов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715404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Профилактика системных тромбоэмболий у больных с ФП</a:t>
            </a:r>
            <a:endParaRPr lang="ru-RU" sz="3200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429684" cy="5929354"/>
          </a:xfrm>
        </p:spPr>
        <p:txBody>
          <a:bodyPr/>
          <a:lstStyle/>
          <a:p>
            <a:r>
              <a:rPr lang="ru-RU" dirty="0" err="1" smtClean="0"/>
              <a:t>Аценокумарол</a:t>
            </a:r>
            <a:endParaRPr lang="ru-RU" dirty="0" smtClean="0"/>
          </a:p>
          <a:p>
            <a:r>
              <a:rPr lang="ru-RU" dirty="0" smtClean="0"/>
              <a:t>Ацетилсалициловая кислота</a:t>
            </a:r>
          </a:p>
          <a:p>
            <a:r>
              <a:rPr lang="ru-RU" dirty="0" err="1" smtClean="0"/>
              <a:t>Варфарин</a:t>
            </a:r>
            <a:endParaRPr lang="ru-RU" dirty="0" smtClean="0"/>
          </a:p>
          <a:p>
            <a:r>
              <a:rPr lang="ru-RU" dirty="0" err="1" smtClean="0"/>
              <a:t>Фенилин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 под контролем МНО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Антикоагулянты должны применяться в течение не менее чем 3 </a:t>
            </a:r>
            <a:r>
              <a:rPr lang="ru-RU" dirty="0" err="1" smtClean="0"/>
              <a:t>нед</a:t>
            </a:r>
            <a:r>
              <a:rPr lang="ru-RU" dirty="0" smtClean="0"/>
              <a:t> до </a:t>
            </a:r>
            <a:r>
              <a:rPr lang="ru-RU" dirty="0" err="1" smtClean="0"/>
              <a:t>кардиоверсии</a:t>
            </a:r>
            <a:r>
              <a:rPr lang="ru-RU" dirty="0" smtClean="0"/>
              <a:t> и не менее чем 4 </a:t>
            </a:r>
            <a:r>
              <a:rPr lang="ru-RU" dirty="0" err="1" smtClean="0"/>
              <a:t>нед</a:t>
            </a:r>
            <a:r>
              <a:rPr lang="ru-RU" dirty="0" smtClean="0"/>
              <a:t> после нее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785794"/>
          </a:xfrm>
        </p:spPr>
        <p:txBody>
          <a:bodyPr/>
          <a:lstStyle/>
          <a:p>
            <a:pPr algn="ctr"/>
            <a:r>
              <a:rPr lang="ru-RU" b="1" dirty="0" smtClean="0"/>
              <a:t>Назначают</a:t>
            </a:r>
            <a:endParaRPr lang="ru-RU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r>
              <a:rPr lang="ru-RU" dirty="0" smtClean="0"/>
              <a:t>Сравнительная оценка стандартной терапии </a:t>
            </a:r>
            <a:r>
              <a:rPr lang="ru-RU" dirty="0" err="1" smtClean="0"/>
              <a:t>варфарином</a:t>
            </a:r>
            <a:r>
              <a:rPr lang="ru-RU" dirty="0" smtClean="0"/>
              <a:t> и фармакотерапии другими ЛС (включая комбинированное применение ацетилсалициловой кислоты и </a:t>
            </a:r>
            <a:r>
              <a:rPr lang="ru-RU" dirty="0" err="1" smtClean="0"/>
              <a:t>клопидогреля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Внедряется в практику синтетический прямой ингибитор активного центра тромбина </a:t>
            </a:r>
            <a:r>
              <a:rPr lang="ru-RU" dirty="0" err="1" smtClean="0"/>
              <a:t>ксимелагатран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4396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Перспективы </a:t>
            </a:r>
            <a:r>
              <a:rPr lang="ru-RU" sz="3200" b="1" dirty="0" err="1" smtClean="0"/>
              <a:t>антитромботической</a:t>
            </a:r>
            <a:r>
              <a:rPr lang="ru-RU" sz="3200" b="1" dirty="0" smtClean="0"/>
              <a:t> терапии при ФП</a:t>
            </a:r>
            <a:endParaRPr lang="ru-RU" sz="32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5786478"/>
          </a:xfrm>
        </p:spPr>
        <p:txBody>
          <a:bodyPr>
            <a:normAutofit/>
          </a:bodyPr>
          <a:lstStyle/>
          <a:p>
            <a:r>
              <a:rPr lang="ru-RU" dirty="0" smtClean="0"/>
              <a:t>Расположенные подряд 3 и более широких комплексов, деформированных по типу БНПГ, ЧСС 120-200 в мин. Единственным достоверным признаком ЖТ служит предсердно-желудочковая диссоциация.</a:t>
            </a:r>
          </a:p>
          <a:p>
            <a:r>
              <a:rPr lang="ru-RU" dirty="0" smtClean="0"/>
              <a:t>Устойчивая </a:t>
            </a:r>
            <a:r>
              <a:rPr lang="ru-RU" dirty="0" err="1" smtClean="0"/>
              <a:t>мономорфная</a:t>
            </a:r>
            <a:r>
              <a:rPr lang="ru-RU" dirty="0" smtClean="0"/>
              <a:t>  (классическая) ЖТ относится к опасным для жизни аритмиям и требует неотложной терапии:</a:t>
            </a:r>
          </a:p>
          <a:p>
            <a:r>
              <a:rPr lang="ru-RU" dirty="0" smtClean="0"/>
              <a:t>Экстренная электрическая </a:t>
            </a:r>
            <a:r>
              <a:rPr lang="ru-RU" dirty="0" err="1" smtClean="0"/>
              <a:t>кардиоверсия</a:t>
            </a:r>
            <a:endParaRPr lang="ru-RU" dirty="0" smtClean="0"/>
          </a:p>
          <a:p>
            <a:r>
              <a:rPr lang="ru-RU" dirty="0" smtClean="0"/>
              <a:t>в отсутствие нарушений гемодинамики возможно применение антиаритмических ЛС</a:t>
            </a:r>
            <a:r>
              <a:rPr lang="en-US" dirty="0" smtClean="0"/>
              <a:t> I</a:t>
            </a:r>
            <a:r>
              <a:rPr lang="ru-RU" dirty="0" smtClean="0"/>
              <a:t>А, </a:t>
            </a:r>
            <a:r>
              <a:rPr lang="en-US" dirty="0" smtClean="0"/>
              <a:t>I</a:t>
            </a:r>
            <a:r>
              <a:rPr lang="ru-RU" dirty="0" smtClean="0"/>
              <a:t>С, </a:t>
            </a:r>
            <a:r>
              <a:rPr lang="en-US" dirty="0" smtClean="0"/>
              <a:t>II</a:t>
            </a:r>
            <a:r>
              <a:rPr lang="ru-RU" dirty="0" smtClean="0"/>
              <a:t> и </a:t>
            </a:r>
            <a:r>
              <a:rPr lang="en-US" dirty="0" smtClean="0"/>
              <a:t>III </a:t>
            </a:r>
            <a:r>
              <a:rPr lang="ru-RU" dirty="0" smtClean="0"/>
              <a:t>классов: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501122" cy="714380"/>
          </a:xfrm>
        </p:spPr>
        <p:txBody>
          <a:bodyPr/>
          <a:lstStyle/>
          <a:p>
            <a:pPr algn="ctr"/>
            <a:r>
              <a:rPr lang="ru-RU" sz="3200" b="1" dirty="0" smtClean="0"/>
              <a:t>Желудочковая тахикардия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643966" cy="5572164"/>
          </a:xfrm>
        </p:spPr>
        <p:txBody>
          <a:bodyPr/>
          <a:lstStyle/>
          <a:p>
            <a:r>
              <a:rPr lang="ru-RU" dirty="0" err="1" smtClean="0"/>
              <a:t>Амиодарон</a:t>
            </a:r>
            <a:endParaRPr lang="ru-RU" dirty="0" smtClean="0"/>
          </a:p>
          <a:p>
            <a:r>
              <a:rPr lang="ru-RU" dirty="0" err="1" smtClean="0"/>
              <a:t>Аймалин</a:t>
            </a:r>
            <a:endParaRPr lang="ru-RU" dirty="0" smtClean="0"/>
          </a:p>
          <a:p>
            <a:r>
              <a:rPr lang="ru-RU" dirty="0" err="1" smtClean="0"/>
              <a:t>Бретилия</a:t>
            </a:r>
            <a:r>
              <a:rPr lang="ru-RU" dirty="0" smtClean="0"/>
              <a:t> </a:t>
            </a:r>
            <a:r>
              <a:rPr lang="ru-RU" dirty="0" err="1" smtClean="0"/>
              <a:t>тонзилат</a:t>
            </a:r>
            <a:endParaRPr lang="ru-RU" dirty="0" smtClean="0"/>
          </a:p>
          <a:p>
            <a:r>
              <a:rPr lang="ru-RU" dirty="0" err="1" smtClean="0"/>
              <a:t>Лидокаин</a:t>
            </a:r>
            <a:endParaRPr lang="ru-RU" dirty="0" smtClean="0"/>
          </a:p>
          <a:p>
            <a:r>
              <a:rPr lang="ru-RU" dirty="0" err="1" smtClean="0"/>
              <a:t>Прокаинамид</a:t>
            </a:r>
            <a:endParaRPr lang="ru-RU" dirty="0" smtClean="0"/>
          </a:p>
          <a:p>
            <a:r>
              <a:rPr lang="ru-RU" dirty="0" err="1" smtClean="0"/>
              <a:t>Соталол</a:t>
            </a:r>
            <a:endParaRPr lang="ru-RU" dirty="0" smtClean="0"/>
          </a:p>
          <a:p>
            <a:r>
              <a:rPr lang="ru-RU" dirty="0" smtClean="0"/>
              <a:t>При неэффективности фармакотерапии показана электрическая </a:t>
            </a:r>
            <a:r>
              <a:rPr lang="ru-RU" dirty="0" err="1" smtClean="0"/>
              <a:t>кардиоверсия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7858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ПРОВОДИМОСТЬ </a:t>
            </a:r>
          </a:p>
          <a:p>
            <a:pPr>
              <a:buNone/>
            </a:pPr>
            <a:r>
              <a:rPr lang="ru-RU" dirty="0" smtClean="0"/>
              <a:t>	Это способность к проведению возбуждения, возникшего в каком либо участке сердца, к другим отделам сердечной мышцы. Этим свойством обладают и волокна проводящей системы сердца, и сократительный миокард, однако в нем скорость проведения импульса значительно меньше. СА АВ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</p:spPr>
        <p:txBody>
          <a:bodyPr/>
          <a:lstStyle/>
          <a:p>
            <a:r>
              <a:rPr lang="ru-RU" dirty="0" smtClean="0"/>
              <a:t>ББ (</a:t>
            </a:r>
            <a:r>
              <a:rPr lang="ru-RU" dirty="0" err="1" smtClean="0"/>
              <a:t>атенолол</a:t>
            </a:r>
            <a:r>
              <a:rPr lang="ru-RU" dirty="0" smtClean="0"/>
              <a:t>, </a:t>
            </a:r>
            <a:r>
              <a:rPr lang="ru-RU" dirty="0" err="1" smtClean="0"/>
              <a:t>бисопролол</a:t>
            </a:r>
            <a:r>
              <a:rPr lang="ru-RU" dirty="0" smtClean="0"/>
              <a:t>, </a:t>
            </a:r>
            <a:r>
              <a:rPr lang="ru-RU" dirty="0" err="1" smtClean="0"/>
              <a:t>метопролол</a:t>
            </a:r>
            <a:r>
              <a:rPr lang="ru-RU" dirty="0" smtClean="0"/>
              <a:t>, </a:t>
            </a:r>
            <a:r>
              <a:rPr lang="ru-RU" dirty="0" err="1" smtClean="0"/>
              <a:t>пиндолол</a:t>
            </a:r>
            <a:r>
              <a:rPr lang="ru-RU" dirty="0" smtClean="0"/>
              <a:t>, </a:t>
            </a:r>
            <a:r>
              <a:rPr lang="ru-RU" dirty="0" err="1" smtClean="0"/>
              <a:t>пропранолол</a:t>
            </a:r>
            <a:r>
              <a:rPr lang="ru-RU" dirty="0" smtClean="0"/>
              <a:t>, </a:t>
            </a:r>
            <a:r>
              <a:rPr lang="ru-RU" dirty="0" err="1" smtClean="0"/>
              <a:t>тимолол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амиодарон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Профилактика рецидивов ЖТ</a:t>
            </a:r>
            <a:endParaRPr lang="ru-RU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29684" cy="5572164"/>
          </a:xfrm>
        </p:spPr>
        <p:txBody>
          <a:bodyPr/>
          <a:lstStyle/>
          <a:p>
            <a:r>
              <a:rPr lang="ru-RU" dirty="0" smtClean="0"/>
              <a:t>При ТЖ и ФЖ отмечают остановку кровообращения с потерей сознания, отсутствием пульса, дыхания, расширением зрачков с отсутствием реакции на свет</a:t>
            </a:r>
          </a:p>
          <a:p>
            <a:r>
              <a:rPr lang="ru-RU" dirty="0" smtClean="0"/>
              <a:t>Требуется немедленное начало реанимационных мероприятий, включающих непрямой массаж сердца, искусственную вентиляцию легких, </a:t>
            </a:r>
            <a:r>
              <a:rPr lang="ru-RU" dirty="0" err="1" smtClean="0"/>
              <a:t>дефибрилляцию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857256"/>
          </a:xfrm>
        </p:spPr>
        <p:txBody>
          <a:bodyPr/>
          <a:lstStyle/>
          <a:p>
            <a:pPr algn="ctr"/>
            <a:r>
              <a:rPr lang="ru-RU" sz="3200" b="1" dirty="0" smtClean="0"/>
              <a:t>Трепетание и фибрилляция желудочков</a:t>
            </a:r>
            <a:endParaRPr lang="ru-RU" sz="3200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Синдром ВОЛЬФА- ПАРКИНСОНА-УАЙТА (WPW) -Синдром преждевременного возбуждения желудочков – это сочетание электрокардиографического феномена преждевременного возбуждения одного из желудочков (укорочения интервала Р</a:t>
            </a:r>
            <a:r>
              <a:rPr lang="en-US" dirty="0" smtClean="0"/>
              <a:t>Q</a:t>
            </a:r>
            <a:r>
              <a:rPr lang="ru-RU" dirty="0" smtClean="0"/>
              <a:t>, расширение желудочкового комплекса за счет </a:t>
            </a:r>
            <a:r>
              <a:rPr lang="ru-RU" dirty="0" err="1" smtClean="0"/>
              <a:t>дельта-волны</a:t>
            </a:r>
            <a:r>
              <a:rPr lang="ru-RU" dirty="0" smtClean="0"/>
              <a:t>) и возникновения пароксизмальной НЖТ, мерцания и трепетания предсердий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643966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В основе синдрома лежит проведение импульса по дополнительным проводящим путям (пучок Кента)</a:t>
            </a:r>
          </a:p>
          <a:p>
            <a:r>
              <a:rPr lang="ru-RU" dirty="0" smtClean="0"/>
              <a:t>В отсутствие пароксизмов лечение не </a:t>
            </a:r>
            <a:r>
              <a:rPr lang="ru-RU" dirty="0" err="1" smtClean="0"/>
              <a:t>тьребуется</a:t>
            </a:r>
            <a:endParaRPr lang="ru-RU" dirty="0" smtClean="0"/>
          </a:p>
          <a:p>
            <a:r>
              <a:rPr lang="ru-RU" dirty="0" smtClean="0"/>
              <a:t>Антиаритмическая терапия:</a:t>
            </a:r>
          </a:p>
          <a:p>
            <a:pPr>
              <a:buNone/>
            </a:pPr>
            <a:r>
              <a:rPr lang="ru-RU" dirty="0" smtClean="0"/>
              <a:t>ББ, </a:t>
            </a:r>
            <a:r>
              <a:rPr lang="ru-RU" dirty="0" err="1" smtClean="0"/>
              <a:t>антогонисты</a:t>
            </a:r>
            <a:r>
              <a:rPr lang="ru-RU" dirty="0" smtClean="0"/>
              <a:t> кальция (</a:t>
            </a:r>
            <a:r>
              <a:rPr lang="ru-RU" dirty="0" err="1" smtClean="0"/>
              <a:t>верапамил</a:t>
            </a:r>
            <a:r>
              <a:rPr lang="ru-RU" dirty="0" smtClean="0"/>
              <a:t>, </a:t>
            </a:r>
            <a:r>
              <a:rPr lang="ru-RU" dirty="0" err="1" smtClean="0"/>
              <a:t>дилтиазем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Альтернативой фармакотерапии является </a:t>
            </a:r>
            <a:r>
              <a:rPr lang="ru-RU" dirty="0" err="1" smtClean="0"/>
              <a:t>катетерная</a:t>
            </a:r>
            <a:r>
              <a:rPr lang="ru-RU" dirty="0" smtClean="0"/>
              <a:t> деструкция дополнительного пути.</a:t>
            </a:r>
          </a:p>
          <a:p>
            <a:pPr>
              <a:buNone/>
            </a:pPr>
            <a:r>
              <a:rPr lang="ru-RU" dirty="0" err="1" smtClean="0"/>
              <a:t>Верапамил</a:t>
            </a:r>
            <a:r>
              <a:rPr lang="ru-RU" dirty="0" smtClean="0"/>
              <a:t>, </a:t>
            </a:r>
            <a:r>
              <a:rPr lang="ru-RU" dirty="0" err="1" smtClean="0"/>
              <a:t>дигоксин</a:t>
            </a:r>
            <a:r>
              <a:rPr lang="ru-RU" dirty="0" smtClean="0"/>
              <a:t> и по-видимому, </a:t>
            </a:r>
            <a:r>
              <a:rPr lang="ru-RU" dirty="0" err="1" smtClean="0"/>
              <a:t>аденозина</a:t>
            </a:r>
            <a:r>
              <a:rPr lang="ru-RU" dirty="0" smtClean="0"/>
              <a:t> фосфат противопоказаны при ФП у больных с синдромом </a:t>
            </a:r>
            <a:r>
              <a:rPr lang="en-US" dirty="0" smtClean="0"/>
              <a:t>WPW</a:t>
            </a:r>
            <a:r>
              <a:rPr lang="ru-RU" dirty="0" smtClean="0"/>
              <a:t>, т.к. эти препараты могут улучшать проведение по дополнительному пути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500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3116"/>
            <a:ext cx="7772400" cy="185738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ВОЗБУДИМОСТЬ </a:t>
            </a:r>
          </a:p>
          <a:p>
            <a:pPr>
              <a:buNone/>
            </a:pPr>
            <a:r>
              <a:rPr lang="ru-RU" dirty="0" smtClean="0"/>
              <a:t>	Это способность сердца возбуждаться под влиянием импульсов. Этим свойством обладают клетки как проводящей системы сердца, так и сократительного миокарда.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СОКРАТИМОСТЬ </a:t>
            </a:r>
          </a:p>
          <a:p>
            <a:pPr>
              <a:buNone/>
            </a:pPr>
            <a:r>
              <a:rPr lang="ru-RU" dirty="0" smtClean="0"/>
              <a:t>	Это способность сердечной мышцы сокращаться в ответ на возбуждение. Это функция сократительного миокарда, и это, фактически, механический результат электрических процессов, позволяющий в результате последовательного сокращения разных отделов сердца осуществлять его основную – насосную функцию.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603</TotalTime>
  <Words>2883</Words>
  <Application>Microsoft Office PowerPoint</Application>
  <PresentationFormat>Экран (4:3)</PresentationFormat>
  <Paragraphs>352</Paragraphs>
  <Slides>74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Бумажная</vt:lpstr>
      <vt:lpstr>Дифференциальная диагностика и лечение нарушений сердечного ритма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Диагностические критерии нормального синусового ритма</vt:lpstr>
      <vt:lpstr>Классификация нарушения сердечного ритма и проводимости (по М.С.Кушаковскому и Н.Б.Журавлевой 1981г.)</vt:lpstr>
      <vt:lpstr>Презентация PowerPoint</vt:lpstr>
      <vt:lpstr>Презентация PowerPoint</vt:lpstr>
      <vt:lpstr>Презентация PowerPoint</vt:lpstr>
      <vt:lpstr>Презентация PowerPoint</vt:lpstr>
      <vt:lpstr>Несинусовые ритмы</vt:lpstr>
      <vt:lpstr>Классификация антиаритмических препаратов</vt:lpstr>
      <vt:lpstr>Диагноз и рекомендуемые клинические исследования</vt:lpstr>
      <vt:lpstr>Клинические рекомендации</vt:lpstr>
      <vt:lpstr>Презентация PowerPoint</vt:lpstr>
      <vt:lpstr>Презентация PowerPoint</vt:lpstr>
      <vt:lpstr>Синусовая аритмия</vt:lpstr>
      <vt:lpstr>Синусовая брадикардия </vt:lpstr>
      <vt:lpstr>Лечение</vt:lpstr>
      <vt:lpstr>Синусовая тахикардия</vt:lpstr>
      <vt:lpstr>Лечение</vt:lpstr>
      <vt:lpstr>Миграция водителя ритма</vt:lpstr>
      <vt:lpstr>СССУ-Синдром слабости синусового узла</vt:lpstr>
      <vt:lpstr>Презентация PowerPoint</vt:lpstr>
      <vt:lpstr>Предсердные экстрасистолы</vt:lpstr>
      <vt:lpstr>АВ-узловые экстрасистолы</vt:lpstr>
      <vt:lpstr>Желудочковые экстрасистолы</vt:lpstr>
      <vt:lpstr>Классификация желудочковых экстрасистол (по B.Lown, M.Wolf, M.Ryan, 1975)</vt:lpstr>
      <vt:lpstr>Лечение</vt:lpstr>
      <vt:lpstr>Презентация PowerPoint</vt:lpstr>
      <vt:lpstr>Презентация PowerPoint</vt:lpstr>
      <vt:lpstr>Пароксизмальная предсердная тахикардия</vt:lpstr>
      <vt:lpstr>Клинические рекомендации</vt:lpstr>
      <vt:lpstr>Реципрокная АВ-узловая тахикардия</vt:lpstr>
      <vt:lpstr>Предупреждение пароксизмов</vt:lpstr>
      <vt:lpstr>Трепетание предсердий</vt:lpstr>
      <vt:lpstr>Клинические рекомендации купирование приступа</vt:lpstr>
      <vt:lpstr>Профилактика рецидивов ТП</vt:lpstr>
      <vt:lpstr>ФИБРИЛЛЯЦИЯ ПРЕДСЕРДИЙ</vt:lpstr>
      <vt:lpstr>Презентация PowerPoint</vt:lpstr>
      <vt:lpstr>Кардиальные и экстракардиальные факторы развития ФП</vt:lpstr>
      <vt:lpstr>Презентация PowerPoint</vt:lpstr>
      <vt:lpstr>Презентация PowerPoint</vt:lpstr>
      <vt:lpstr>Механизмы развития ФП</vt:lpstr>
      <vt:lpstr>Классификация ФП</vt:lpstr>
      <vt:lpstr>Классификация ФП</vt:lpstr>
      <vt:lpstr>Классификация ФП (продолжение)</vt:lpstr>
      <vt:lpstr>Классификация ФП (продолжение)</vt:lpstr>
      <vt:lpstr>Классификация ФП</vt:lpstr>
      <vt:lpstr>Ведение больных с ФП</vt:lpstr>
      <vt:lpstr>кардиоверсия</vt:lpstr>
      <vt:lpstr>При пароксизмах ФП</vt:lpstr>
      <vt:lpstr>Профилактика рецидивов (пароксизмов ФП или постоянной формы ФП после кардиоверсии)</vt:lpstr>
      <vt:lpstr>Контроль частоты желудочковых сокращений</vt:lpstr>
      <vt:lpstr>Профилактика системных тромбоэмболий у больных с ФП</vt:lpstr>
      <vt:lpstr>Презентация PowerPoint</vt:lpstr>
      <vt:lpstr>Профилактика системных тромбоэмболий у больных с ФП</vt:lpstr>
      <vt:lpstr>Назначают</vt:lpstr>
      <vt:lpstr>Перспективы антитромботической терапии при ФП</vt:lpstr>
      <vt:lpstr>Желудочковая тахикардия</vt:lpstr>
      <vt:lpstr>Презентация PowerPoint</vt:lpstr>
      <vt:lpstr>Профилактика рецидивов ЖТ</vt:lpstr>
      <vt:lpstr>Трепетание и фибрилляция желудочков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61</cp:revision>
  <dcterms:created xsi:type="dcterms:W3CDTF">2015-10-07T04:48:41Z</dcterms:created>
  <dcterms:modified xsi:type="dcterms:W3CDTF">2023-03-12T13:45:35Z</dcterms:modified>
</cp:coreProperties>
</file>