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1" r:id="rId11"/>
    <p:sldId id="30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00" r:id="rId20"/>
    <p:sldId id="283" r:id="rId21"/>
    <p:sldId id="284" r:id="rId22"/>
    <p:sldId id="285" r:id="rId23"/>
    <p:sldId id="286" r:id="rId24"/>
    <p:sldId id="289" r:id="rId25"/>
    <p:sldId id="287" r:id="rId26"/>
    <p:sldId id="303" r:id="rId27"/>
    <p:sldId id="288" r:id="rId28"/>
    <p:sldId id="306" r:id="rId29"/>
    <p:sldId id="307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9" r:id="rId38"/>
    <p:sldId id="308" r:id="rId39"/>
    <p:sldId id="282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27" autoAdjust="0"/>
  </p:normalViewPr>
  <p:slideViewPr>
    <p:cSldViewPr snapToGrid="0">
      <p:cViewPr varScale="1">
        <p:scale>
          <a:sx n="67" d="100"/>
          <a:sy n="67" d="100"/>
        </p:scale>
        <p:origin x="-8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8410-B77D-48B3-A3DD-C71493C4A04A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6CE-3EC3-4109-8B14-6D7006060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2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8410-B77D-48B3-A3DD-C71493C4A04A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6CE-3EC3-4109-8B14-6D7006060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6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8410-B77D-48B3-A3DD-C71493C4A04A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6CE-3EC3-4109-8B14-6D7006060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7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8410-B77D-48B3-A3DD-C71493C4A04A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6CE-3EC3-4109-8B14-6D7006060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7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8410-B77D-48B3-A3DD-C71493C4A04A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6CE-3EC3-4109-8B14-6D7006060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3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8410-B77D-48B3-A3DD-C71493C4A04A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6CE-3EC3-4109-8B14-6D7006060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2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8410-B77D-48B3-A3DD-C71493C4A04A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6CE-3EC3-4109-8B14-6D7006060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1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8410-B77D-48B3-A3DD-C71493C4A04A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6CE-3EC3-4109-8B14-6D7006060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2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8410-B77D-48B3-A3DD-C71493C4A04A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6CE-3EC3-4109-8B14-6D7006060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6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8410-B77D-48B3-A3DD-C71493C4A04A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6CE-3EC3-4109-8B14-6D7006060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44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8410-B77D-48B3-A3DD-C71493C4A04A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6CE-3EC3-4109-8B14-6D7006060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7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48410-B77D-48B3-A3DD-C71493C4A04A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D36CE-3EC3-4109-8B14-6D70060609E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381782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Дифференциальная диагностика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нейроинфекций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у детей (менингококковая инфекция, менингиты,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менингоэнцефалиты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5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0"/>
            <a:ext cx="109173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290944"/>
            <a:ext cx="10820400" cy="656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623455"/>
            <a:ext cx="10972800" cy="602672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  <a:defRPr/>
            </a:pP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Менингококцемия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Arial" charset="0"/>
              <a:buAutoNum type="arabicPeriod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Развивается остро с  ярко выраженного интоксикационного синдрома:</a:t>
            </a:r>
          </a:p>
          <a:p>
            <a:pPr>
              <a:buClr>
                <a:srgbClr val="FF0000"/>
              </a:buClr>
              <a:buFont typeface="Arial" charset="0"/>
              <a:buAutoNum type="arabicPeriod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озноб, головная боль, ломота в мышцах, рвота, температура 40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>
              <a:buClr>
                <a:srgbClr val="FF0000"/>
              </a:buClr>
              <a:buFont typeface="Arial" charset="0"/>
              <a:buAutoNum type="arabicPeriod"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Arial" charset="0"/>
              <a:buAutoNum type="arabicPeriod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Затем присоединяется синдром экзантемы:</a:t>
            </a:r>
          </a:p>
          <a:p>
            <a:pPr>
              <a:buClr>
                <a:srgbClr val="FF0000"/>
              </a:buClr>
              <a:buFont typeface="Arial" charset="0"/>
              <a:buAutoNum type="arabicPeriod"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Arial" charset="0"/>
              <a:buAutoNum type="arabicPeriod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Сыпь геморрагическая, преимущественно в дистальных отделах конечностей, на боковых поверхностях бедер и ягодиц. </a:t>
            </a:r>
          </a:p>
          <a:p>
            <a:pPr>
              <a:buClr>
                <a:srgbClr val="FF0000"/>
              </a:buClr>
              <a:buFont typeface="Arial" charset="0"/>
              <a:buAutoNum type="arabicPeriod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тяжелых случаях сыпь распространяется на лицо, шею, грудь, живот ,через 1-2 дня подвергается некрозу. Мелкая экзантема исчезает через 1-2 дня.</a:t>
            </a:r>
          </a:p>
          <a:p>
            <a:pPr>
              <a:buClr>
                <a:srgbClr val="FF0000"/>
              </a:buCl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слизистых оболочках мягкого, твердого неба, конъюнктивы- кровоизлияния. </a:t>
            </a:r>
          </a:p>
          <a:p>
            <a:pPr>
              <a:buClr>
                <a:srgbClr val="FF0000"/>
              </a:buClr>
              <a:buFont typeface="Arial" charset="0"/>
              <a:buAutoNum type="arabicPeriod" startAt="4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Часто развивается полиартрит, поражаются мелкие суставы кисти, на 3-7 день поражаются средние и крупные суставы.</a:t>
            </a:r>
          </a:p>
          <a:p>
            <a:pPr>
              <a:buClr>
                <a:srgbClr val="FF0000"/>
              </a:buClr>
              <a:buFont typeface="Arial" charset="0"/>
              <a:buAutoNum type="arabicPeriod" startAt="4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 стороны ССС: тахикардия, гипотония, глухость тонов сердца.</a:t>
            </a:r>
          </a:p>
          <a:p>
            <a:pPr>
              <a:buClr>
                <a:srgbClr val="FF0000"/>
              </a:buClr>
              <a:buFont typeface="Arial" charset="0"/>
              <a:buAutoNum type="arabicPeriod" startAt="4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общем анализе крови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гиперлейкоцитоз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20-40*10 /л со сдвигом влево. </a:t>
            </a:r>
          </a:p>
          <a:p>
            <a:pPr>
              <a:buClr>
                <a:srgbClr val="FF0000"/>
              </a:buClr>
              <a:buFont typeface="Arial" charset="0"/>
              <a:buAutoNum type="arabicPeriod" startAt="4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 течение в виде молниеносной  формы, приводящий к смерти от нескольких часов до 3 суток.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74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Скарлатину от </a:t>
            </a:r>
            <a:r>
              <a:rPr lang="ru-RU" dirty="0" err="1" smtClean="0">
                <a:solidFill>
                  <a:schemeClr val="bg1"/>
                </a:solidFill>
              </a:rPr>
              <a:t>менингококцемии</a:t>
            </a:r>
            <a:r>
              <a:rPr lang="ru-RU" dirty="0" smtClean="0">
                <a:solidFill>
                  <a:schemeClr val="bg1"/>
                </a:solidFill>
              </a:rPr>
              <a:t> отличают: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6303818" cy="4525963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 «пылающий зев», «малиновый» язык;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обильная мелкоточечная сыпь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гиперемированном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фоне кожи, захватывающая лицо, туловище, конечности; особенно обильна сыпь в местах естественных складок;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наличие носогубного треугольника (бледного участка кожи, свободного от сыпи);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ангина — частый признак;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в мазках обнаруживают грамположительные кокки.</a:t>
            </a:r>
          </a:p>
          <a:p>
            <a:endParaRPr lang="ru-RU" dirty="0"/>
          </a:p>
        </p:txBody>
      </p:sp>
      <p:pic>
        <p:nvPicPr>
          <p:cNvPr id="4" name="Picture 2" descr="C:\Users\Админ\Desktop\менингококк\1319650776_skarlatin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5006" y="1270702"/>
            <a:ext cx="3714776" cy="2428892"/>
          </a:xfrm>
          <a:prstGeom prst="rect">
            <a:avLst/>
          </a:prstGeom>
          <a:noFill/>
        </p:spPr>
      </p:pic>
      <p:pic>
        <p:nvPicPr>
          <p:cNvPr id="5" name="Picture 3" descr="C:\Users\Админ\Desktop\менингококк\скарлат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4814" y="3707822"/>
            <a:ext cx="3724273" cy="291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817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Для кори в отличие от </a:t>
            </a:r>
            <a:r>
              <a:rPr lang="ru-RU" dirty="0" err="1" smtClean="0">
                <a:solidFill>
                  <a:schemeClr val="bg1"/>
                </a:solidFill>
              </a:rPr>
              <a:t>менингококцемии</a:t>
            </a:r>
            <a:r>
              <a:rPr lang="ru-RU" dirty="0" smtClean="0">
                <a:solidFill>
                  <a:schemeClr val="bg1"/>
                </a:solidFill>
              </a:rPr>
              <a:t> характерны: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4849091" cy="4525963"/>
          </a:xfrm>
        </p:spPr>
        <p:txBody>
          <a:bodyPr/>
          <a:lstStyle/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 наличие пятен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Коплика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этапный характер пятнистых высыпаний с наиболее обильной сыпью на лице и туловище;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явления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трахеобронхита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необильное серозное отделяемое из носа;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лейкопения.</a:t>
            </a:r>
          </a:p>
          <a:p>
            <a:endParaRPr lang="ru-RU" dirty="0"/>
          </a:p>
        </p:txBody>
      </p:sp>
      <p:pic>
        <p:nvPicPr>
          <p:cNvPr id="16386" name="Picture 2" descr="https://www.forumdaily.com/wp-content/uploads/2018/11/Depositphotos_6267826_m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4158" y="1569028"/>
            <a:ext cx="6757842" cy="461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43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69819"/>
            <a:ext cx="5070764" cy="515634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Ветряная оспа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от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менингококцемии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отличается прежде всего характером высыпаний и их четкой динамикой: (пятно—»папула-»везикула—»пустула (не всегда)—»корочка). Для менингококковой инфекции пустулезные высыпания не характерны.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В 1-е же сутки болезни, когда еще нет типичных везикул, отличием ветряной оспы является обилие высыпаний на лице.</a:t>
            </a:r>
          </a:p>
          <a:p>
            <a:endParaRPr lang="ru-RU" dirty="0"/>
          </a:p>
        </p:txBody>
      </p:sp>
      <p:pic>
        <p:nvPicPr>
          <p:cNvPr id="15362" name="Picture 2" descr="https://ds27himki.edumsko.ru/uploads/3000/2935/section/303529/vetryanka-simptomy-u-detej-lech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1527" y="1172729"/>
            <a:ext cx="4810702" cy="4715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992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omadoktor.ru/uploads/posts/2017-09/1506368365_pechen-posle-infektsionnogo-mononukleoz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690255"/>
            <a:ext cx="5715000" cy="479367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595745"/>
            <a:ext cx="6511636" cy="58604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При инфекционном мононуклеозе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локализация сыпи на кистях и стопах для мононуклеоза не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харак-терна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часто бывает ангина;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характерна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генерализованная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лимфаденопатия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гепатоспленомегалия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— постоянный признак;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в крови выявляются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атипичные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мононуклеары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на фоне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лимфомоноцитоза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81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09" y="177657"/>
            <a:ext cx="109728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Для сыпного тифа характерны выраженная интоксикация в сочетании с геморрагической сыпью. Отличают его от </a:t>
            </a:r>
            <a:r>
              <a:rPr lang="ru-RU" sz="2800" dirty="0" err="1" smtClean="0">
                <a:solidFill>
                  <a:schemeClr val="bg1"/>
                </a:solidFill>
              </a:rPr>
              <a:t>менингококцемии</a:t>
            </a:r>
            <a:r>
              <a:rPr lang="ru-RU" sz="2800" dirty="0" smtClean="0">
                <a:solidFill>
                  <a:schemeClr val="bg1"/>
                </a:solidFill>
              </a:rPr>
              <a:t> следующие симптомы: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1" y="1496291"/>
            <a:ext cx="5140036" cy="5361709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позднее (3—5-й день) появление сыпи, локализующейся преимущественно на боковых поверхностях грудной клетки,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сгибательной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поверхности верхних конечностей; кисти и стопы от сыпи свободны;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кратковременное снижение температуры тела перед появлением сыпи (температурный «врез»);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увеличение печени и селезенки;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характерный внешний вид больного — «красные глаза на красном лице»;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рано выявляющиеся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бульбарные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расстройства (симптом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Говорова-Годелье,дизартрия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 др.);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отсутствие ринита, фарингита;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в крови обнаруживаются плазматические клетки Тюрка (до 8—10 %).</a:t>
            </a:r>
          </a:p>
          <a:p>
            <a:endParaRPr lang="ru-RU" dirty="0"/>
          </a:p>
        </p:txBody>
      </p:sp>
      <p:pic>
        <p:nvPicPr>
          <p:cNvPr id="13314" name="Picture 2" descr="https://avatars.mds.yandex.net/get-zen_doc/1878571/pub_5d1a0c70a710a500adce6933_5d1a0e6181d95900acc1913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9527" y="1551708"/>
            <a:ext cx="6622473" cy="5306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8820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745" y="0"/>
            <a:ext cx="11014364" cy="6858000"/>
          </a:xfrm>
        </p:spPr>
        <p:txBody>
          <a:bodyPr>
            <a:normAutofit fontScale="92500" lnSpcReduction="20000"/>
          </a:bodyPr>
          <a:lstStyle/>
          <a:p>
            <a:pPr algn="ctr" fontAlgn="base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Для лептоспироза, как и для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менингококцемии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характерны острое начало, тяжелая интоксикация, обильная геморрагическая сыпь. В отличие от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менингококцемии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лептоспирозу присущи следующие симптомы: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жестокая миалгия с преимущественной локализацией боли в икроножных мышцах;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 поражение почек — один из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наиболе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постоянных и ранних признаков, проявляющийся гематурией с последующим развитием острой почечной недостаточности;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гиперемия и одутловатость лица;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отсутствие катаральных явлений;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увеличение печени и селезенки;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желтуха (при желтушных формах);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артралгия, но не артрит;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в гемограмме — прогрессирующая анемия, резко увеличенная СОЭ;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в крови или спинномозговой жидкости могут быть обнаружены лептоспиры (при исследовании «раздавленной» капли в темном поле).</a:t>
            </a:r>
          </a:p>
        </p:txBody>
      </p:sp>
    </p:spTree>
    <p:extLst>
      <p:ext uri="{BB962C8B-B14F-4D97-AF65-F5344CB8AC3E}">
        <p14:creationId xmlns:p14="http://schemas.microsoft.com/office/powerpoint/2010/main" val="2978228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Желтущность</a:t>
            </a:r>
            <a:r>
              <a:rPr lang="ru-RU" dirty="0" smtClean="0"/>
              <a:t> склер при лептоспирозе  </a:t>
            </a:r>
            <a:endParaRPr lang="ru-RU" dirty="0"/>
          </a:p>
        </p:txBody>
      </p:sp>
      <p:pic>
        <p:nvPicPr>
          <p:cNvPr id="4" name="Picture 1" descr="C:\Users\Салтереева Хава Р\Downloads\screen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764" y="1288473"/>
            <a:ext cx="9642764" cy="5264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706583"/>
            <a:ext cx="10972800" cy="541958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Менингит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– острое инфекционное заболевание,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характеризующееся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общеинфекционным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общемозговым синдромом вследствие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воспалительных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изменений преимущественно в мягкой мозговой оболочке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головного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спинного мозга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Возбудитель – менингококк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Вексельбаума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Neisseria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meningitidis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) нестоек во внешней среде, быстро погибает при кипячении, воздействии УФО и обычных дезинфицирующих средств.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Входными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воротами инфекции является слизистая оболочка носоглотки. Естественной средой обитания для менингококков является слизистая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носо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и ротоглотки человека. При этом заболевание не развивается, а формируется носительство. 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Заражение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может произойти не только от больного любой формой менингококковой инфекции, но также и от бессимптомного носителя. Восприимчивость к менингококку низкая</a:t>
            </a:r>
          </a:p>
        </p:txBody>
      </p:sp>
    </p:spTree>
    <p:extLst>
      <p:ext uri="{BB962C8B-B14F-4D97-AF65-F5344CB8AC3E}">
        <p14:creationId xmlns:p14="http://schemas.microsoft.com/office/powerpoint/2010/main" val="3029201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Админ\Desktop\менингококк\иерсини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8" y="4143380"/>
            <a:ext cx="4762533" cy="2443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2851"/>
            <a:ext cx="10972800" cy="1672093"/>
          </a:xfrm>
        </p:spPr>
        <p:txBody>
          <a:bodyPr>
            <a:normAutofit/>
          </a:bodyPr>
          <a:lstStyle/>
          <a:p>
            <a:pPr fontAlgn="base"/>
            <a:r>
              <a:rPr lang="ru-RU" sz="2000" b="0" dirty="0" err="1" smtClean="0">
                <a:solidFill>
                  <a:schemeClr val="tx2">
                    <a:lumMod val="50000"/>
                  </a:schemeClr>
                </a:solidFill>
              </a:rPr>
              <a:t>Иерсиниоз</a:t>
            </a: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</a:rPr>
              <a:t>. Клинику септической формы </a:t>
            </a:r>
            <a:r>
              <a:rPr lang="ru-RU" sz="2000" b="0" dirty="0" err="1" smtClean="0">
                <a:solidFill>
                  <a:schemeClr val="tx2">
                    <a:lumMod val="50000"/>
                  </a:schemeClr>
                </a:solidFill>
              </a:rPr>
              <a:t>иерсиниоза</a:t>
            </a: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sz="2000" b="0" dirty="0" err="1" smtClean="0">
                <a:solidFill>
                  <a:schemeClr val="tx2">
                    <a:lumMod val="50000"/>
                  </a:schemeClr>
                </a:solidFill>
              </a:rPr>
              <a:t>менингококцемии</a:t>
            </a: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</a:rPr>
              <a:t> сближают острое начало, лихорадка, интоксикация, наличие геморрагической сыпи, вероятность возникновения артритов.</a:t>
            </a:r>
            <a:br>
              <a:rPr lang="ru-RU" sz="20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</a:rPr>
              <a:t>Септическая форма </a:t>
            </a:r>
            <a:r>
              <a:rPr lang="ru-RU" sz="2000" b="0" dirty="0" err="1" smtClean="0">
                <a:solidFill>
                  <a:schemeClr val="tx2">
                    <a:lumMod val="50000"/>
                  </a:schemeClr>
                </a:solidFill>
              </a:rPr>
              <a:t>иерсиниоза</a:t>
            </a: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</a:rPr>
              <a:t> отличается от </a:t>
            </a:r>
            <a:r>
              <a:rPr lang="ru-RU" sz="2000" b="0" dirty="0" err="1" smtClean="0">
                <a:solidFill>
                  <a:schemeClr val="tx2">
                    <a:lumMod val="50000"/>
                  </a:schemeClr>
                </a:solidFill>
              </a:rPr>
              <a:t>менингококцемии</a:t>
            </a: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60" y="1676400"/>
            <a:ext cx="7048549" cy="4967310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       лихорадкой чаще неправильного типа, сопровождающейся резким ознобом и потом;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       локализацией сыпи (она наиболее обильна на туловище);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       наличием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гепатолиенального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синдрома;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       наличием болезненных и увеличенных периферических лимфатических узлов;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       увеличением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мезентериальных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лимфатических узлов, что может вызвать появление боли в животе и положительного симптома Падалки;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       вероятностью нарушения функции печени с умеренной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гиперферментемией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       возможностью длительного течения заболевания;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       нередкими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эозинофилией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анемией.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Админ\Desktop\менингококк\иерс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8" y="1593272"/>
            <a:ext cx="4667283" cy="247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09" y="500042"/>
            <a:ext cx="6572296" cy="61436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Сепсис.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Очень затруднена дифференциальная диагностика острейшего менингококкового сепсиса (молниеносной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менингококцемии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 с сепсисом другой этиологии, так как он также может сопровождаться ИТШ и тяжелыми сосудистыми расстройствами. Пожалуй, наиболее надежные признаки острейшего менингококкового сепсиса — наличие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назофарингита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 выделение менингококка.</a:t>
            </a:r>
          </a:p>
          <a:p>
            <a:endParaRPr lang="ru-RU" dirty="0"/>
          </a:p>
        </p:txBody>
      </p:sp>
      <p:pic>
        <p:nvPicPr>
          <p:cNvPr id="56322" name="Picture 2" descr="https://www.medpulse.ru/image/article/2/8/5/1128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0290" y="767916"/>
            <a:ext cx="5361709" cy="4870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642918"/>
            <a:ext cx="5043055" cy="5929354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Тромбоцитопеническая пурпура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отличается от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менингококцемии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преимущественно постепенным началом;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длительным хроническим течением;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частыми кровотечениями, особенно из слизистой оболочки полости рта;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локализацией сыпи преимущественно на коже туловища 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сгибательной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поверхности верхних конечностей;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отсутствием в классических случаях поражений суставов 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сердечно-сосудистой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системы;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частым увеличением селезенки;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 выраженной гипохромной анемией, тромбоцитопенией.</a:t>
            </a:r>
          </a:p>
          <a:p>
            <a:endParaRPr lang="ru-RU" dirty="0"/>
          </a:p>
        </p:txBody>
      </p:sp>
      <p:pic>
        <p:nvPicPr>
          <p:cNvPr id="55298" name="Picture 2" descr="https://lgp-himki.ru/wp-content/uploads/2020/03/be8859ce92d49cec2ccb31fd69729c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2764" y="563129"/>
            <a:ext cx="6096000" cy="5463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43998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Дифференциальная диагностика менингококкового менингита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симптомы менингит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25" y="2857496"/>
            <a:ext cx="74295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Менингококковый менингит</a:t>
            </a:r>
            <a:endParaRPr lang="ru-RU" dirty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1" y="1785939"/>
            <a:ext cx="3333751" cy="3571875"/>
          </a:xfrm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1" y="1857376"/>
            <a:ext cx="53086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952751" y="5715001"/>
            <a:ext cx="590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Геморрагическая сыпь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168" y="571456"/>
            <a:ext cx="11092377" cy="6286544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b="1" dirty="0" smtClean="0"/>
              <a:t>       </a:t>
            </a:r>
            <a:endParaRPr lang="ru-RU" sz="3300" dirty="0" smtClean="0">
              <a:solidFill>
                <a:schemeClr val="bg1"/>
              </a:solidFill>
            </a:endParaRPr>
          </a:p>
          <a:p>
            <a:pPr fontAlgn="base">
              <a:buNone/>
            </a:pP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      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Менингеальный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синдром появляется при многих патологических состояниях. Он может быть обусловлен воспалительным процессом в мозговых оболочках (менингит), токсическим раздражением их с нарушением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ликвородинамики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, отеком (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менингизм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), очаговым поражением сосудов.</a:t>
            </a:r>
          </a:p>
          <a:p>
            <a:pPr fontAlgn="base">
              <a:buNone/>
            </a:pP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       Причиной воспалительных изменений наиболее часто бывают бактерии (гнойное воспаление) или вирусы (серозное). Явлениями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менингизма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могут сопровождаться многие инфекционные заболевания, протекающие с выраженным токсикозом (грипп, тяжело протекающая пневмония, сальмонеллез и др.)</a:t>
            </a:r>
          </a:p>
          <a:p>
            <a:pPr fontAlgn="base">
              <a:buNone/>
            </a:pP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        Исследование спинномозговой жидкости при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менингеальном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синдроме обязательно. Даже при наличии четких клинических и лабораторных данных, позволяющих верифицировать заболевание, при котором появился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менингеальный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синдром (энтеровирусные заболевания, грипп, лептоспироз и др.), решить вопрос о характере возникающих на этом фоне поражений ЦНС (менингит?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менингизм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? кровоизлияние?) не представляется возможным без спинномозговой пункции. И при явной клинике менингококкового менингита (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менингоэнцефалита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), подтвержденного выделением возбудителя из носоглотки, пункция необходима для определения давности процесса, его тяжести.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s://7lafa.com/disease/meningealnii_sindr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720" y="0"/>
            <a:ext cx="102630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4338" name="Picture 2" descr="C:\Users\Админ\Desktop\менингококк\3653_html_m887ef6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09" y="0"/>
            <a:ext cx="115253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71500" y="142875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/>
              <a:t>Сводная таблица дифференциальной диагностики  основных видов менингитов.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285711" y="1428737"/>
          <a:ext cx="11620580" cy="508171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23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3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70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3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69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6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396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025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15961">
                <a:tc>
                  <a:txBody>
                    <a:bodyPr/>
                    <a:lstStyle/>
                    <a:p>
                      <a:pPr marL="64135">
                        <a:spcAft>
                          <a:spcPts val="0"/>
                        </a:spcAft>
                      </a:pPr>
                      <a:r>
                        <a:rPr lang="ru-RU" sz="1000" dirty="0"/>
                        <a:t>№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408305">
                        <a:spcAft>
                          <a:spcPts val="0"/>
                        </a:spcAft>
                      </a:pPr>
                      <a:r>
                        <a:rPr lang="ru-RU" sz="1000" dirty="0"/>
                        <a:t>Критерий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149225" marR="16129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Менингококковый менингит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R="889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Туберкулёзный менингит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143510" marR="15240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Серозный менингит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Менингизм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Субарахноидальное кровоизлияние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Норма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961">
                <a:tc>
                  <a:txBody>
                    <a:bodyPr/>
                    <a:lstStyle/>
                    <a:p>
                      <a:pPr marL="91440">
                        <a:spcAft>
                          <a:spcPts val="0"/>
                        </a:spcAft>
                      </a:pPr>
                      <a:r>
                        <a:rPr lang="ru-RU" sz="1100" dirty="0"/>
                        <a:t>1.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175">
                        <a:spcAft>
                          <a:spcPts val="0"/>
                        </a:spcAft>
                      </a:pPr>
                      <a:r>
                        <a:rPr lang="ru-RU" sz="1100" dirty="0"/>
                        <a:t>Прозрачность ликвора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262255">
                        <a:spcAft>
                          <a:spcPts val="0"/>
                        </a:spcAft>
                      </a:pPr>
                      <a:r>
                        <a:rPr lang="ru-RU" sz="1100"/>
                        <a:t>мутный, бело-серый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225425">
                        <a:spcAft>
                          <a:spcPts val="0"/>
                        </a:spcAft>
                      </a:pPr>
                      <a:r>
                        <a:rPr lang="ru-RU" sz="1100"/>
                        <a:t>прозрачный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194945">
                        <a:spcAft>
                          <a:spcPts val="0"/>
                        </a:spcAft>
                      </a:pPr>
                      <a:r>
                        <a:rPr lang="ru-RU" sz="1100"/>
                        <a:t>прозрачный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прозрачный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кровавый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прозрачный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086">
                <a:tc>
                  <a:txBody>
                    <a:bodyPr/>
                    <a:lstStyle/>
                    <a:p>
                      <a:pPr marL="79375">
                        <a:spcAft>
                          <a:spcPts val="0"/>
                        </a:spcAft>
                      </a:pPr>
                      <a:r>
                        <a:rPr lang="ru-RU" sz="1100"/>
                        <a:t>2.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175"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Цитоз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603250">
                        <a:spcAft>
                          <a:spcPts val="0"/>
                        </a:spcAft>
                      </a:pPr>
                      <a:r>
                        <a:rPr lang="ru-RU" sz="1100"/>
                        <a:t>1000 и &gt;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50520">
                        <a:spcAft>
                          <a:spcPts val="0"/>
                        </a:spcAft>
                      </a:pPr>
                      <a:r>
                        <a:rPr lang="ru-RU" sz="1100"/>
                        <a:t>200-800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16865">
                        <a:spcAft>
                          <a:spcPts val="0"/>
                        </a:spcAft>
                      </a:pPr>
                      <a:r>
                        <a:rPr lang="ru-RU" sz="1100"/>
                        <a:t>200-800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2-8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много эритроцитов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2-8 кл.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961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1100"/>
                        <a:t>3.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175">
                        <a:spcAft>
                          <a:spcPts val="0"/>
                        </a:spcAft>
                      </a:pPr>
                      <a:r>
                        <a:rPr lang="ru-RU" sz="1100"/>
                        <a:t>Цитограмма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499745">
                        <a:spcAft>
                          <a:spcPts val="0"/>
                        </a:spcAft>
                      </a:pPr>
                      <a:r>
                        <a:rPr lang="ru-RU" sz="1100" dirty="0"/>
                        <a:t>0-60X40-100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216535">
                        <a:spcAft>
                          <a:spcPts val="0"/>
                        </a:spcAft>
                      </a:pPr>
                      <a:r>
                        <a:rPr lang="ru-RU" sz="1100"/>
                        <a:t>90-100X10-20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210185">
                        <a:spcAft>
                          <a:spcPts val="0"/>
                        </a:spcAft>
                      </a:pPr>
                      <a:r>
                        <a:rPr lang="ru-RU" sz="1100"/>
                        <a:t>90-100\0-20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80-85X3-5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преобладают лимфоциты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982">
                <a:tc>
                  <a:txBody>
                    <a:bodyPr/>
                    <a:lstStyle/>
                    <a:p>
                      <a:pPr marL="82550">
                        <a:spcAft>
                          <a:spcPts val="0"/>
                        </a:spcAft>
                      </a:pPr>
                      <a:r>
                        <a:rPr lang="ru-RU" sz="1100"/>
                        <a:t>4.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100"/>
                        <a:t>Белок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575945">
                        <a:spcAft>
                          <a:spcPts val="0"/>
                        </a:spcAft>
                      </a:pPr>
                      <a:r>
                        <a:rPr lang="ru-RU" sz="1100" dirty="0"/>
                        <a:t>0,66-10,0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89890">
                        <a:spcAft>
                          <a:spcPts val="0"/>
                        </a:spcAft>
                      </a:pPr>
                      <a:r>
                        <a:rPr lang="ru-RU" sz="1100" dirty="0"/>
                        <a:t>1,6-1,8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13690">
                        <a:spcAft>
                          <a:spcPts val="0"/>
                        </a:spcAft>
                      </a:pPr>
                      <a:r>
                        <a:rPr lang="ru-RU" sz="1100"/>
                        <a:t>0,16-1,8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0,16-0,45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0,66-16,0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0,15-0,45 г\л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961">
                <a:tc>
                  <a:txBody>
                    <a:bodyPr/>
                    <a:lstStyle/>
                    <a:p>
                      <a:pPr marL="79375">
                        <a:spcAft>
                          <a:spcPts val="0"/>
                        </a:spcAft>
                      </a:pPr>
                      <a:r>
                        <a:rPr lang="ru-RU" sz="1100"/>
                        <a:t>5.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/>
                        <a:t>Осадочные реакции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762000">
                        <a:spcAft>
                          <a:spcPts val="0"/>
                        </a:spcAft>
                      </a:pPr>
                      <a:r>
                        <a:rPr lang="ru-RU" sz="1100"/>
                        <a:t>+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41630"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слабо+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07975">
                        <a:spcAft>
                          <a:spcPts val="0"/>
                        </a:spcAft>
                      </a:pPr>
                      <a:r>
                        <a:rPr lang="ru-RU" sz="1100"/>
                        <a:t>слабо+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-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+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-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5961">
                <a:tc>
                  <a:txBody>
                    <a:bodyPr/>
                    <a:lstStyle/>
                    <a:p>
                      <a:pPr marL="82550">
                        <a:spcAft>
                          <a:spcPts val="0"/>
                        </a:spcAft>
                      </a:pPr>
                      <a:r>
                        <a:rPr lang="ru-RU" sz="1100"/>
                        <a:t>6.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/>
                        <a:t>Фиброзная плёнка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247015">
                        <a:spcAft>
                          <a:spcPts val="0"/>
                        </a:spcAft>
                      </a:pPr>
                      <a:r>
                        <a:rPr lang="ru-RU" sz="1100"/>
                        <a:t>грубая в виде осадка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130810">
                        <a:spcAft>
                          <a:spcPts val="0"/>
                        </a:spcAft>
                      </a:pPr>
                      <a:r>
                        <a:rPr lang="ru-RU" sz="1100" dirty="0"/>
                        <a:t>на поверхности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420370">
                        <a:spcAft>
                          <a:spcPts val="0"/>
                        </a:spcAft>
                      </a:pPr>
                      <a:r>
                        <a:rPr lang="ru-RU" sz="1100" dirty="0"/>
                        <a:t>нет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нет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редко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нет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5961">
                <a:tc>
                  <a:txBody>
                    <a:bodyPr/>
                    <a:lstStyle/>
                    <a:p>
                      <a:pPr marL="85090">
                        <a:spcAft>
                          <a:spcPts val="0"/>
                        </a:spcAft>
                      </a:pPr>
                      <a:r>
                        <a:rPr lang="ru-RU" sz="1100"/>
                        <a:t>7.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100"/>
                        <a:t>Глюкоза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762000">
                        <a:spcAft>
                          <a:spcPts val="0"/>
                        </a:spcAft>
                      </a:pPr>
                      <a:r>
                        <a:rPr lang="ru-RU" sz="1100"/>
                        <a:t>↓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506095">
                        <a:spcAft>
                          <a:spcPts val="0"/>
                        </a:spcAft>
                      </a:pPr>
                      <a:r>
                        <a:rPr lang="ru-RU" sz="1100"/>
                        <a:t>↓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26390">
                        <a:spcAft>
                          <a:spcPts val="0"/>
                        </a:spcAft>
                      </a:pPr>
                      <a:r>
                        <a:rPr lang="ru-RU" sz="1100" dirty="0"/>
                        <a:t>норма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норма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норма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2,0-2,5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5961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1100"/>
                        <a:t>8.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/>
                        <a:t>Давление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603250">
                        <a:spcAft>
                          <a:spcPts val="0"/>
                        </a:spcAft>
                      </a:pPr>
                      <a:r>
                        <a:rPr lang="ru-RU" sz="1100"/>
                        <a:t>300-500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ru-RU" sz="1100"/>
                        <a:t>300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↑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/>
                        <a:t>↑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↑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130-180 мм в. ст.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5961">
                <a:tc>
                  <a:txBody>
                    <a:bodyPr/>
                    <a:lstStyle/>
                    <a:p>
                      <a:pPr marL="82550">
                        <a:spcAft>
                          <a:spcPts val="0"/>
                        </a:spcAft>
                      </a:pPr>
                      <a:r>
                        <a:rPr lang="ru-RU" sz="1100"/>
                        <a:t>9.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175">
                        <a:spcAft>
                          <a:spcPts val="0"/>
                        </a:spcAft>
                      </a:pPr>
                      <a:r>
                        <a:rPr lang="ru-RU" sz="1100"/>
                        <a:t>Хлориды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478790">
                        <a:spcAft>
                          <a:spcPts val="0"/>
                        </a:spcAft>
                      </a:pPr>
                      <a:r>
                        <a:rPr lang="ru-RU" sz="1100"/>
                        <a:t>Умеренно,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222250">
                        <a:spcAft>
                          <a:spcPts val="0"/>
                        </a:spcAft>
                      </a:pPr>
                      <a:r>
                        <a:rPr lang="ru-RU" sz="1100"/>
                        <a:t>Умеренно,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26390">
                        <a:spcAft>
                          <a:spcPts val="0"/>
                        </a:spcAft>
                      </a:pPr>
                      <a:r>
                        <a:rPr lang="ru-RU" sz="1100"/>
                        <a:t>норма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норма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120-130 мкмоль\л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10838">
                <a:tc>
                  <a:txBody>
                    <a:bodyPr/>
                    <a:lstStyle/>
                    <a:p>
                      <a:pPr marL="60960">
                        <a:spcAft>
                          <a:spcPts val="0"/>
                        </a:spcAft>
                      </a:pPr>
                      <a:r>
                        <a:rPr lang="ru-RU" sz="1100" dirty="0"/>
                        <a:t>10.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175">
                        <a:spcAft>
                          <a:spcPts val="0"/>
                        </a:spcAft>
                      </a:pPr>
                      <a:r>
                        <a:rPr lang="ru-RU" sz="1100" dirty="0"/>
                        <a:t>Общий анализ крови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97790" marR="103505" indent="39370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Нейт</a:t>
                      </a:r>
                      <a:r>
                        <a:rPr lang="ru-RU" sz="1100" dirty="0"/>
                        <a:t>. лейкоцитоз, </a:t>
                      </a:r>
                      <a:r>
                        <a:rPr lang="ru-RU" sz="1100" dirty="0" err="1"/>
                        <a:t>токсич</a:t>
                      </a:r>
                      <a:r>
                        <a:rPr lang="ru-RU" sz="1100" dirty="0"/>
                        <a:t>. зернистость нейтрофилов,</a:t>
                      </a:r>
                    </a:p>
                    <a:p>
                      <a:pPr marL="97790"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соэ</a:t>
                      </a:r>
                      <a:r>
                        <a:rPr lang="ru-RU" sz="1100" dirty="0"/>
                        <a:t> N </a:t>
                      </a:r>
                      <a:r>
                        <a:rPr lang="en-US" sz="1100" dirty="0"/>
                        <a:t>↑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лейкопения,</a:t>
                      </a:r>
                    </a:p>
                    <a:p>
                      <a:pPr marL="36830"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лимфопения</a:t>
                      </a:r>
                      <a:r>
                        <a:rPr lang="ru-RU" sz="1100" dirty="0"/>
                        <a:t>, </a:t>
                      </a:r>
                      <a:r>
                        <a:rPr lang="ru-RU" sz="1100" dirty="0" err="1"/>
                        <a:t>нейт</a:t>
                      </a:r>
                      <a:r>
                        <a:rPr lang="ru-RU" sz="1100" dirty="0"/>
                        <a:t>.</a:t>
                      </a:r>
                    </a:p>
                    <a:p>
                      <a:pPr marL="36830"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сдвиг влево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48895">
                        <a:spcAft>
                          <a:spcPts val="0"/>
                        </a:spcAft>
                      </a:pPr>
                      <a:r>
                        <a:rPr lang="ru-RU" sz="1100"/>
                        <a:t>Редко лейкоцитоз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Лейкоцитоз в первые сутки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Лейкоциты 4,3-10,2</a:t>
                      </a:r>
                    </a:p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1012\л.</a:t>
                      </a:r>
                    </a:p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Лимфоциты 19-</a:t>
                      </a:r>
                    </a:p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37% СОЭ 3-10</a:t>
                      </a:r>
                    </a:p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мм\ч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5961">
                <a:tc>
                  <a:txBody>
                    <a:bodyPr/>
                    <a:lstStyle/>
                    <a:p>
                      <a:pPr marL="60960">
                        <a:spcAft>
                          <a:spcPts val="0"/>
                        </a:spcAft>
                      </a:pPr>
                      <a:r>
                        <a:rPr lang="ru-RU" sz="1100" dirty="0"/>
                        <a:t>11.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100" dirty="0"/>
                        <a:t>Начало заболевания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597535">
                        <a:spcAft>
                          <a:spcPts val="0"/>
                        </a:spcAft>
                      </a:pPr>
                      <a:r>
                        <a:rPr lang="ru-RU" sz="1100" dirty="0"/>
                        <a:t>Острое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ru-RU" sz="1100" dirty="0"/>
                        <a:t>Постепенное, вялое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41630">
                        <a:spcAft>
                          <a:spcPts val="0"/>
                        </a:spcAft>
                      </a:pPr>
                      <a:r>
                        <a:rPr lang="ru-RU" sz="1100" dirty="0"/>
                        <a:t>Остро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Остро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Остро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/>
                        <a:t>-</a:t>
                      </a:r>
                      <a:r>
                        <a:rPr lang="ru-RU" sz="1100" dirty="0"/>
                        <a:t>\\</a:t>
                      </a:r>
                      <a:r>
                        <a:rPr lang="en-US" sz="1100" dirty="0"/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5751"/>
            <a:ext cx="10972800" cy="428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Сводная таблица дифференциальной диагностики  основных видов менингитов.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11" y="1071544"/>
          <a:ext cx="11715832" cy="534524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08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7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74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44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44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01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00068">
                <a:tc>
                  <a:txBody>
                    <a:bodyPr/>
                    <a:lstStyle/>
                    <a:p>
                      <a:pPr marL="64135">
                        <a:spcAft>
                          <a:spcPts val="0"/>
                        </a:spcAft>
                      </a:pPr>
                      <a:r>
                        <a:rPr lang="ru-RU" sz="1000" dirty="0"/>
                        <a:t>№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408305">
                        <a:spcAft>
                          <a:spcPts val="0"/>
                        </a:spcAft>
                      </a:pPr>
                      <a:r>
                        <a:rPr lang="ru-RU" sz="1000"/>
                        <a:t>Критерий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149225" marR="16129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Менингококковый менингит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R="889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Туберкулёзный менингит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143510" marR="15240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Серозный менингит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Менингизм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Субарахноидальное кровоизлияние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Норма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184">
                <a:tc>
                  <a:txBody>
                    <a:bodyPr/>
                    <a:lstStyle/>
                    <a:p>
                      <a:pPr marL="57785">
                        <a:spcAft>
                          <a:spcPts val="0"/>
                        </a:spcAft>
                      </a:pPr>
                      <a:r>
                        <a:rPr lang="ru-RU" sz="1000" dirty="0"/>
                        <a:t>12.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Тяжесть заболевания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99415">
                        <a:spcAft>
                          <a:spcPts val="0"/>
                        </a:spcAft>
                      </a:pPr>
                      <a:r>
                        <a:rPr lang="ru-RU" sz="1100" dirty="0"/>
                        <a:t>среднетяжёлая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140335">
                        <a:spcAft>
                          <a:spcPts val="0"/>
                        </a:spcAft>
                      </a:pPr>
                      <a:r>
                        <a:rPr lang="ru-RU" sz="1100"/>
                        <a:t>среднетяжёлая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106680">
                        <a:spcAft>
                          <a:spcPts val="0"/>
                        </a:spcAft>
                      </a:pPr>
                      <a:r>
                        <a:rPr lang="ru-RU" sz="1100"/>
                        <a:t>среднетяжёлая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среднетяжёлая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тяжёлая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/>
                        <a:t>-</a:t>
                      </a:r>
                      <a:r>
                        <a:rPr lang="ru-RU" sz="1100"/>
                        <a:t>\\</a:t>
                      </a:r>
                      <a:r>
                        <a:rPr lang="en-US" sz="1100"/>
                        <a:t>-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0604">
                <a:tc>
                  <a:txBody>
                    <a:bodyPr/>
                    <a:lstStyle/>
                    <a:p>
                      <a:pPr marL="60960">
                        <a:spcAft>
                          <a:spcPts val="0"/>
                        </a:spcAft>
                      </a:pPr>
                      <a:r>
                        <a:rPr lang="ru-RU" sz="1000"/>
                        <a:t>13.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175">
                        <a:spcAft>
                          <a:spcPts val="0"/>
                        </a:spcAft>
                      </a:pPr>
                      <a:r>
                        <a:rPr lang="ru-RU" sz="1000"/>
                        <a:t>Сыпь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45720" marR="45720"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Геморрагическая экзантема имеет вид звёздочек </a:t>
                      </a:r>
                      <a:r>
                        <a:rPr lang="ru-RU" sz="1100" dirty="0" smtClean="0"/>
                        <a:t>неправильной </a:t>
                      </a:r>
                      <a:r>
                        <a:rPr lang="ru-RU" sz="1100" dirty="0"/>
                        <a:t>формы, мелкие петехии,</a:t>
                      </a:r>
                    </a:p>
                    <a:p>
                      <a:pPr marL="45720"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разеолёзно-папулёзная</a:t>
                      </a:r>
                      <a:r>
                        <a:rPr lang="ru-RU" sz="1100" dirty="0"/>
                        <a:t> сыпь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73025" marR="82550" indent="6350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Красные пятна на теле - пятна </a:t>
                      </a:r>
                      <a:r>
                        <a:rPr lang="ru-RU" sz="1100" dirty="0" err="1"/>
                        <a:t>Туссо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Мелкопятнистая</a:t>
                      </a:r>
                    </a:p>
                    <a:p>
                      <a:pPr marL="15240"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макулопапулёзная</a:t>
                      </a:r>
                      <a:endParaRPr lang="ru-RU" sz="1100" dirty="0"/>
                    </a:p>
                    <a:p>
                      <a:pPr marL="15240"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экзантема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отсутствует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отсутствует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184">
                <a:tc>
                  <a:txBody>
                    <a:bodyPr/>
                    <a:lstStyle/>
                    <a:p>
                      <a:pPr marL="60960">
                        <a:spcAft>
                          <a:spcPts val="0"/>
                        </a:spcAft>
                      </a:pPr>
                      <a:r>
                        <a:rPr lang="ru-RU" sz="1000"/>
                        <a:t>14.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Температура тела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667385">
                        <a:spcAft>
                          <a:spcPts val="0"/>
                        </a:spcAft>
                      </a:pPr>
                      <a:r>
                        <a:rPr lang="ru-RU" sz="1100"/>
                        <a:t>38-39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88265">
                        <a:spcAft>
                          <a:spcPts val="0"/>
                        </a:spcAft>
                      </a:pPr>
                      <a:r>
                        <a:rPr lang="ru-RU" sz="1100"/>
                        <a:t>до 39, длительная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54610">
                        <a:spcAft>
                          <a:spcPts val="0"/>
                        </a:spcAft>
                      </a:pPr>
                      <a:r>
                        <a:rPr lang="ru-RU" sz="1100"/>
                        <a:t>до 39, длительная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38-39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повышается на 2-3 день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36,6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9130">
                <a:tc>
                  <a:txBody>
                    <a:bodyPr/>
                    <a:lstStyle/>
                    <a:p>
                      <a:pPr marL="60960">
                        <a:spcAft>
                          <a:spcPts val="0"/>
                        </a:spcAft>
                      </a:pPr>
                      <a:r>
                        <a:rPr lang="ru-RU" sz="1000"/>
                        <a:t>15.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000"/>
                        <a:t>Головная боль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103505" marR="106680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Часто (разбитая, давящего характера)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3655" marR="42545"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Часто (область лба и затылок)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26390">
                        <a:spcAft>
                          <a:spcPts val="0"/>
                        </a:spcAft>
                      </a:pPr>
                      <a:r>
                        <a:rPr lang="ru-RU" sz="1100"/>
                        <a:t>Всегда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Часто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Всегда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отсутствует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0739">
                <a:tc>
                  <a:txBody>
                    <a:bodyPr/>
                    <a:lstStyle/>
                    <a:p>
                      <a:pPr marL="64135">
                        <a:spcAft>
                          <a:spcPts val="0"/>
                        </a:spcAft>
                      </a:pPr>
                      <a:r>
                        <a:rPr lang="ru-RU" sz="1000"/>
                        <a:t>16.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8890">
                        <a:spcAft>
                          <a:spcPts val="0"/>
                        </a:spcAft>
                      </a:pPr>
                      <a:r>
                        <a:rPr lang="ru-RU" sz="1000"/>
                        <a:t>Бессонница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643255">
                        <a:spcAft>
                          <a:spcPts val="0"/>
                        </a:spcAft>
                      </a:pPr>
                      <a:r>
                        <a:rPr lang="ru-RU" sz="1100"/>
                        <a:t>редко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96240">
                        <a:spcAft>
                          <a:spcPts val="0"/>
                        </a:spcAft>
                      </a:pPr>
                      <a:r>
                        <a:rPr lang="ru-RU" sz="1100" dirty="0"/>
                        <a:t>часто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50520">
                        <a:spcAft>
                          <a:spcPts val="0"/>
                        </a:spcAft>
                      </a:pPr>
                      <a:r>
                        <a:rPr lang="ru-RU" sz="1100" dirty="0"/>
                        <a:t>редко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редко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всегда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отсутствует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6054">
                <a:tc>
                  <a:txBody>
                    <a:bodyPr/>
                    <a:lstStyle/>
                    <a:p>
                      <a:pPr marL="60960">
                        <a:spcAft>
                          <a:spcPts val="0"/>
                        </a:spcAft>
                      </a:pPr>
                      <a:r>
                        <a:rPr lang="ru-RU" sz="1000"/>
                        <a:t>17.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Тошнота, рвота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216535" marR="219710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Часто, не приносящая облегчения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89890">
                        <a:spcAft>
                          <a:spcPts val="0"/>
                        </a:spcAft>
                      </a:pPr>
                      <a:r>
                        <a:rPr lang="ru-RU" sz="1100"/>
                        <a:t>Редко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59410">
                        <a:spcAft>
                          <a:spcPts val="0"/>
                        </a:spcAft>
                      </a:pPr>
                      <a:r>
                        <a:rPr lang="ru-RU" sz="1100" dirty="0"/>
                        <a:t>часто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часто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всегда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отсутствует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709">
                <a:tc>
                  <a:txBody>
                    <a:bodyPr/>
                    <a:lstStyle/>
                    <a:p>
                      <a:pPr marL="60960">
                        <a:spcAft>
                          <a:spcPts val="0"/>
                        </a:spcAft>
                      </a:pPr>
                      <a:r>
                        <a:rPr lang="ru-RU" sz="1000"/>
                        <a:t>18.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175" marR="320040" indent="635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Ригидность мышц затылка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768350">
                        <a:spcAft>
                          <a:spcPts val="0"/>
                        </a:spcAft>
                      </a:pPr>
                      <a:r>
                        <a:rPr lang="ru-RU" sz="1100"/>
                        <a:t>+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511810">
                        <a:spcAft>
                          <a:spcPts val="0"/>
                        </a:spcAft>
                      </a:pPr>
                      <a:r>
                        <a:rPr lang="ru-RU" sz="1100"/>
                        <a:t>+</a:t>
                      </a:r>
                    </a:p>
                    <a:p>
                      <a:pPr marL="511810">
                        <a:spcAft>
                          <a:spcPts val="0"/>
                        </a:spcAft>
                      </a:pPr>
                      <a:r>
                        <a:rPr lang="ru-RU" sz="1100"/>
                        <a:t>-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475615">
                        <a:spcAft>
                          <a:spcPts val="0"/>
                        </a:spcAft>
                      </a:pPr>
                      <a:r>
                        <a:rPr lang="ru-RU" sz="1100" dirty="0"/>
                        <a:t>+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+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+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отсутствует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184">
                <a:tc>
                  <a:txBody>
                    <a:bodyPr/>
                    <a:lstStyle/>
                    <a:p>
                      <a:pPr marL="60960">
                        <a:spcAft>
                          <a:spcPts val="0"/>
                        </a:spcAft>
                      </a:pPr>
                      <a:r>
                        <a:rPr lang="ru-RU" sz="1000"/>
                        <a:t>19.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3175">
                        <a:spcAft>
                          <a:spcPts val="0"/>
                        </a:spcAft>
                      </a:pPr>
                      <a:r>
                        <a:rPr lang="ru-RU" sz="1000"/>
                        <a:t>Симптом Кернига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768350">
                        <a:spcAft>
                          <a:spcPts val="0"/>
                        </a:spcAft>
                      </a:pPr>
                      <a:r>
                        <a:rPr lang="ru-RU" sz="1100"/>
                        <a:t>+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511810">
                        <a:spcAft>
                          <a:spcPts val="0"/>
                        </a:spcAft>
                      </a:pPr>
                      <a:r>
                        <a:rPr lang="ru-RU" sz="1100"/>
                        <a:t>+</a:t>
                      </a:r>
                    </a:p>
                    <a:p>
                      <a:pPr marL="511810">
                        <a:spcAft>
                          <a:spcPts val="0"/>
                        </a:spcAft>
                      </a:pPr>
                      <a:r>
                        <a:rPr lang="ru-RU" sz="1100"/>
                        <a:t>-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475615">
                        <a:spcAft>
                          <a:spcPts val="0"/>
                        </a:spcAft>
                      </a:pPr>
                      <a:r>
                        <a:rPr lang="ru-RU" sz="1100"/>
                        <a:t>+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+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+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отрицательный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1744">
                <a:tc>
                  <a:txBody>
                    <a:bodyPr/>
                    <a:lstStyle/>
                    <a:p>
                      <a:pPr marL="48895">
                        <a:spcAft>
                          <a:spcPts val="0"/>
                        </a:spcAft>
                      </a:pPr>
                      <a:r>
                        <a:rPr lang="ru-RU" sz="1000"/>
                        <a:t>20.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6350" marR="603250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Симптом Брудзинского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770890">
                        <a:spcAft>
                          <a:spcPts val="0"/>
                        </a:spcAft>
                      </a:pPr>
                      <a:r>
                        <a:rPr lang="ru-RU" sz="1100"/>
                        <a:t>+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511810">
                        <a:spcAft>
                          <a:spcPts val="0"/>
                        </a:spcAft>
                      </a:pPr>
                      <a:r>
                        <a:rPr lang="ru-RU" sz="1100"/>
                        <a:t>+</a:t>
                      </a:r>
                    </a:p>
                    <a:p>
                      <a:pPr marL="511810">
                        <a:spcAft>
                          <a:spcPts val="0"/>
                        </a:spcAft>
                      </a:pPr>
                      <a:r>
                        <a:rPr lang="ru-RU" sz="1100"/>
                        <a:t>-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475615">
                        <a:spcAft>
                          <a:spcPts val="0"/>
                        </a:spcAft>
                      </a:pPr>
                      <a:r>
                        <a:rPr lang="ru-RU" sz="1100"/>
                        <a:t>+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+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+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/>
                        <a:t>отрицательный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3184">
                <a:tc>
                  <a:txBody>
                    <a:bodyPr/>
                    <a:lstStyle/>
                    <a:p>
                      <a:pPr marL="48895">
                        <a:spcAft>
                          <a:spcPts val="0"/>
                        </a:spcAft>
                      </a:pPr>
                      <a:r>
                        <a:rPr lang="ru-RU" sz="1000"/>
                        <a:t>21.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000"/>
                        <a:t>Сроки поступления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469265">
                        <a:spcAft>
                          <a:spcPts val="0"/>
                        </a:spcAft>
                      </a:pPr>
                      <a:r>
                        <a:rPr lang="ru-RU" sz="1100"/>
                        <a:t>Первые 3 дня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173990">
                        <a:spcAft>
                          <a:spcPts val="0"/>
                        </a:spcAft>
                      </a:pPr>
                      <a:r>
                        <a:rPr lang="ru-RU" sz="1100"/>
                        <a:t>После 5-го дня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231775">
                        <a:spcAft>
                          <a:spcPts val="0"/>
                        </a:spcAft>
                      </a:pPr>
                      <a:r>
                        <a:rPr lang="ru-RU" sz="1100"/>
                        <a:t>до 5-го дня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Первые сутки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/>
                        <a:t>-</a:t>
                      </a:r>
                      <a:r>
                        <a:rPr lang="ru-RU" sz="1100"/>
                        <a:t>\\</a:t>
                      </a:r>
                      <a:r>
                        <a:rPr lang="en-US" sz="1100"/>
                        <a:t>-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3184">
                <a:tc>
                  <a:txBody>
                    <a:bodyPr/>
                    <a:lstStyle/>
                    <a:p>
                      <a:pPr marL="48895">
                        <a:spcAft>
                          <a:spcPts val="0"/>
                        </a:spcAft>
                      </a:pPr>
                      <a:r>
                        <a:rPr lang="ru-RU" sz="1000"/>
                        <a:t>22.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000"/>
                        <a:t>Сезонность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514985">
                        <a:spcAft>
                          <a:spcPts val="0"/>
                        </a:spcAft>
                      </a:pPr>
                      <a:r>
                        <a:rPr lang="ru-RU" sz="1100"/>
                        <a:t>весна-лето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255905">
                        <a:spcAft>
                          <a:spcPts val="0"/>
                        </a:spcAft>
                      </a:pPr>
                      <a:r>
                        <a:rPr lang="ru-RU" sz="1100"/>
                        <a:t>весна-лето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222250">
                        <a:spcAft>
                          <a:spcPts val="0"/>
                        </a:spcAft>
                      </a:pPr>
                      <a:r>
                        <a:rPr lang="ru-RU" sz="1100"/>
                        <a:t>весна-лето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Весь 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/>
                        <a:t>-</a:t>
                      </a:r>
                      <a:r>
                        <a:rPr lang="ru-RU" sz="1100"/>
                        <a:t>\\</a:t>
                      </a:r>
                      <a:r>
                        <a:rPr lang="en-US" sz="1100"/>
                        <a:t>-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3184">
                <a:tc>
                  <a:txBody>
                    <a:bodyPr/>
                    <a:lstStyle/>
                    <a:p>
                      <a:pPr marL="52070">
                        <a:spcAft>
                          <a:spcPts val="0"/>
                        </a:spcAft>
                      </a:pPr>
                      <a:r>
                        <a:rPr lang="ru-RU" sz="1000"/>
                        <a:t>23.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12065">
                        <a:spcAft>
                          <a:spcPts val="0"/>
                        </a:spcAft>
                      </a:pPr>
                      <a:r>
                        <a:rPr lang="ru-RU" sz="1000"/>
                        <a:t>Возраст больных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524510">
                        <a:spcAft>
                          <a:spcPts val="0"/>
                        </a:spcAft>
                      </a:pPr>
                      <a:r>
                        <a:rPr lang="ru-RU" sz="1100" dirty="0"/>
                        <a:t>Чаще дети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137160">
                        <a:spcAft>
                          <a:spcPts val="0"/>
                        </a:spcAft>
                      </a:pPr>
                      <a:r>
                        <a:rPr lang="ru-RU" sz="1100" dirty="0"/>
                        <a:t>Чаще взрослые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100330">
                        <a:spcAft>
                          <a:spcPts val="0"/>
                        </a:spcAft>
                      </a:pPr>
                      <a:r>
                        <a:rPr lang="ru-RU" sz="1100"/>
                        <a:t>Чаще взрослые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Чаще взрослые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/>
                        <a:t>-</a:t>
                      </a:r>
                      <a:r>
                        <a:rPr lang="ru-RU" sz="1100" dirty="0"/>
                        <a:t>\\</a:t>
                      </a:r>
                      <a:r>
                        <a:rPr lang="en-US" sz="1100" dirty="0"/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Клиническая 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Локализованные формы: 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носительство менингококка;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менингококковый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назофарингит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Генерализованные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формы:</a:t>
            </a:r>
          </a:p>
          <a:p>
            <a:pPr>
              <a:buFontTx/>
              <a:buChar char="-"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менингококцемия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гнойный менингит;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гнойный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менингоэнцефалит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сочетанная форма  (менингит с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менингококцемией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и др.)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Редкие формы:  артрит, миокардит, остеомиелит, иридоциклит и др.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По тяжести: лёгкая, среднетяжёлая, тяжёлая,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гипертоксическая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(молниеносная) формы.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653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604" y="0"/>
            <a:ext cx="11713633" cy="2867891"/>
          </a:xfrm>
        </p:spPr>
        <p:txBody>
          <a:bodyPr/>
          <a:lstStyle/>
          <a:p>
            <a:pPr algn="ctr" eaLnBrk="1" hangingPunct="1">
              <a:buClr>
                <a:srgbClr val="FFFF00"/>
              </a:buClr>
              <a:buSzTx/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Субарахноидальное кровоизлияние</a:t>
            </a:r>
          </a:p>
          <a:p>
            <a:pPr eaLnBrk="1" hangingPunct="1">
              <a:buClr>
                <a:srgbClr val="FFFF00"/>
              </a:buClr>
              <a:buSzTx/>
              <a:defRPr/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Общее: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менингиальные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симптомы.</a:t>
            </a:r>
          </a:p>
          <a:p>
            <a:pPr eaLnBrk="1" hangingPunct="1">
              <a:buClr>
                <a:srgbClr val="FFFF00"/>
              </a:buClr>
              <a:buSzTx/>
              <a:defRPr/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Отличие: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гипертоническая болезнь в анамнезе, головная боль «удар в голову», отсутствие интоксикации и лихорадки, развивается на фоне физической нагрузки.  </a:t>
            </a:r>
          </a:p>
        </p:txBody>
      </p:sp>
      <p:pic>
        <p:nvPicPr>
          <p:cNvPr id="49154" name="Picture 2" descr="https://plusiminusi.ru/wp-content/uploads/2020/02/sub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065" y="2369127"/>
            <a:ext cx="9196243" cy="4488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57188"/>
            <a:ext cx="11430000" cy="628650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Субарахноидальное кровоизлияние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Диагностируется субарахноидальное кровоизлияние с помощью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люмбальной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пункции, </a:t>
            </a:r>
          </a:p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 которой выявляется кровянистая (ее цвет от розово-красного до клюквенного морса)</a:t>
            </a:r>
          </a:p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цереброспинальная  жидкость, вытекающая под повышенным давлением.</a:t>
            </a:r>
          </a:p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Спустя 6 ч и более с момента кровоизлияния ликвор приобретает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ксантохромный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оттенок из-за гемолиза эритроцитов.</a:t>
            </a:r>
          </a:p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Наличие крови в субарахноидальном пространстве можно определить и при КТ Головы</a:t>
            </a:r>
          </a:p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Однако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люмбальные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пункции целесообразны не только с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диагностической, но и с лечебной целью</a:t>
            </a:r>
          </a:p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Если не развивается повторное субарахноидальное кровоизлияние,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тоцереброспинальная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жидкость постепенно очищается и ее состав нормализуется примерно к 3-й неделе.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457199"/>
            <a:ext cx="5375563" cy="5957455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buSzTx/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Серозный вирусный менингит</a:t>
            </a:r>
          </a:p>
          <a:p>
            <a:pPr eaLnBrk="1" hangingPunct="1">
              <a:buClr>
                <a:srgbClr val="FFFF00"/>
              </a:buClr>
              <a:buSzTx/>
              <a:defRPr/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Общее: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менингиальные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симптомы.</a:t>
            </a:r>
          </a:p>
          <a:p>
            <a:pPr eaLnBrk="1" hangingPunct="1">
              <a:buClr>
                <a:srgbClr val="FFFF00"/>
              </a:buClr>
              <a:buSzTx/>
              <a:defRPr/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Отличие: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менее тяжелое течение, не высокий уровень интоксикации,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менингиальные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симптомы проявляются на 2-7 сутки, предшествует вирусная инфекция.</a:t>
            </a:r>
            <a:endParaRPr lang="ru-RU" sz="28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7106" name="Picture 2" descr="https://svetliy-cgb.ru/wp-content/uploads/seroznyj-meningit-u-detej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5982" y="1260763"/>
            <a:ext cx="6126018" cy="4364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1" y="1080656"/>
            <a:ext cx="5497943" cy="5085196"/>
          </a:xfrm>
        </p:spPr>
        <p:txBody>
          <a:bodyPr>
            <a:normAutofit/>
          </a:bodyPr>
          <a:lstStyle/>
          <a:p>
            <a:pPr algn="ctr" eaLnBrk="1" hangingPunct="1">
              <a:buClr>
                <a:srgbClr val="FFFF00"/>
              </a:buClr>
              <a:buSzTx/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Сепсис</a:t>
            </a:r>
          </a:p>
          <a:p>
            <a:pPr eaLnBrk="1" hangingPunct="1">
              <a:buClr>
                <a:srgbClr val="FFFF00"/>
              </a:buClr>
              <a:buSzTx/>
              <a:defRPr/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Общее: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явления интоксикации, высокая температура.</a:t>
            </a:r>
          </a:p>
          <a:p>
            <a:pPr eaLnBrk="1" hangingPunct="1">
              <a:buClr>
                <a:srgbClr val="FFFF00"/>
              </a:buClr>
              <a:buSzTx/>
              <a:defRPr/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Отличие: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сыпь появляется на фоне первичных септических очагов инфекции, озноб сменяется проливными потами, анемия, желтуха.</a:t>
            </a:r>
            <a:endParaRPr lang="ru-RU" sz="28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5" name="Picture 2" descr="https://www.medpulse.ru/image/article/2/8/5/1128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399" y="1197406"/>
            <a:ext cx="5361709" cy="4870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el-di.ryazanszn.ru/sites/el-di/files/news/2020-03/277226a5ab3b4250b6cc448060f5b5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06594"/>
            <a:ext cx="7620000" cy="551497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1" y="914400"/>
            <a:ext cx="4722089" cy="5140036"/>
          </a:xfrm>
        </p:spPr>
        <p:txBody>
          <a:bodyPr>
            <a:normAutofit/>
          </a:bodyPr>
          <a:lstStyle/>
          <a:p>
            <a:pPr algn="ctr" eaLnBrk="1" hangingPunct="1">
              <a:buClr>
                <a:srgbClr val="FFFF00"/>
              </a:buClr>
              <a:buSzTx/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Токсическая форма гриппа</a:t>
            </a:r>
          </a:p>
          <a:p>
            <a:pPr eaLnBrk="1" hangingPunct="1">
              <a:buClr>
                <a:srgbClr val="FFFF00"/>
              </a:buClr>
              <a:buSzTx/>
              <a:defRPr/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Общее: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явления интоксикации, экзантема.</a:t>
            </a:r>
          </a:p>
          <a:p>
            <a:pPr eaLnBrk="1" hangingPunct="1">
              <a:buClr>
                <a:srgbClr val="FFFF00"/>
              </a:buClr>
              <a:buSzTx/>
              <a:defRPr/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Отличие: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сыпь появляется в местах трения одежды, во время кашля на лбу, висках, шее.</a:t>
            </a:r>
            <a:endParaRPr lang="ru-RU" sz="28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4" y="651164"/>
            <a:ext cx="4611639" cy="5327361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Туберкулезный менингит</a:t>
            </a:r>
          </a:p>
          <a:p>
            <a:pPr eaLnBrk="1" hangingPunct="1">
              <a:buClr>
                <a:srgbClr val="FFFF00"/>
              </a:buClr>
              <a:buSzTx/>
              <a:defRPr/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Общее: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менингиальные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симптомы.</a:t>
            </a:r>
            <a:endParaRPr lang="ru-RU" sz="28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eaLnBrk="1" hangingPunct="1">
              <a:buClr>
                <a:srgbClr val="FFFF00"/>
              </a:buClr>
              <a:buSzTx/>
              <a:defRPr/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Отличие: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постепенное начало, на коже появляются красные пятна (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Труссо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), резкая головная боль, усиливающаяся при изменении положения больного, контакт с туберкулезным больным в анамнезе.</a:t>
            </a:r>
            <a:endParaRPr lang="ru-RU" sz="28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4034" name="Picture 2" descr="https://images.fineartamerica.com/images-medium-large-5/illustration-of-meningitis-andrew-bezear-reed-business-publishing-science-photo-libr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4561" y="862444"/>
            <a:ext cx="6899621" cy="5288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144" y="561832"/>
            <a:ext cx="11523133" cy="2610859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Медикаментозный дерматит</a:t>
            </a:r>
          </a:p>
          <a:p>
            <a:pPr eaLnBrk="1" hangingPunct="1">
              <a:buClr>
                <a:srgbClr val="FFFF00"/>
              </a:buClr>
              <a:buSzTx/>
              <a:defRPr/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Общее: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экзантема.</a:t>
            </a:r>
            <a:endParaRPr lang="ru-RU" sz="28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eaLnBrk="1" hangingPunct="1">
              <a:buClr>
                <a:srgbClr val="FFFF00"/>
              </a:buClr>
              <a:buSzTx/>
              <a:defRPr/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Отличие: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употребление лекарственных средств в анамнезе, отсутствие интоксикации и лихорадки, пятнистая или пятнисто-папулезная сыпь в области суставов, ягодиц, живота, стоматит, отек век.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2618" y="3338944"/>
            <a:ext cx="11000509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Геморрагический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васкулит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defRPr/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Общее: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геморрагическая сыпь.</a:t>
            </a:r>
          </a:p>
          <a:p>
            <a:pPr>
              <a:lnSpc>
                <a:spcPct val="90000"/>
              </a:lnSpc>
              <a:buClr>
                <a:srgbClr val="FFFF00"/>
              </a:buClr>
              <a:defRPr/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Отличие: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сыпь располагается симметрично на стопах, голенях, ягодицах, в области суставов, угасая оставляет пигментацию. Суставной синдром – симметричное поражение суставов. Боль в животе, рвота при пальпации разлитая болезненность живота, нефрит.</a:t>
            </a:r>
            <a:endParaRPr lang="ru-RU" sz="28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4" y="1268413"/>
            <a:ext cx="5165821" cy="452596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Тромбоцитопеническая пурпура</a:t>
            </a:r>
          </a:p>
          <a:p>
            <a:pPr eaLnBrk="1" hangingPunct="1">
              <a:buClr>
                <a:srgbClr val="FFFF00"/>
              </a:buClr>
              <a:buSzTx/>
              <a:defRPr/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Общее: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экзантема.</a:t>
            </a:r>
          </a:p>
          <a:p>
            <a:pPr eaLnBrk="1" hangingPunct="1">
              <a:buClr>
                <a:srgbClr val="FFFF00"/>
              </a:buClr>
              <a:buSzTx/>
              <a:defRPr/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Отличие: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на коже появляются «синяки», кровотечения из слизистых оболочек, температура субфебрильная, артралгии.</a:t>
            </a:r>
          </a:p>
        </p:txBody>
      </p:sp>
      <p:pic>
        <p:nvPicPr>
          <p:cNvPr id="4" name="Picture 2" descr="https://lgp-himki.ru/wp-content/uploads/2020/03/be8859ce92d49cec2ccb31fd69729c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2764" y="563129"/>
            <a:ext cx="6096000" cy="5463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использованной литературы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1. Дифференциальная диагностика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нейроинфекций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у детей : метод.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указ. для студентов V–VI курсов, врачей-интернов / О.Н. Ольховская,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С.В. Кузнецов, Т.С.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Копейченко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 др. – Харьков : ХНМУ, 2014 – 36 с.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2. Казанцев А.П. и др. Дифференциальная диагностика инфекционных болезней. —М.: ООО «Медицинское информационное агентство», 1999 — 482 с : ил.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krzd.ru/wp-content/uploads/2020/01/77c138bc73cb99abaa00f745003398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09" y="4846638"/>
            <a:ext cx="10972800" cy="201136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Благодарю за внимание!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2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Клиническая картина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charset="0"/>
              <a:buAutoNum type="arabicPeriod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Начало острое.</a:t>
            </a:r>
          </a:p>
          <a:p>
            <a:pPr>
              <a:buClr>
                <a:srgbClr val="FF0000"/>
              </a:buClr>
              <a:buFont typeface="Arial" charset="0"/>
              <a:buAutoNum type="arabicPeriod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Распирающая головная боль, тошнота, рвота, гиперестезия.</a:t>
            </a:r>
          </a:p>
          <a:p>
            <a:pPr>
              <a:buClr>
                <a:srgbClr val="FF0000"/>
              </a:buClr>
              <a:buFont typeface="Arial" charset="0"/>
              <a:buAutoNum type="arabicPeriod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Положительные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менингиальные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симптомы, у детей до года выбухает родничок.</a:t>
            </a:r>
          </a:p>
          <a:p>
            <a:pPr>
              <a:buClr>
                <a:srgbClr val="FF0000"/>
              </a:buClr>
              <a:buFont typeface="Arial" charset="0"/>
              <a:buAutoNum type="arabicPeriod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парезах черепных нервов- снижение слуха.</a:t>
            </a:r>
          </a:p>
          <a:p>
            <a:pPr>
              <a:buClr>
                <a:srgbClr val="FF0000"/>
              </a:buClr>
              <a:buFont typeface="Arial" charset="0"/>
              <a:buAutoNum type="arabicPeriod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Спутано сознание, возбуждение, парез конечностей, кома.                        </a:t>
            </a:r>
          </a:p>
          <a:p>
            <a:pPr>
              <a:buClr>
                <a:srgbClr val="FF0000"/>
              </a:buClr>
              <a:buFont typeface="Arial" charset="0"/>
              <a:buAutoNum type="arabicPeriod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Лейкоцитоз в пределах 10-25*10  /л.</a:t>
            </a:r>
          </a:p>
          <a:p>
            <a:pPr>
              <a:buClr>
                <a:srgbClr val="FF0000"/>
              </a:buClr>
              <a:buFont typeface="Arial" charset="0"/>
              <a:buAutoNum type="arabicPeriod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Давление в спинномозговом канале повышено, жидкость мутная, при посеве выделяется менингококк.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35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42947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Дифференциальная диагностика менингококкового </a:t>
            </a:r>
            <a:r>
              <a:rPr lang="ru-RU" dirty="0" err="1">
                <a:solidFill>
                  <a:schemeClr val="bg1"/>
                </a:solidFill>
              </a:rPr>
              <a:t>назофарингита</a:t>
            </a:r>
            <a:endParaRPr lang="ru-RU" dirty="0"/>
          </a:p>
        </p:txBody>
      </p:sp>
      <p:pic>
        <p:nvPicPr>
          <p:cNvPr id="23554" name="Picture 2" descr="https://xn-----7kcbadjgqd2acum9aeg0b7bf4s.xn--p1ai/wp-content/uploads/2019/12/063988186bc9990f58efa19f322366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4764" y="1828800"/>
            <a:ext cx="6303817" cy="468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139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Поражение носоглотки, вызванное респираторными вирусами (гриппозными и парагриппозными вирусами,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риновирусами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аденовирусами)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6135584" cy="4525963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— характер отделяемого из носа (при ОРВИ — водянистые, серозные; при менингококковой инфекции — гнойные,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слизисто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-гнойные с первого для болезни);</a:t>
            </a:r>
          </a:p>
          <a:p>
            <a:pPr fontAlgn="base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— отсутствие характерных для менингококкового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назофарингита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гнойных «дорожек»;</a:t>
            </a:r>
          </a:p>
          <a:p>
            <a:pPr fontAlgn="base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— отсутствие лейкоцитоза,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нейтрофилеза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 крови.</a:t>
            </a:r>
          </a:p>
        </p:txBody>
      </p:sp>
      <p:pic>
        <p:nvPicPr>
          <p:cNvPr id="4" name="Picture 2" descr="C:\Users\Админ\Desktop\менингококк\орв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9241" y="1517074"/>
            <a:ext cx="4000528" cy="494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246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Гайморит от менингококкового </a:t>
            </a:r>
            <a:r>
              <a:rPr lang="ru-RU" dirty="0" err="1" smtClean="0">
                <a:solidFill>
                  <a:schemeClr val="bg1"/>
                </a:solidFill>
              </a:rPr>
              <a:t>назофарингита</a:t>
            </a:r>
            <a:r>
              <a:rPr lang="ru-RU" dirty="0" smtClean="0">
                <a:solidFill>
                  <a:schemeClr val="bg1"/>
                </a:solidFill>
              </a:rPr>
              <a:t> отличают: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5043055" cy="4525963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 поражение преимущественно одной пазухи (отсюда — одностороннее гнойное отделяемое из носа);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 длительное упорное течение с периодическими рецидивами;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 характерная рентгенологическая картина (затемнение верхнечелюстной пазухи, возможно наличие «уровня»);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— отсутствие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контагиозности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Users\Админ\Desktop\менингококк\_1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774" y="1442590"/>
            <a:ext cx="3786214" cy="514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5049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oysimptom.com/wp-content/uploads/2019/08/difteriy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3818" y="952499"/>
            <a:ext cx="5888182" cy="5905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Дифтерия отличается от менингококкового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назофарингита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5527964" cy="4925290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отделяемое из носа может приобретать слизисто-кровянистый характер;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 местный процесс может сопровождаться образованием высыпаний и корочек на слизистой оболочке у входа в нос;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 на слизистой оболочке носа, глотки могут появляться белесоватые, с трудом снимающиеся налеты, после снятия которых обнажается кровоточащая поверхность;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 процесс может распространяться на слизистую оболочку миндалин, нёба, гортани и т.д.;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 слизистые оболочки ротоглотки отечны,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цианотичны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(гиперемия выражена в меньшей степени);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 отсутствует гнойная «дорожка»;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 в отделяемом из носа обнаруживают палочки в форме гантели.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56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9143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Дифференциальная диагностика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менингококцемии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AutoShape 2" descr="https://s0.slide-share.ru/s_image/afbd8e6c7a4b69548b0614a1b16f2cd8/eeaa972a-1bed-475a-9ae9-21981748aed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s0.slide-share.ru/s_image/afbd8e6c7a4b69548b0614a1b16f2cd8/eeaa972a-1bed-475a-9ae9-21981748aed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s0.slide-share.ru/s_image/afbd8e6c7a4b69548b0614a1b16f2cd8/eeaa972a-1bed-475a-9ae9-21981748aed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https://sinref.ru/000_uchebniki/03200medecina/117_02_detskie-bolezni_bisyarina-1981-god/000/image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7855" y="2226106"/>
            <a:ext cx="9421090" cy="391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675376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204</TotalTime>
  <Words>1548</Words>
  <Application>Microsoft Office PowerPoint</Application>
  <PresentationFormat>Произвольный</PresentationFormat>
  <Paragraphs>370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La mente</vt:lpstr>
      <vt:lpstr>Дифференциальная диагностика нейроинфекций у детей (менингококковая инфекция, менингиты, менингоэнцефалиты)</vt:lpstr>
      <vt:lpstr>Презентация PowerPoint</vt:lpstr>
      <vt:lpstr>Клиническая классификация</vt:lpstr>
      <vt:lpstr>Клиническая картина</vt:lpstr>
      <vt:lpstr>Дифференциальная диагностика менингококкового назофарингита</vt:lpstr>
      <vt:lpstr>Поражение носоглотки, вызванное респираторными вирусами (гриппозными и парагриппозными вирусами, риновирусами, аденовирусами)</vt:lpstr>
      <vt:lpstr>Гайморит от менингококкового назофарингита отличают:</vt:lpstr>
      <vt:lpstr>Дифтерия отличается от менингококкового назофарингита:</vt:lpstr>
      <vt:lpstr>Дифференциальная диагностика менингококцемии</vt:lpstr>
      <vt:lpstr>Презентация PowerPoint</vt:lpstr>
      <vt:lpstr>Презентация PowerPoint</vt:lpstr>
      <vt:lpstr>Презентация PowerPoint</vt:lpstr>
      <vt:lpstr>Скарлатину от менингококцемии отличают:</vt:lpstr>
      <vt:lpstr>Для кори в отличие от менингококцемии характерны:</vt:lpstr>
      <vt:lpstr>Презентация PowerPoint</vt:lpstr>
      <vt:lpstr>Презентация PowerPoint</vt:lpstr>
      <vt:lpstr>Для сыпного тифа характерны выраженная интоксикация в сочетании с геморрагической сыпью. Отличают его от менингококцемии следующие симптомы:</vt:lpstr>
      <vt:lpstr>Презентация PowerPoint</vt:lpstr>
      <vt:lpstr>Желтущность склер при лептоспирозе  </vt:lpstr>
      <vt:lpstr>Иерсиниоз. Клинику септической формы иерсиниоза и менингококцемии сближают острое начало, лихорадка, интоксикация, наличие геморрагической сыпи, вероятность возникновения артритов. Септическая форма иерсиниоза отличается от менингококцемии: </vt:lpstr>
      <vt:lpstr>Презентация PowerPoint</vt:lpstr>
      <vt:lpstr>Презентация PowerPoint</vt:lpstr>
      <vt:lpstr>Дифференциальная диагностика менингококкового менингита</vt:lpstr>
      <vt:lpstr>Менингококковый менингит</vt:lpstr>
      <vt:lpstr>Презентация PowerPoint</vt:lpstr>
      <vt:lpstr>Презентация PowerPoint</vt:lpstr>
      <vt:lpstr>Презентация PowerPoint</vt:lpstr>
      <vt:lpstr>Сводная таблица дифференциальной диагностики  основных видов менингитов.</vt:lpstr>
      <vt:lpstr>Сводная таблица дифференциальной диагностики  основных видов менингитов.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использованной литературы 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Дифференциальная диагностика нейроинфекций у детей (менингококковая инфекция, менингиты, менингоэнцефалиты)</dc:title>
  <dc:creator>admin</dc:creator>
  <cp:lastModifiedBy>HP</cp:lastModifiedBy>
  <cp:revision>18</cp:revision>
  <dcterms:created xsi:type="dcterms:W3CDTF">2020-05-22T12:04:55Z</dcterms:created>
  <dcterms:modified xsi:type="dcterms:W3CDTF">2023-03-12T13:47:26Z</dcterms:modified>
</cp:coreProperties>
</file>