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13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30" r:id="rId46"/>
    <p:sldId id="394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7" autoAdjust="0"/>
    <p:restoredTop sz="9464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776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117764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117765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66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67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68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69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777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17771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72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73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74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75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7776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17777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78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79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80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81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17782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3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4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77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7787" name="Rectangle 2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/>
            </a:lvl1pPr>
          </a:lstStyle>
          <a:p>
            <a:endParaRPr lang="ru-RU"/>
          </a:p>
        </p:txBody>
      </p:sp>
      <p:sp>
        <p:nvSpPr>
          <p:cNvPr id="117788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endParaRPr lang="ru-RU"/>
          </a:p>
        </p:txBody>
      </p:sp>
      <p:sp>
        <p:nvSpPr>
          <p:cNvPr id="117789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65B21BC8-D21B-46B1-8165-2B43D90DFC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9B23-F040-47B1-8575-EC7A1F2CB0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9AC50-A4D1-416A-9050-6EAF91BFBB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3B283B-8E20-4A17-8FFB-EB12C8AD77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5760B7-2E98-4F30-BB25-F808420DC4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D7D024-8445-476A-99D4-E96D82DB4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2B17A9-E538-43D3-B237-C5012085D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1DA6C2-9E59-47BB-8931-70AE3385B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0D74C6-8E50-48B8-90B8-B75AA0FF11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5C94E3-ECCA-4A01-8486-4078EB799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764844-52AF-48FC-8F65-B0C290EF1B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E5D77-1626-4E5B-A868-79DC5B8FB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AE4137-8013-4747-8B3B-28C7C6A383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1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22ED7-B15C-42C8-BB39-850CB80B00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040B5-CFF7-4EB2-B696-E32BD08D97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BC3AE-14D7-4C6A-9AC7-00EA369033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31DE0-4D66-4C05-9049-BA19E65B68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608D8-A71A-45D9-9963-A9240CA1C7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FF41A-5F90-4A8B-A5CC-98F7F7F13B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01140-2057-4986-A0B3-13535AB2F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1673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16740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1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2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3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4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6745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16746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7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8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9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50" name="Oval 14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6751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16752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53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54" name="Oval 18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55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56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7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67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67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+mn-lt"/>
              </a:defRPr>
            </a:lvl1pPr>
          </a:lstStyle>
          <a:p>
            <a:fld id="{8340370F-70E2-40C2-A70F-F294ACA38F5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transition advTm="3000">
    <p:sndAc>
      <p:stSnd>
        <p:snd r:embed="rId22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6288"/>
            <a:ext cx="9144000" cy="2880320"/>
          </a:xfrm>
        </p:spPr>
        <p:txBody>
          <a:bodyPr/>
          <a:lstStyle/>
          <a:p>
            <a:r>
              <a:rPr lang="ru-RU" sz="4800" dirty="0" smtClean="0"/>
              <a:t>Доброкачественные опухоли наружных и внутренних женских </a:t>
            </a:r>
            <a:r>
              <a:rPr lang="ru-RU" sz="4800" dirty="0"/>
              <a:t>половых органов</a:t>
            </a:r>
          </a:p>
        </p:txBody>
      </p:sp>
      <p:pic>
        <p:nvPicPr>
          <p:cNvPr id="3" name="Picture 1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4644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sndAc>
      <p:stSnd>
        <p:snd r:embed="rId2" name="WO_EXIT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58163" cy="1358900"/>
          </a:xfrm>
        </p:spPr>
        <p:txBody>
          <a:bodyPr/>
          <a:lstStyle/>
          <a:p>
            <a:pPr algn="ctr"/>
            <a:r>
              <a:rPr lang="ru-RU" sz="3600" b="1" smtClean="0"/>
              <a:t>Гемангиома развивается из сосудов кожи и слизистых оболочек наружных половых органов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mtClean="0"/>
              <a:t>Различают: </a:t>
            </a:r>
          </a:p>
          <a:p>
            <a:pPr>
              <a:buFont typeface="Arial" pitchFamily="34" charset="0"/>
              <a:buChar char="•"/>
            </a:pPr>
            <a:r>
              <a:rPr lang="ru-RU" b="1" smtClean="0"/>
              <a:t>Кап</a:t>
            </a:r>
            <a:r>
              <a:rPr lang="ru-RU" b="1" smtClean="0">
                <a:solidFill>
                  <a:srgbClr val="0D0D0D"/>
                </a:solidFill>
              </a:rPr>
              <a:t>илля</a:t>
            </a:r>
            <a:r>
              <a:rPr lang="ru-RU" b="1" smtClean="0"/>
              <a:t>рную</a:t>
            </a:r>
          </a:p>
          <a:p>
            <a:pPr>
              <a:buFont typeface="Arial" pitchFamily="34" charset="0"/>
              <a:buChar char="•"/>
            </a:pPr>
            <a:r>
              <a:rPr lang="ru-RU" b="1" smtClean="0"/>
              <a:t>Кавернозную</a:t>
            </a:r>
          </a:p>
          <a:p>
            <a:pPr>
              <a:buFont typeface="Arial" pitchFamily="34" charset="0"/>
              <a:buChar char="•"/>
            </a:pPr>
            <a:r>
              <a:rPr lang="ru-RU" smtClean="0"/>
              <a:t>Чаще находится в области больших половых губ в виде узла, синюшного или красного пятна, несколько возвышающего над уровнем слизистой оболочки или кожи. </a:t>
            </a:r>
          </a:p>
          <a:p>
            <a:pPr>
              <a:buFont typeface="Arial" pitchFamily="34" charset="0"/>
              <a:buChar char="•"/>
            </a:pPr>
            <a:r>
              <a:rPr lang="ru-RU" smtClean="0"/>
              <a:t>Опухоль сравнительно быстро растет и может достигать больших размеров, р</a:t>
            </a:r>
            <a:r>
              <a:rPr lang="ru-RU" smtClean="0">
                <a:solidFill>
                  <a:srgbClr val="0D0D0D"/>
                </a:solidFill>
              </a:rPr>
              <a:t>аспр</a:t>
            </a:r>
            <a:r>
              <a:rPr lang="ru-RU" smtClean="0"/>
              <a:t>остраняясь на влагалище и шейку матки.</a:t>
            </a:r>
          </a:p>
        </p:txBody>
      </p:sp>
    </p:spTree>
    <p:extLst>
      <p:ext uri="{BB962C8B-B14F-4D97-AF65-F5344CB8AC3E}">
        <p14:creationId xmlns:p14="http://schemas.microsoft.com/office/powerpoint/2010/main" val="2637081659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188" y="704850"/>
            <a:ext cx="8075612" cy="708025"/>
          </a:xfrm>
        </p:spPr>
        <p:txBody>
          <a:bodyPr/>
          <a:lstStyle/>
          <a:p>
            <a:pPr algn="ctr"/>
            <a:r>
              <a:rPr lang="ru-RU" sz="3600" b="1" smtClean="0"/>
              <a:t>Гемангиома наружных половых органов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903913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70079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/>
              <a:t>Лимфангиома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mtClean="0"/>
              <a:t>Опухоль из лимфатических сосудов кожи, имеет полости различной величины и формы, содержащие белковую жидкость.</a:t>
            </a:r>
          </a:p>
          <a:p>
            <a:pPr>
              <a:buFont typeface="Arial" pitchFamily="34" charset="0"/>
              <a:buChar char="•"/>
            </a:pPr>
            <a:r>
              <a:rPr lang="ru-RU" smtClean="0"/>
              <a:t>Стенки полостей образованы соединительной тканью с эпителиальной выстилкой. </a:t>
            </a:r>
          </a:p>
          <a:p>
            <a:pPr>
              <a:buFont typeface="Arial" pitchFamily="34" charset="0"/>
              <a:buChar char="•"/>
            </a:pPr>
            <a:r>
              <a:rPr lang="ru-RU" smtClean="0"/>
              <a:t>Опухоль состоит из мелкобугристых сочных узелков, часто сливающихся между собой, с синеватым оттенком .</a:t>
            </a:r>
          </a:p>
        </p:txBody>
      </p:sp>
    </p:spTree>
    <p:extLst>
      <p:ext uri="{BB962C8B-B14F-4D97-AF65-F5344CB8AC3E}">
        <p14:creationId xmlns:p14="http://schemas.microsoft.com/office/powerpoint/2010/main" val="374836683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158163" cy="792162"/>
          </a:xfrm>
        </p:spPr>
        <p:txBody>
          <a:bodyPr/>
          <a:lstStyle/>
          <a:p>
            <a:pPr algn="ctr"/>
            <a:r>
              <a:rPr lang="ru-RU" sz="3600" b="1" smtClean="0"/>
              <a:t>Лимфангиома</a:t>
            </a:r>
          </a:p>
        </p:txBody>
      </p:sp>
      <p:pic>
        <p:nvPicPr>
          <p:cNvPr id="21507" name="Picture 2" descr="C:\Users\User\Desktop\картинки\kondill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8421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11463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26328"/>
            <a:ext cx="8229600" cy="1143000"/>
          </a:xfrm>
        </p:spPr>
        <p:txBody>
          <a:bodyPr/>
          <a:lstStyle/>
          <a:p>
            <a:pPr algn="ctr"/>
            <a:r>
              <a:rPr lang="ru-RU" sz="3600" b="1" dirty="0" smtClean="0"/>
              <a:t>Папиллома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4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000" dirty="0" smtClean="0"/>
              <a:t>Состоит из покровного эпителия больших половых губ, имеет </a:t>
            </a:r>
            <a:r>
              <a:rPr lang="ru-RU" sz="3000" dirty="0" err="1" smtClean="0"/>
              <a:t>фибро</a:t>
            </a:r>
            <a:r>
              <a:rPr lang="ru-RU" sz="3000" dirty="0" smtClean="0"/>
              <a:t>-эпителиальную структуру, иногда с выраженным </a:t>
            </a:r>
            <a:r>
              <a:rPr lang="ru-RU" sz="3000" dirty="0" err="1" smtClean="0"/>
              <a:t>акантозом</a:t>
            </a:r>
            <a:r>
              <a:rPr lang="ru-RU" sz="3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Это одиночная или выраженная опухоль на тонкой ножке или широком основании, имеющая вид сосочкового разрастания с </a:t>
            </a:r>
            <a:r>
              <a:rPr lang="ru-RU" sz="3000" dirty="0" err="1" smtClean="0"/>
              <a:t>экзофитным</a:t>
            </a:r>
            <a:r>
              <a:rPr lang="ru-RU" sz="3000" dirty="0" smtClean="0"/>
              <a:t> ростом.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 По цвету может быть белесоватой или темно-коричневой. 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Папиллома иногда </a:t>
            </a:r>
            <a:r>
              <a:rPr lang="ru-RU" sz="3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малигнизируется</a:t>
            </a:r>
            <a:endParaRPr lang="ru-RU" sz="3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83531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/>
              <a:t>Папиллома</a:t>
            </a:r>
          </a:p>
        </p:txBody>
      </p:sp>
      <p:pic>
        <p:nvPicPr>
          <p:cNvPr id="23555" name="Picture 2" descr="C:\Users\User\Desktop\картинки\papill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335712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52379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/>
              <a:t>Гидроаденома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Исходит из элементов потовых желез, локализующ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ихся </a:t>
            </a:r>
            <a:r>
              <a:rPr lang="ru-RU" dirty="0" smtClean="0"/>
              <a:t>в области лобка  и больших половых губ.</a:t>
            </a:r>
          </a:p>
          <a:p>
            <a:r>
              <a:rPr lang="ru-RU" dirty="0" smtClean="0"/>
              <a:t>Имеет вид множественных симметричных высыпаний в виде плоских узелков различной величины желтого, розового или коричневого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343483308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/>
              <a:t>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smtClean="0"/>
              <a:t>Лечение</a:t>
            </a:r>
            <a:r>
              <a:rPr lang="ru-RU" sz="2400" smtClean="0"/>
              <a:t> больных с доброкачественными заболеваниями наружных половых органов оперативное.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smtClean="0"/>
              <a:t>Если опухоль располагается на ножке, последнюю пережимают и пересекают у основания.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smtClean="0"/>
              <a:t>При локализации</a:t>
            </a:r>
            <a:r>
              <a:rPr lang="ru-RU" sz="2400" smtClean="0"/>
              <a:t> новообразования в толще наружных половых органов производят разрез над опухолью и вылущивают ее.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smtClean="0"/>
              <a:t>Могут быть использованы методы электрокоагуляции, криохирургии и лучевой терапии.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4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1991036325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937"/>
          </a:xfrm>
        </p:spPr>
        <p:txBody>
          <a:bodyPr/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МИОМА МАТКИ -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ДОБРОКАЧЕСТВЕННАЯ ГОРМОНОЗАВИСИМАЯ ОПУХОЛЬ МАТКИ, СОСТОЯЩАЯ  ИЗ МЫШЕЧНОЙ И СОЕДИНИТЕЛЬНОЙ ТКАНИ.</a:t>
            </a:r>
            <a:b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СОСТАВЛЯЕТ ДО 30% ГИНЕКОЛОГИЧЕСКИХ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3565024064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71925" y="3170238"/>
            <a:ext cx="273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800" i="1">
                <a:latin typeface="CG Times (W1)" pitchFamily="18" charset="0"/>
              </a:rPr>
              <a:t> </a:t>
            </a:r>
          </a:p>
        </p:txBody>
      </p:sp>
      <p:pic>
        <p:nvPicPr>
          <p:cNvPr id="9220" name="Picture 4" descr="basics_pic1_l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88913"/>
            <a:ext cx="5253037" cy="602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algn="ctr"/>
            <a:r>
              <a:rPr lang="ru-RU" sz="3600" b="1" smtClean="0"/>
              <a:t>Классификация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834063"/>
          </a:xfrm>
        </p:spPr>
        <p:txBody>
          <a:bodyPr/>
          <a:lstStyle/>
          <a:p>
            <a:r>
              <a:rPr lang="ru-RU" sz="2400" b="1" dirty="0" smtClean="0"/>
              <a:t>Доброкачественные опухоли наружных половых органов:</a:t>
            </a:r>
          </a:p>
          <a:p>
            <a:r>
              <a:rPr lang="ru-RU" sz="2400" b="1" dirty="0" smtClean="0"/>
              <a:t>фиброма вульвы</a:t>
            </a:r>
            <a:r>
              <a:rPr lang="ru-RU" sz="2400" dirty="0" smtClean="0"/>
              <a:t> (опухоль из соединительной ткани наружных половых органов);</a:t>
            </a:r>
          </a:p>
          <a:p>
            <a:r>
              <a:rPr lang="ru-RU" sz="2400" b="1" dirty="0" smtClean="0"/>
              <a:t>миома вульвы</a:t>
            </a:r>
            <a:r>
              <a:rPr lang="ru-RU" sz="2400" dirty="0" smtClean="0"/>
              <a:t> (опухоль из мышечной ткани наружных половых органов);</a:t>
            </a:r>
          </a:p>
          <a:p>
            <a:r>
              <a:rPr lang="ru-RU" sz="2400" b="1" dirty="0" smtClean="0"/>
              <a:t>фибромиома вульвы</a:t>
            </a:r>
            <a:r>
              <a:rPr lang="ru-RU" sz="2400" dirty="0" smtClean="0"/>
              <a:t> (опухоль, содержащая элементы мышечной и соединительной ткани наружных половых органов);</a:t>
            </a:r>
          </a:p>
          <a:p>
            <a:r>
              <a:rPr lang="ru-RU" sz="2400" dirty="0" smtClean="0"/>
              <a:t>Липома</a:t>
            </a:r>
          </a:p>
          <a:p>
            <a:r>
              <a:rPr lang="ru-RU" sz="2400" dirty="0" err="1" smtClean="0"/>
              <a:t>Миксома</a:t>
            </a:r>
            <a:endParaRPr lang="ru-RU" sz="2400" dirty="0" smtClean="0"/>
          </a:p>
          <a:p>
            <a:r>
              <a:rPr lang="ru-RU" sz="2400" dirty="0" err="1" smtClean="0"/>
              <a:t>Гемангиома</a:t>
            </a:r>
            <a:endParaRPr lang="ru-RU" sz="2400" dirty="0" smtClean="0"/>
          </a:p>
          <a:p>
            <a:r>
              <a:rPr lang="ru-RU" sz="2400" dirty="0" err="1" smtClean="0"/>
              <a:t>Лимфангиома</a:t>
            </a:r>
            <a:endParaRPr lang="ru-RU" sz="2400" dirty="0" smtClean="0"/>
          </a:p>
          <a:p>
            <a:r>
              <a:rPr lang="ru-RU" sz="2400" dirty="0" err="1" smtClean="0"/>
              <a:t>Гидроаденома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1212017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КЛАССИФИКАЦИЯ РОСТА УЗЛОВ ПО ЛОКАЛИЗАЦИИ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r>
              <a:rPr lang="ru-RU"/>
              <a:t>В ТЕЛЕ – 95%</a:t>
            </a:r>
          </a:p>
          <a:p>
            <a:r>
              <a:rPr lang="ru-RU"/>
              <a:t>В ОБЛАСТИ ПЕРЕШЕЙКА И ШЕЙКИ – 5%</a:t>
            </a:r>
          </a:p>
          <a:p>
            <a:r>
              <a:rPr lang="ru-RU"/>
              <a:t>МЕЖСВЯЗОЧНЫЕ (МЕЖДУ ЛИСТКАМИ ШИРОКИХ СВЯЗОК) – АТИПИЧЕСКАЯ ФОРМА.</a:t>
            </a:r>
          </a:p>
        </p:txBody>
      </p:sp>
    </p:spTree>
    <p:extLst>
      <p:ext uri="{BB962C8B-B14F-4D97-AF65-F5344CB8AC3E}">
        <p14:creationId xmlns:p14="http://schemas.microsoft.com/office/powerpoint/2010/main" val="3799340520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ФАКТОРЫ РИСКА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НАСЛЕДСТВЕННЫЙ ФАКТОР</a:t>
            </a:r>
          </a:p>
          <a:p>
            <a:pPr>
              <a:lnSpc>
                <a:spcPct val="80000"/>
              </a:lnSpc>
            </a:pPr>
            <a:r>
              <a:rPr lang="ru-RU" sz="2800"/>
              <a:t>ПАТОЛОГИЯ МОЛОЧНЫХ ЖЕЛЕЗ</a:t>
            </a:r>
          </a:p>
          <a:p>
            <a:pPr>
              <a:lnSpc>
                <a:spcPct val="80000"/>
              </a:lnSpc>
            </a:pPr>
            <a:r>
              <a:rPr lang="ru-RU" sz="2800"/>
              <a:t>НМФ И НАРУШЕНИЯ ОБМЕННЫХ ПРОЦЕССОВ</a:t>
            </a:r>
          </a:p>
          <a:p>
            <a:pPr>
              <a:lnSpc>
                <a:spcPct val="80000"/>
              </a:lnSpc>
            </a:pPr>
            <a:r>
              <a:rPr lang="ru-RU" sz="2800"/>
              <a:t>НАРУШЕНИЯ РЕПРОДУКТИВНОЙ Ф-ИИ</a:t>
            </a:r>
          </a:p>
          <a:p>
            <a:pPr>
              <a:lnSpc>
                <a:spcPct val="80000"/>
              </a:lnSpc>
            </a:pPr>
            <a:r>
              <a:rPr lang="ru-RU" sz="2800"/>
              <a:t>РЕЦИДИВИРУЮЩИЕ ВОСПАЛИТЕЛЬНЫЕ ЗАБОЛЕВАНИЯ ПО</a:t>
            </a:r>
          </a:p>
          <a:p>
            <a:pPr>
              <a:lnSpc>
                <a:spcPct val="80000"/>
              </a:lnSpc>
            </a:pPr>
            <a:r>
              <a:rPr lang="ru-RU" sz="2800"/>
              <a:t>ВЫСКАБЛИВАНИЯ МАТКИ</a:t>
            </a:r>
          </a:p>
          <a:p>
            <a:pPr>
              <a:lnSpc>
                <a:spcPct val="80000"/>
              </a:lnSpc>
            </a:pPr>
            <a:r>
              <a:rPr lang="ru-RU" sz="2800"/>
              <a:t>ВМК</a:t>
            </a:r>
          </a:p>
          <a:p>
            <a:pPr>
              <a:lnSpc>
                <a:spcPct val="80000"/>
              </a:lnSpc>
            </a:pPr>
            <a:r>
              <a:rPr lang="ru-RU" sz="2800"/>
              <a:t>ПАТОЛОГИЯ ЭКСТРАГЕНИТАЛЬНАЯ  (ЗАБОЛЕВАНИЯ ПЕЧЕНИ,  ЩЖ И Т.Д.)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929271452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КЛИНИЧЕСКИЕ ПРОЯВЛЕНИЯ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БЕССИМПТОМНОЕ ТЕЧЕНИЕ</a:t>
            </a:r>
          </a:p>
          <a:p>
            <a:r>
              <a:rPr lang="ru-RU"/>
              <a:t>ГЕМОРРАГИЧЕСКИЙ СИНДРОМ                   (ГИПЕРСИНДРОМ, МЕНО-  И   МЕТРОРРАГИИ)</a:t>
            </a:r>
          </a:p>
          <a:p>
            <a:r>
              <a:rPr lang="ru-RU"/>
              <a:t>БОЛЕВОЙ СИНДРОМ</a:t>
            </a:r>
          </a:p>
          <a:p>
            <a:r>
              <a:rPr lang="ru-RU"/>
              <a:t>НАРУШЕНИЯ ФУНКЦИИ СОСЕДНИХ ОРГАНОВ</a:t>
            </a:r>
          </a:p>
          <a:p>
            <a:r>
              <a:rPr lang="ru-RU"/>
              <a:t>БЕСПЛОДИЕ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82270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ДИАГНОСТИКА МИОМ</a:t>
            </a:r>
            <a:br>
              <a:rPr lang="ru-RU" sz="4000"/>
            </a:br>
            <a:endParaRPr lang="ru-RU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АНАМНЕЗ</a:t>
            </a:r>
          </a:p>
          <a:p>
            <a:r>
              <a:rPr lang="ru-RU" sz="2400"/>
              <a:t>ЖАЛОБЫ</a:t>
            </a:r>
          </a:p>
          <a:p>
            <a:r>
              <a:rPr lang="ru-RU" sz="2400"/>
              <a:t>ГИНЕКОЛОГИЧЕСКОЕ ИССЛЕДОВАНИЕ</a:t>
            </a:r>
          </a:p>
          <a:p>
            <a:r>
              <a:rPr lang="ru-RU" sz="2400"/>
              <a:t>УЗИ </a:t>
            </a:r>
          </a:p>
          <a:p>
            <a:r>
              <a:rPr lang="ru-RU" sz="2400"/>
              <a:t>ГИСТЕРОСКОПИЯ</a:t>
            </a:r>
          </a:p>
          <a:p>
            <a:r>
              <a:rPr lang="ru-RU" sz="2400"/>
              <a:t>РАЗДЕЛЬНОЕ ДИАГНОСТИЧЕСКОЕ ВЫСКАБЛИВАНИЕ</a:t>
            </a:r>
          </a:p>
          <a:p>
            <a:r>
              <a:rPr lang="ru-RU" sz="2400"/>
              <a:t>ЛАПАРОСКОПИЯ</a:t>
            </a:r>
          </a:p>
        </p:txBody>
      </p:sp>
      <p:pic>
        <p:nvPicPr>
          <p:cNvPr id="14341" name="Picture 5" descr="6a00e5505e96d588340105362a4a47970c-800wi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413"/>
            <a:ext cx="4176713" cy="482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37550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461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КОНСЕРВАТИВНАЯ ТЕРАПИЯ</a:t>
            </a:r>
          </a:p>
          <a:p>
            <a:pPr>
              <a:lnSpc>
                <a:spcPct val="90000"/>
              </a:lnSpc>
            </a:pPr>
            <a:r>
              <a:rPr lang="ru-RU" dirty="0"/>
              <a:t>(НЕГОРМОНАЛЬНАЯ И ГОРМОНАЛЬНАЯ) 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ОПЕРАТИВНОЕ ЛЕЧЕНИЕ (ПО ПОКАЗАНИЯМ)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ДИСПАНСЕРНЫЙ УЧЕТ В ЖК С ЯВКАМИ 1 РАЗ В 3-6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625015723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КОНСЕРВАТИВНАЯ ТЕРАПИЯ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ДИЕТА – белковое питание с ограничением жиров и углеводов</a:t>
            </a:r>
          </a:p>
          <a:p>
            <a:pPr>
              <a:lnSpc>
                <a:spcPct val="90000"/>
              </a:lnSpc>
            </a:pPr>
            <a:r>
              <a:rPr lang="ru-RU"/>
              <a:t>НОРМАЛИЗАЦИЯ ДЕЯТЕЛЬНОСТИ ЖКТ – соки морковно-сливовый, капустный, яблочный, абрикосовый (утром натощак по ½ стакана 1 раз в день)</a:t>
            </a:r>
          </a:p>
          <a:p>
            <a:pPr>
              <a:lnSpc>
                <a:spcPct val="90000"/>
              </a:lnSpc>
            </a:pPr>
            <a:r>
              <a:rPr lang="ru-RU"/>
              <a:t>МИНЕРАЛЬНАЯ ВОДА (без газов) – боржоми, ессентуки № 4 и 17, н- Ивкино (3/4 стакана за 30-40 мин. до еды) </a:t>
            </a:r>
          </a:p>
        </p:txBody>
      </p:sp>
    </p:spTree>
    <p:extLst>
      <p:ext uri="{BB962C8B-B14F-4D97-AF65-F5344CB8AC3E}">
        <p14:creationId xmlns:p14="http://schemas.microsoft.com/office/powerpoint/2010/main" val="3431691666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184775"/>
          </a:xfrm>
        </p:spPr>
        <p:txBody>
          <a:bodyPr/>
          <a:lstStyle/>
          <a:p>
            <a:r>
              <a:rPr lang="ru-RU" sz="2800" dirty="0"/>
              <a:t>витамины – </a:t>
            </a:r>
            <a:r>
              <a:rPr lang="ru-RU" sz="2800" dirty="0" err="1"/>
              <a:t>вит.В</a:t>
            </a:r>
            <a:r>
              <a:rPr lang="ru-RU" sz="2800" dirty="0"/>
              <a:t> (в 1 фазу), вит А,Е,С (во 2 фазу), </a:t>
            </a:r>
            <a:r>
              <a:rPr lang="ru-RU" sz="2800" dirty="0" err="1"/>
              <a:t>мультивитамины</a:t>
            </a:r>
            <a:r>
              <a:rPr lang="ru-RU" sz="2800" dirty="0"/>
              <a:t>.</a:t>
            </a:r>
          </a:p>
          <a:p>
            <a:r>
              <a:rPr lang="ru-RU" sz="2800" dirty="0"/>
              <a:t>Калий йодид или </a:t>
            </a:r>
            <a:r>
              <a:rPr lang="ru-RU" sz="2800" dirty="0" err="1"/>
              <a:t>йодомарин</a:t>
            </a:r>
            <a:r>
              <a:rPr lang="ru-RU" sz="2800" dirty="0"/>
              <a:t> на 6 мес.</a:t>
            </a:r>
          </a:p>
          <a:p>
            <a:r>
              <a:rPr lang="ru-RU" sz="2800" dirty="0" err="1"/>
              <a:t>Родоновые</a:t>
            </a:r>
            <a:r>
              <a:rPr lang="ru-RU" sz="2800" dirty="0"/>
              <a:t>, йод – бромные ванны, влагалищные орошения</a:t>
            </a:r>
          </a:p>
          <a:p>
            <a:r>
              <a:rPr lang="ru-RU" sz="2800" dirty="0"/>
              <a:t>Иглорефлексотерапия</a:t>
            </a:r>
          </a:p>
          <a:p>
            <a:r>
              <a:rPr lang="ru-RU" sz="2800" dirty="0"/>
              <a:t>Противовоспалительная терапия при сопутствующей хронической патологии половой системы</a:t>
            </a:r>
          </a:p>
          <a:p>
            <a:r>
              <a:rPr lang="ru-RU" sz="2800" dirty="0"/>
              <a:t>Лечение сопутствующих заболеваний и ожирения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9027264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ru-RU" dirty="0"/>
              <a:t>ГОРМОНАЛЬНОЕ ЛЕЧЕНИЕ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ru-RU" sz="2800" dirty="0"/>
              <a:t>Гестагены (</a:t>
            </a:r>
            <a:r>
              <a:rPr lang="ru-RU" sz="2800" dirty="0" err="1"/>
              <a:t>дюфастон</a:t>
            </a:r>
            <a:r>
              <a:rPr lang="ru-RU" sz="2800" dirty="0"/>
              <a:t>, </a:t>
            </a:r>
            <a:r>
              <a:rPr lang="ru-RU" sz="2800" dirty="0" err="1"/>
              <a:t>прималют</a:t>
            </a:r>
            <a:r>
              <a:rPr lang="ru-RU" sz="2800" dirty="0"/>
              <a:t>, </a:t>
            </a:r>
            <a:r>
              <a:rPr lang="ru-RU" sz="2800" dirty="0" err="1"/>
              <a:t>норколут</a:t>
            </a:r>
            <a:r>
              <a:rPr lang="ru-RU" sz="2800" dirty="0"/>
              <a:t>,  17-опк на 6 </a:t>
            </a:r>
            <a:r>
              <a:rPr lang="ru-RU" sz="2800" dirty="0" err="1"/>
              <a:t>мес</a:t>
            </a:r>
            <a:r>
              <a:rPr lang="ru-RU" sz="2800" dirty="0"/>
              <a:t>)</a:t>
            </a:r>
          </a:p>
          <a:p>
            <a:r>
              <a:rPr lang="ru-RU" sz="2800" dirty="0"/>
              <a:t>ВМК – «</a:t>
            </a:r>
            <a:r>
              <a:rPr lang="ru-RU" sz="2800" dirty="0" err="1"/>
              <a:t>мирена</a:t>
            </a:r>
            <a:r>
              <a:rPr lang="ru-RU" sz="2800" dirty="0"/>
              <a:t>»</a:t>
            </a:r>
          </a:p>
          <a:p>
            <a:r>
              <a:rPr lang="ru-RU" sz="2800" dirty="0" err="1"/>
              <a:t>Мифепристон</a:t>
            </a:r>
            <a:r>
              <a:rPr lang="ru-RU" sz="2800" dirty="0"/>
              <a:t> (агонист прогестерона)- непрерывно 3 мес.</a:t>
            </a:r>
          </a:p>
          <a:p>
            <a:r>
              <a:rPr lang="ru-RU" sz="2800" dirty="0"/>
              <a:t>КОК только молодым (на 3 </a:t>
            </a:r>
            <a:r>
              <a:rPr lang="ru-RU" sz="2800" dirty="0" err="1"/>
              <a:t>мес</a:t>
            </a:r>
            <a:r>
              <a:rPr lang="ru-RU" sz="2800" dirty="0"/>
              <a:t>)</a:t>
            </a:r>
          </a:p>
          <a:p>
            <a:r>
              <a:rPr lang="ru-RU" sz="2800" dirty="0" err="1"/>
              <a:t>Антигонадотропины</a:t>
            </a:r>
            <a:r>
              <a:rPr lang="ru-RU" sz="2800" dirty="0"/>
              <a:t> (</a:t>
            </a:r>
            <a:r>
              <a:rPr lang="ru-RU" sz="2800" dirty="0" err="1"/>
              <a:t>гестринон</a:t>
            </a:r>
            <a:r>
              <a:rPr lang="ru-RU" sz="2800" dirty="0"/>
              <a:t>, </a:t>
            </a:r>
            <a:r>
              <a:rPr lang="ru-RU" sz="2800" dirty="0" err="1"/>
              <a:t>даназол,оргалутран</a:t>
            </a:r>
            <a:r>
              <a:rPr lang="ru-RU" sz="2800" dirty="0"/>
              <a:t>)</a:t>
            </a:r>
          </a:p>
          <a:p>
            <a:r>
              <a:rPr lang="ru-RU" sz="2800" dirty="0"/>
              <a:t>Агонисты РГЛГ (</a:t>
            </a:r>
            <a:r>
              <a:rPr lang="ru-RU" sz="2800" dirty="0" err="1"/>
              <a:t>бусерилин</a:t>
            </a:r>
            <a:r>
              <a:rPr lang="ru-RU" sz="2800" dirty="0"/>
              <a:t>, </a:t>
            </a:r>
            <a:r>
              <a:rPr lang="ru-RU" sz="2800" dirty="0" err="1"/>
              <a:t>золодекс</a:t>
            </a:r>
            <a:r>
              <a:rPr lang="ru-RU" sz="2800" dirty="0"/>
              <a:t>, </a:t>
            </a:r>
            <a:r>
              <a:rPr lang="ru-RU" sz="2800" dirty="0" err="1"/>
              <a:t>диферилин</a:t>
            </a:r>
            <a:r>
              <a:rPr lang="ru-RU" sz="2800" dirty="0"/>
              <a:t>) 1 раз в месяц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390564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sz="4000" dirty="0"/>
              <a:t>ПОКАЗАНИЯ К  ОПЕРАТИВНОМУ ЛЕЧЕНИЮ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Быстрый рост</a:t>
            </a:r>
          </a:p>
          <a:p>
            <a:r>
              <a:rPr lang="ru-RU"/>
              <a:t>Большие размеры опухоли</a:t>
            </a:r>
          </a:p>
          <a:p>
            <a:r>
              <a:rPr lang="ru-RU"/>
              <a:t>Подозрение на малигнизацию</a:t>
            </a:r>
          </a:p>
          <a:p>
            <a:r>
              <a:rPr lang="ru-RU"/>
              <a:t>Рост опухоли в менопаузу</a:t>
            </a:r>
          </a:p>
          <a:p>
            <a:r>
              <a:rPr lang="ru-RU"/>
              <a:t>Выраженный </a:t>
            </a:r>
          </a:p>
          <a:p>
            <a:pPr>
              <a:buFont typeface="Wingdings" pitchFamily="2" charset="2"/>
              <a:buNone/>
            </a:pPr>
            <a:r>
              <a:rPr lang="ru-RU"/>
              <a:t>    болевой синдром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4968875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60214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Наличие подслизистого узла</a:t>
            </a:r>
          </a:p>
          <a:p>
            <a:pPr>
              <a:lnSpc>
                <a:spcPct val="90000"/>
              </a:lnSpc>
            </a:pPr>
            <a:r>
              <a:rPr lang="ru-RU"/>
              <a:t>Геморрагический синдром не поддающийся консервативному лечению</a:t>
            </a:r>
          </a:p>
          <a:p>
            <a:pPr>
              <a:lnSpc>
                <a:spcPct val="90000"/>
              </a:lnSpc>
            </a:pPr>
            <a:r>
              <a:rPr lang="ru-RU"/>
              <a:t>Сочетание с другой гинекологической патологией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  <p:pic>
        <p:nvPicPr>
          <p:cNvPr id="24580" name="Picture 4" descr="456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816350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56777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/>
              <a:t>Фиброма представлена соединительной  тканью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Располагается: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широком основании,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ножке, не спаяна с окружающими тканями.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Состоит: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из клеток зрелой волокнистой ткани,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пучков коллагеновых волокон.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Локализуется: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толще одной из больших половых губ,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реже в области преддверия влагалища.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Характеризуется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медленным ростом.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i="1" dirty="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55326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Методы оперативного лечения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186238" cy="4968875"/>
          </a:xfrm>
        </p:spPr>
        <p:txBody>
          <a:bodyPr/>
          <a:lstStyle/>
          <a:p>
            <a:r>
              <a:rPr lang="ru-RU"/>
              <a:t>Консервативные миомэктомии – отсечение и вылущивание узлов</a:t>
            </a:r>
          </a:p>
          <a:p>
            <a:r>
              <a:rPr lang="ru-RU"/>
              <a:t>Полурадикальные  - дефундация</a:t>
            </a:r>
          </a:p>
          <a:p>
            <a:r>
              <a:rPr lang="ru-RU"/>
              <a:t>Радикальные методы – экстирпация матки и надвлагалищная ампутация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19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16400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2650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350"/>
            <a:ext cx="813715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98402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miom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704137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1964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0315" y="13752"/>
            <a:ext cx="7772400" cy="1143000"/>
          </a:xfrm>
        </p:spPr>
        <p:txBody>
          <a:bodyPr/>
          <a:lstStyle/>
          <a:p>
            <a:r>
              <a:rPr lang="ru-RU" dirty="0" smtClean="0"/>
              <a:t>Миома </a:t>
            </a:r>
            <a:r>
              <a:rPr lang="ru-RU" dirty="0"/>
              <a:t>и беременность</a:t>
            </a:r>
          </a:p>
        </p:txBody>
      </p:sp>
      <p:pic>
        <p:nvPicPr>
          <p:cNvPr id="29700" name="Picture 4" descr="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04807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3951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maoma mat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8258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02550" cy="2952750"/>
          </a:xfrm>
        </p:spPr>
        <p:txBody>
          <a:bodyPr/>
          <a:lstStyle/>
          <a:p>
            <a:r>
              <a:rPr lang="ru-RU" sz="8800" b="1"/>
              <a:t>Опухоли яичников</a:t>
            </a:r>
          </a:p>
        </p:txBody>
      </p:sp>
    </p:spTree>
  </p:cSld>
  <p:clrMapOvr>
    <a:masterClrMapping/>
  </p:clrMapOvr>
  <p:transition advClick="0" advTm="15000">
    <p:sndAc>
      <p:stSnd>
        <p:snd r:embed="rId2" name="WO_EXIT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263"/>
            <a:ext cx="7772400" cy="568325"/>
          </a:xfrm>
          <a:noFill/>
        </p:spPr>
        <p:txBody>
          <a:bodyPr/>
          <a:lstStyle/>
          <a:p>
            <a:r>
              <a:rPr lang="ru-RU" sz="2200" b="1"/>
              <a:t>Общая классификация опухолей яичника</a:t>
            </a:r>
            <a:br>
              <a:rPr lang="ru-RU" sz="2200" b="1"/>
            </a:br>
            <a:r>
              <a:rPr lang="ru-RU" sz="2200" b="1"/>
              <a:t>(по Пфаненштилю)</a:t>
            </a:r>
          </a:p>
        </p:txBody>
      </p:sp>
      <p:graphicFrame>
        <p:nvGraphicFramePr>
          <p:cNvPr id="144387" name="Group 3"/>
          <p:cNvGraphicFramePr>
            <a:graphicFrameLocks noGrp="1"/>
          </p:cNvGraphicFramePr>
          <p:nvPr>
            <p:ph idx="1"/>
          </p:nvPr>
        </p:nvGraphicFramePr>
        <p:xfrm>
          <a:off x="468313" y="692150"/>
          <a:ext cx="7843837" cy="6087872"/>
        </p:xfrm>
        <a:graphic>
          <a:graphicData uri="http://schemas.openxmlformats.org/drawingml/2006/table">
            <a:tbl>
              <a:tblPr/>
              <a:tblGrid>
                <a:gridCol w="1152525"/>
                <a:gridCol w="2805112"/>
                <a:gridCol w="1943100"/>
                <a:gridCol w="19431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Группы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Характер опухоли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Тканевая основа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Небластоматозно-ретенционные кисты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Простая киста.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Фолликулярная.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Лютеиновая.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Эндометриоидная.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Параовариальная.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Дермоидная.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Воспалительные процессы.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Бластоматозные, пролиферирующие кисты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Эпителиальные.Соединительнотканные.Содержащие элементы зародышевых листков.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Гормоно-продуцирующие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Феминизирующие (гранул. клетки, тека-клетки фолликула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Гранулезноклеточная опухоль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Текома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Мускулинизирующие (хилюсные клетки фолликула)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Андробластома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Отдельные виды опухоли и опухолевидных образований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Дисгерминова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Опухоли Бренера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Тератома 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Метастатические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Доброкачественная – эндометриоидная киста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Злокачественная – рак Крукенберга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4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z="4000" b="1"/>
              <a:t>Международная классификация опухолей яичников по гистотипам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772400" cy="478155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Эпителиальные.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Опухоли стромы полового тяжа.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Липидно-клеточные (липоидноклеточные) опухоли.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Герминогенные.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Гонадобластома.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Опухоли мягких тканей, не специфичных для яичников.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Неклассифицированные опухоли.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Вторичные (метастатические).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200"/>
              <a:t>Опухолевидные процессы.</a:t>
            </a:r>
            <a:endParaRPr lang="ru-RU" sz="2200" u="sng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400" u="sng"/>
              <a:t>Внутри каждого гистологического типа различают:</a:t>
            </a:r>
            <a:endParaRPr lang="ru-RU" sz="2400"/>
          </a:p>
          <a:p>
            <a:pPr marL="990600" lvl="1" indent="-533400">
              <a:lnSpc>
                <a:spcPct val="80000"/>
              </a:lnSpc>
            </a:pPr>
            <a:r>
              <a:rPr lang="ru-RU" sz="2200"/>
              <a:t>доброкачественные;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sz="2200"/>
              <a:t>неограниченные (потенциально низкой степени злокачественности);</a:t>
            </a:r>
          </a:p>
          <a:p>
            <a:pPr marL="990600" lvl="1" indent="-533400">
              <a:lnSpc>
                <a:spcPct val="80000"/>
              </a:lnSpc>
            </a:pPr>
            <a:r>
              <a:rPr lang="ru-RU" sz="2200"/>
              <a:t>злокачественные.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5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98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98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98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98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98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Опухоли яичников</a:t>
            </a:r>
          </a:p>
        </p:txBody>
      </p:sp>
      <p:graphicFrame>
        <p:nvGraphicFramePr>
          <p:cNvPr id="146435" name="Group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407408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11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Не бластоматозные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(непролиферирующие – кисты)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ограниченный рост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небольшой величины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за счет накопления в ней жидкого содержимого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клетки не пролиферируют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Бластоматозные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(пролиферирующие – кистомы)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активный неограниченный рост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увеличенных размеров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за счет пролиферации клеток эпителия и накопления эксудата внутри камеры кистомы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6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z="3200" b="1"/>
              <a:t>Клиника доброкачественных опухолей </a:t>
            </a:r>
            <a:br>
              <a:rPr lang="ru-RU" sz="3200" b="1"/>
            </a:br>
            <a:r>
              <a:rPr lang="ru-RU" sz="3200" b="1"/>
              <a:t>яичников и опухолевидных процессов яичников.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478155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ru-RU" sz="2000"/>
              <a:t>Ранние стадии заболевания протекают бессимптомно (доклиническая стадия – десятки лет).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Боли внизу живота.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Нарушение менструального цикла.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Нарушение функции смежных органов.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Увеличение живота.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Бесплодие.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b="1" u="sng"/>
              <a:t>PV</a:t>
            </a:r>
            <a:r>
              <a:rPr lang="ru-RU" sz="2000" b="1" u="sng"/>
              <a:t> при опухолевидных процессах яичников:</a:t>
            </a:r>
            <a:endParaRPr lang="ru-RU" sz="2000"/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2000"/>
              <a:t>    небольшие размеры, одностороннее образование, поверхность гладкая, консистенция эластичная, подвижность не ограничена, безболезненность исследования.</a:t>
            </a:r>
            <a:endParaRPr lang="en-US" sz="2000" b="1" u="sng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b="1" u="sng"/>
              <a:t>PV</a:t>
            </a:r>
            <a:r>
              <a:rPr lang="ru-RU" sz="2000" b="1" u="sng"/>
              <a:t> при доброкачественных опухолях яичников: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2000"/>
              <a:t>    размеры большие и небольшие, одностороннее или двухстороннее образование, консистенция тугоэластичная, поверхность может быть неровной (бугристая), подвижность, болезненность при исследовании.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7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98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93713" y="692150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/>
              <a:t>Фибромиома влагалища</a:t>
            </a:r>
          </a:p>
        </p:txBody>
      </p:sp>
      <p:pic>
        <p:nvPicPr>
          <p:cNvPr id="12291" name="Picture 2" descr="C:\Users\User\Desktop\картинки\фибро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71294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610256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z="3200" b="1"/>
              <a:t>Диагностическая программа при</a:t>
            </a:r>
            <a:br>
              <a:rPr lang="ru-RU" sz="3200" b="1"/>
            </a:br>
            <a:r>
              <a:rPr lang="ru-RU" sz="3200" b="1"/>
              <a:t>доброкачественных опухолях яичников и опухолевидных процессах яичников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7815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500"/>
              <a:t>Специальное гинекологическое обследование.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500"/>
              <a:t>Абдоминально-влагалищно-ректальное.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500"/>
              <a:t>Состояние клеточного и гуморального иммунитета.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500"/>
              <a:t>Определение опухолевых маркеров.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500"/>
              <a:t>Абдоминальная и вагинальная ультрасонография.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500"/>
              <a:t>Ультразвуковой допплеровский метод цветного картирования (ЦДК).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500"/>
              <a:t>Компьютерная и магнитно-резонансная томография.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500"/>
              <a:t>Состояние эндометрия.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8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98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98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98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Опухоли яичников</a:t>
            </a:r>
            <a:r>
              <a:rPr lang="ru-RU" sz="3200"/>
              <a:t> </a:t>
            </a:r>
            <a:br>
              <a:rPr lang="ru-RU" sz="3200"/>
            </a:br>
            <a:r>
              <a:rPr lang="ru-RU" sz="3200"/>
              <a:t>Диагностика</a:t>
            </a:r>
          </a:p>
        </p:txBody>
      </p:sp>
      <p:pic>
        <p:nvPicPr>
          <p:cNvPr id="149507" name="Picture 3" descr="usg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060575"/>
            <a:ext cx="4038600" cy="3816350"/>
          </a:xfrm>
          <a:noFill/>
          <a:ln/>
        </p:spPr>
      </p:pic>
      <p:pic>
        <p:nvPicPr>
          <p:cNvPr id="149508" name="Picture 4" descr="gy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009775"/>
            <a:ext cx="4038600" cy="3867150"/>
          </a:xfrm>
          <a:noFill/>
          <a:ln/>
        </p:spPr>
      </p:pic>
    </p:spTree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Опухоли яичников</a:t>
            </a:r>
            <a:r>
              <a:rPr lang="ru-RU" sz="3200"/>
              <a:t> </a:t>
            </a:r>
            <a:br>
              <a:rPr lang="ru-RU" sz="3200"/>
            </a:br>
            <a:r>
              <a:rPr lang="ru-RU" sz="3200"/>
              <a:t>Диагностика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endParaRPr lang="ru-RU" sz="2800"/>
          </a:p>
          <a:p>
            <a:r>
              <a:rPr lang="ru-RU" sz="2800"/>
              <a:t>ЯМР - томография</a:t>
            </a:r>
          </a:p>
        </p:txBody>
      </p:sp>
      <p:pic>
        <p:nvPicPr>
          <p:cNvPr id="150532" name="Picture 4" descr="p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6913" y="1989138"/>
            <a:ext cx="3808412" cy="4041775"/>
          </a:xfrm>
          <a:noFill/>
          <a:ln/>
        </p:spPr>
      </p:pic>
    </p:spTree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Опухоли яичников</a:t>
            </a:r>
            <a:r>
              <a:rPr lang="ru-RU" sz="3600"/>
              <a:t> </a:t>
            </a:r>
            <a:br>
              <a:rPr lang="ru-RU" sz="3600"/>
            </a:br>
            <a:r>
              <a:rPr lang="ru-RU" sz="3200"/>
              <a:t>Диагностика</a:t>
            </a:r>
          </a:p>
        </p:txBody>
      </p:sp>
      <p:pic>
        <p:nvPicPr>
          <p:cNvPr id="151555" name="Picture 3" descr="ls_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122488"/>
            <a:ext cx="3814763" cy="3832225"/>
          </a:xfrm>
          <a:noFill/>
          <a:ln/>
        </p:spPr>
      </p:pic>
      <p:pic>
        <p:nvPicPr>
          <p:cNvPr id="151556" name="Picture 4" descr="LapSter-lin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51388" y="2143125"/>
            <a:ext cx="3598862" cy="3811588"/>
          </a:xfrm>
          <a:noFill/>
          <a:ln/>
        </p:spPr>
      </p:pic>
    </p:spTree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z="2800" b="1"/>
              <a:t>Осложнения доброкачественных опухолей</a:t>
            </a:r>
            <a:br>
              <a:rPr lang="ru-RU" sz="2800" b="1"/>
            </a:br>
            <a:r>
              <a:rPr lang="ru-RU" sz="2800" b="1"/>
              <a:t>яичников и опухолевидных процессов</a:t>
            </a:r>
            <a:br>
              <a:rPr lang="ru-RU" sz="2800" b="1"/>
            </a:br>
            <a:r>
              <a:rPr lang="ru-RU" sz="2800" b="1"/>
              <a:t>яичников.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81550"/>
          </a:xfrm>
        </p:spPr>
        <p:txBody>
          <a:bodyPr/>
          <a:lstStyle/>
          <a:p>
            <a:r>
              <a:rPr lang="ru-RU" sz="2400"/>
              <a:t>Злокачественный рост.</a:t>
            </a:r>
          </a:p>
          <a:p>
            <a:r>
              <a:rPr lang="ru-RU" sz="2400"/>
              <a:t>Разрыв капсулы кистомы.</a:t>
            </a:r>
          </a:p>
          <a:p>
            <a:r>
              <a:rPr lang="ru-RU" sz="2400"/>
              <a:t>Перекрут ножки кистомы.</a:t>
            </a:r>
          </a:p>
          <a:p>
            <a:r>
              <a:rPr lang="ru-RU" sz="2400"/>
              <a:t>Псевдомиксома брюшины.</a:t>
            </a:r>
            <a:endParaRPr lang="ru-RU" sz="2400" b="1"/>
          </a:p>
          <a:p>
            <a:pPr algn="ctr">
              <a:buFontTx/>
              <a:buNone/>
            </a:pPr>
            <a:r>
              <a:rPr lang="ru-RU" sz="2800" b="1">
                <a:solidFill>
                  <a:schemeClr val="tx2"/>
                </a:solidFill>
              </a:rPr>
              <a:t>Дифференциальный диагноз</a:t>
            </a:r>
          </a:p>
          <a:p>
            <a:r>
              <a:rPr lang="ru-RU" sz="2400"/>
              <a:t>Миома матки (субсерозный узел).</a:t>
            </a:r>
          </a:p>
          <a:p>
            <a:r>
              <a:rPr lang="ru-RU" sz="2400"/>
              <a:t>Беременность.</a:t>
            </a:r>
          </a:p>
          <a:p>
            <a:r>
              <a:rPr lang="ru-RU" sz="2400"/>
              <a:t>Тубоовариальная воспалительная опухоль.</a:t>
            </a:r>
          </a:p>
          <a:p>
            <a:r>
              <a:rPr lang="ru-RU" sz="2400"/>
              <a:t>Дистопия почки.</a:t>
            </a:r>
          </a:p>
          <a:p>
            <a:r>
              <a:rPr lang="ru-RU" sz="2400"/>
              <a:t>Опухоль кишечника.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2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98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98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98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98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98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Опухоли яичников</a:t>
            </a:r>
            <a:r>
              <a:rPr lang="ru-RU" sz="3600"/>
              <a:t> </a:t>
            </a:r>
            <a:br>
              <a:rPr lang="ru-RU" sz="3600"/>
            </a:br>
            <a:r>
              <a:rPr lang="ru-RU" sz="3200"/>
              <a:t>Лечение</a:t>
            </a:r>
          </a:p>
        </p:txBody>
      </p:sp>
      <p:pic>
        <p:nvPicPr>
          <p:cNvPr id="157699" name="Picture 3" descr="170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3750" y="2425700"/>
            <a:ext cx="3598863" cy="3225800"/>
          </a:xfrm>
          <a:noFill/>
          <a:ln/>
        </p:spPr>
      </p:pic>
      <p:pic>
        <p:nvPicPr>
          <p:cNvPr id="157700" name="Picture 4" descr="surgeon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35575" y="2205038"/>
            <a:ext cx="3440113" cy="3960812"/>
          </a:xfrm>
          <a:noFill/>
          <a:ln/>
        </p:spPr>
      </p:pic>
    </p:spTree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Особенности диагностики и лечения АМК пубертатного периода - презентация 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8" y="-43011"/>
            <a:ext cx="9158858" cy="69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95888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Миома состоит из мышечных волокон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mtClean="0"/>
              <a:t>Различают: </a:t>
            </a:r>
          </a:p>
          <a:p>
            <a:pPr>
              <a:buFont typeface="Arial" pitchFamily="34" charset="0"/>
              <a:buChar char="•"/>
            </a:pPr>
            <a:r>
              <a:rPr lang="ru-RU" b="1" smtClean="0"/>
              <a:t>Лейомиому </a:t>
            </a:r>
            <a:r>
              <a:rPr lang="ru-RU" smtClean="0"/>
              <a:t>– состоит из гладких мышечных волокон </a:t>
            </a:r>
          </a:p>
          <a:p>
            <a:pPr>
              <a:buFont typeface="Arial" pitchFamily="34" charset="0"/>
              <a:buChar char="•"/>
            </a:pPr>
            <a:r>
              <a:rPr lang="ru-RU" b="1" smtClean="0"/>
              <a:t>Рабдомиому</a:t>
            </a:r>
            <a:r>
              <a:rPr lang="ru-RU" smtClean="0"/>
              <a:t> – состоит из поперечно-полосатых мышечных волокон </a:t>
            </a:r>
          </a:p>
          <a:p>
            <a:pPr>
              <a:buFont typeface="Arial" pitchFamily="34" charset="0"/>
              <a:buChar char="•"/>
            </a:pPr>
            <a:r>
              <a:rPr lang="ru-RU" b="1" smtClean="0"/>
              <a:t>Локализуется</a:t>
            </a:r>
            <a:r>
              <a:rPr lang="ru-RU" smtClean="0"/>
              <a:t> чаще в толще большой половой губы, имеет плотноэластичную консистенцию, подвижная, не связанная с окружающими тканями.</a:t>
            </a:r>
          </a:p>
        </p:txBody>
      </p:sp>
    </p:spTree>
    <p:extLst>
      <p:ext uri="{BB962C8B-B14F-4D97-AF65-F5344CB8AC3E}">
        <p14:creationId xmlns:p14="http://schemas.microsoft.com/office/powerpoint/2010/main" val="3098496482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Миома вульвы</a:t>
            </a:r>
          </a:p>
        </p:txBody>
      </p:sp>
      <p:pic>
        <p:nvPicPr>
          <p:cNvPr id="14339" name="Picture 2" descr="C:\Users\User\Desktop\картинки\миома вуль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662463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92839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921625" cy="1800225"/>
          </a:xfrm>
        </p:spPr>
        <p:txBody>
          <a:bodyPr/>
          <a:lstStyle/>
          <a:p>
            <a:pPr algn="ctr"/>
            <a:r>
              <a:rPr lang="ru-RU" sz="3600" b="1" smtClean="0"/>
              <a:t>Липома состоит из жировой ткани,</a:t>
            </a:r>
            <a:r>
              <a:rPr lang="ru-RU" smtClean="0"/>
              <a:t/>
            </a:r>
            <a:br>
              <a:rPr lang="ru-RU" smtClean="0"/>
            </a:br>
            <a:r>
              <a:rPr lang="ru-RU" sz="3600" b="1" smtClean="0"/>
              <a:t>с элементами соединительной ткани</a:t>
            </a: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8212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smtClean="0"/>
              <a:t>Локализуется </a:t>
            </a:r>
            <a:r>
              <a:rPr lang="ru-RU" smtClean="0"/>
              <a:t>в области лобка или на больших половых губах. </a:t>
            </a:r>
          </a:p>
          <a:p>
            <a:pPr>
              <a:buFont typeface="Arial" pitchFamily="34" charset="0"/>
              <a:buChar char="•"/>
            </a:pPr>
            <a:r>
              <a:rPr lang="ru-RU" smtClean="0"/>
              <a:t>Имеет мягкую консистенцию, округлую форму, 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   окружена капсулой, относительно  подвижна, 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   не спаяна с кожей. </a:t>
            </a:r>
          </a:p>
          <a:p>
            <a:pPr>
              <a:buFont typeface="Arial" pitchFamily="34" charset="0"/>
              <a:buChar char="•"/>
            </a:pPr>
            <a:r>
              <a:rPr lang="ru-RU" b="1" smtClean="0"/>
              <a:t>Диагностика</a:t>
            </a:r>
          </a:p>
          <a:p>
            <a:pPr>
              <a:buFont typeface="Arial" pitchFamily="34" charset="0"/>
              <a:buChar char="•"/>
            </a:pPr>
            <a:r>
              <a:rPr lang="ru-RU" smtClean="0"/>
              <a:t>Распознавание доброкачественных опухолей вульвы не представляет трудностей. </a:t>
            </a:r>
          </a:p>
          <a:p>
            <a:pPr>
              <a:buFont typeface="Arial" pitchFamily="34" charset="0"/>
              <a:buChar char="•"/>
            </a:pPr>
            <a:r>
              <a:rPr lang="ru-RU" smtClean="0"/>
              <a:t>Узлы располагаются на широком основании или ножке и  доступны непосредственному осмотру.</a:t>
            </a:r>
          </a:p>
        </p:txBody>
      </p:sp>
    </p:spTree>
    <p:extLst>
      <p:ext uri="{BB962C8B-B14F-4D97-AF65-F5344CB8AC3E}">
        <p14:creationId xmlns:p14="http://schemas.microsoft.com/office/powerpoint/2010/main" val="3385169266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Липома вульвы</a:t>
            </a:r>
          </a:p>
        </p:txBody>
      </p:sp>
      <p:pic>
        <p:nvPicPr>
          <p:cNvPr id="16387" name="Picture 2" descr="C:\Users\User\Desktop\картинки\липо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69766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885943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Миксома формируется из остатков мезенхимы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0825" y="2636838"/>
            <a:ext cx="8229600" cy="4389437"/>
          </a:xfrm>
        </p:spPr>
        <p:txBody>
          <a:bodyPr/>
          <a:lstStyle/>
          <a:p>
            <a:r>
              <a:rPr lang="ru-RU" sz="2800" smtClean="0"/>
              <a:t>Находится в подкожной клетчатке лобка и больших половых губ. </a:t>
            </a:r>
          </a:p>
          <a:p>
            <a:r>
              <a:rPr lang="ru-RU" sz="2800" smtClean="0"/>
              <a:t>Чаще встречается у женщин пожилого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888185107"/>
      </p:ext>
    </p:extLst>
  </p:cSld>
  <p:clrMapOvr>
    <a:masterClrMapping/>
  </p:clrMapOvr>
  <p:transition advTm="3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ар">
  <a:themeElements>
    <a:clrScheme name="Радар 5">
      <a:dk1>
        <a:srgbClr val="003300"/>
      </a:dk1>
      <a:lt1>
        <a:srgbClr val="FFFFCC"/>
      </a:lt1>
      <a:dk2>
        <a:srgbClr val="006600"/>
      </a:dk2>
      <a:lt2>
        <a:srgbClr val="FFFF00"/>
      </a:lt2>
      <a:accent1>
        <a:srgbClr val="008000"/>
      </a:accent1>
      <a:accent2>
        <a:srgbClr val="3399FF"/>
      </a:accent2>
      <a:accent3>
        <a:srgbClr val="AAB8AA"/>
      </a:accent3>
      <a:accent4>
        <a:srgbClr val="DADAAE"/>
      </a:accent4>
      <a:accent5>
        <a:srgbClr val="AAC0AA"/>
      </a:accent5>
      <a:accent6>
        <a:srgbClr val="2D8AE7"/>
      </a:accent6>
      <a:hlink>
        <a:srgbClr val="6666FF"/>
      </a:hlink>
      <a:folHlink>
        <a:srgbClr val="CCECFF"/>
      </a:folHlink>
    </a:clrScheme>
    <a:fontScheme name="Рада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дар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дар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дар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дар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дар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1862</TotalTime>
  <Words>1117</Words>
  <Application>Microsoft Office PowerPoint</Application>
  <PresentationFormat>Экран (4:3)</PresentationFormat>
  <Paragraphs>240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Радар</vt:lpstr>
      <vt:lpstr>Доброкачественные опухоли наружных и внутренних женских половых органов</vt:lpstr>
      <vt:lpstr>Классификация</vt:lpstr>
      <vt:lpstr>Фиброма представлена соединительной  тканью</vt:lpstr>
      <vt:lpstr>Фибромиома влагалища</vt:lpstr>
      <vt:lpstr>Миома состоит из мышечных волокон </vt:lpstr>
      <vt:lpstr>Миома вульвы</vt:lpstr>
      <vt:lpstr>Липома состоит из жировой ткани, с элементами соединительной ткани </vt:lpstr>
      <vt:lpstr>Липома вульвы</vt:lpstr>
      <vt:lpstr>Миксома формируется из остатков мезенхимы</vt:lpstr>
      <vt:lpstr>Гемангиома развивается из сосудов кожи и слизистых оболочек наружных половых органов</vt:lpstr>
      <vt:lpstr>Гемангиома наружных половых органов</vt:lpstr>
      <vt:lpstr>Лимфангиома</vt:lpstr>
      <vt:lpstr>Лимфангиома</vt:lpstr>
      <vt:lpstr>Папиллома</vt:lpstr>
      <vt:lpstr>Папиллома</vt:lpstr>
      <vt:lpstr>Гидроаденома</vt:lpstr>
      <vt:lpstr>Лечение</vt:lpstr>
      <vt:lpstr>МИОМА МАТКИ -ДОБРОКАЧЕСТВЕННАЯ ГОРМОНОЗАВИСИМАЯ ОПУХОЛЬ МАТКИ, СОСТОЯЩАЯ  ИЗ МЫШЕЧНОЙ И СОЕДИНИТЕЛЬНОЙ ТКАНИ. СОСТАВЛЯЕТ ДО 30% ГИНЕКОЛОГИЧЕСКИХ ЗАБОЛЕВАНИЙ</vt:lpstr>
      <vt:lpstr>Презентация PowerPoint</vt:lpstr>
      <vt:lpstr>КЛАССИФИКАЦИЯ РОСТА УЗЛОВ ПО ЛОКАЛИЗАЦИИ</vt:lpstr>
      <vt:lpstr>ФАКТОРЫ РИСКА</vt:lpstr>
      <vt:lpstr>КЛИНИЧЕСКИЕ ПРОЯВЛЕНИЯ</vt:lpstr>
      <vt:lpstr>ДИАГНОСТИКА МИОМ </vt:lpstr>
      <vt:lpstr>ЛЕЧЕНИЕ</vt:lpstr>
      <vt:lpstr>КОНСЕРВАТИВНАЯ ТЕРАПИЯ</vt:lpstr>
      <vt:lpstr>Презентация PowerPoint</vt:lpstr>
      <vt:lpstr>ГОРМОНАЛЬНОЕ ЛЕЧЕНИЕ</vt:lpstr>
      <vt:lpstr>ПОКАЗАНИЯ К  ОПЕРАТИВНОМУ ЛЕЧЕНИЮ</vt:lpstr>
      <vt:lpstr>Презентация PowerPoint</vt:lpstr>
      <vt:lpstr>Методы оперативного лечения</vt:lpstr>
      <vt:lpstr>Презентация PowerPoint</vt:lpstr>
      <vt:lpstr>Презентация PowerPoint</vt:lpstr>
      <vt:lpstr>Миома и беременность</vt:lpstr>
      <vt:lpstr>Презентация PowerPoint</vt:lpstr>
      <vt:lpstr>Опухоли яичников</vt:lpstr>
      <vt:lpstr>Общая классификация опухолей яичника (по Пфаненштилю)</vt:lpstr>
      <vt:lpstr>Международная классификация опухолей яичников по гистотипам</vt:lpstr>
      <vt:lpstr>Опухоли яичников</vt:lpstr>
      <vt:lpstr>Клиника доброкачественных опухолей  яичников и опухолевидных процессов яичников.</vt:lpstr>
      <vt:lpstr>Диагностическая программа при доброкачественных опухолях яичников и опухолевидных процессах яичников</vt:lpstr>
      <vt:lpstr>Опухоли яичников  Диагностика</vt:lpstr>
      <vt:lpstr>Опухоли яичников  Диагностика</vt:lpstr>
      <vt:lpstr>Опухоли яичников  Диагностика</vt:lpstr>
      <vt:lpstr>Осложнения доброкачественных опухолей яичников и опухолевидных процессов яичников.</vt:lpstr>
      <vt:lpstr>Опухоли яичников  Лечение</vt:lpstr>
      <vt:lpstr>Презентация PowerPoint</vt:lpstr>
    </vt:vector>
  </TitlesOfParts>
  <Company>PooH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Этиология</dc:title>
  <dc:creator>PooH</dc:creator>
  <cp:lastModifiedBy>HP</cp:lastModifiedBy>
  <cp:revision>298</cp:revision>
  <dcterms:created xsi:type="dcterms:W3CDTF">2002-12-01T14:28:28Z</dcterms:created>
  <dcterms:modified xsi:type="dcterms:W3CDTF">2023-03-13T14:08:00Z</dcterms:modified>
</cp:coreProperties>
</file>