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76" r:id="rId3"/>
    <p:sldId id="258" r:id="rId4"/>
    <p:sldId id="298" r:id="rId5"/>
    <p:sldId id="300" r:id="rId6"/>
    <p:sldId id="301" r:id="rId7"/>
    <p:sldId id="368" r:id="rId8"/>
    <p:sldId id="302" r:id="rId9"/>
    <p:sldId id="364" r:id="rId10"/>
    <p:sldId id="307" r:id="rId11"/>
    <p:sldId id="365" r:id="rId12"/>
    <p:sldId id="308" r:id="rId13"/>
    <p:sldId id="309" r:id="rId14"/>
    <p:sldId id="310" r:id="rId15"/>
    <p:sldId id="312" r:id="rId16"/>
    <p:sldId id="314" r:id="rId17"/>
    <p:sldId id="315" r:id="rId18"/>
    <p:sldId id="318" r:id="rId19"/>
    <p:sldId id="319" r:id="rId20"/>
    <p:sldId id="320" r:id="rId21"/>
    <p:sldId id="324" r:id="rId22"/>
    <p:sldId id="366" r:id="rId23"/>
    <p:sldId id="326" r:id="rId24"/>
    <p:sldId id="327" r:id="rId25"/>
    <p:sldId id="328" r:id="rId26"/>
    <p:sldId id="338" r:id="rId27"/>
    <p:sldId id="371" r:id="rId28"/>
    <p:sldId id="341" r:id="rId29"/>
    <p:sldId id="343" r:id="rId30"/>
    <p:sldId id="344" r:id="rId31"/>
    <p:sldId id="346" r:id="rId32"/>
    <p:sldId id="347" r:id="rId33"/>
    <p:sldId id="263" r:id="rId34"/>
    <p:sldId id="348" r:id="rId35"/>
    <p:sldId id="268" r:id="rId36"/>
    <p:sldId id="351" r:id="rId37"/>
    <p:sldId id="352" r:id="rId38"/>
    <p:sldId id="353" r:id="rId39"/>
    <p:sldId id="355" r:id="rId40"/>
    <p:sldId id="354" r:id="rId41"/>
    <p:sldId id="357" r:id="rId42"/>
    <p:sldId id="286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336699"/>
    <a:srgbClr val="CC00FF"/>
    <a:srgbClr val="FF3300"/>
    <a:srgbClr val="F8F8F8"/>
    <a:srgbClr val="333333"/>
    <a:srgbClr val="969696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1167" autoAdjust="0"/>
  </p:normalViewPr>
  <p:slideViewPr>
    <p:cSldViewPr>
      <p:cViewPr>
        <p:scale>
          <a:sx n="74" d="100"/>
          <a:sy n="74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Венозная тромбоэмболия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DF-49B1-8D54-CA429F20D730}"/>
              </c:ext>
            </c:extLst>
          </c:dPt>
          <c:cat>
            <c:strRef>
              <c:f>Лист1!$A$2:$A$5</c:f>
              <c:strCache>
                <c:ptCount val="4"/>
                <c:pt idx="0">
                  <c:v>Другие причины</c:v>
                </c:pt>
                <c:pt idx="3">
                  <c:v>Мутация Leiden (43,7%)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56.3</c:v>
                </c:pt>
                <c:pt idx="3">
                  <c:v>43.7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DF-49B1-8D54-CA429F20D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B4-4D02-8B25-55850BE1F3D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B4-4D02-8B25-55850BE1F3DC}"/>
              </c:ext>
            </c:extLst>
          </c:dPt>
          <c:dLbls>
            <c:dLbl>
              <c:idx val="4"/>
              <c:layout>
                <c:manualLayout>
                  <c:x val="-0.15001798550470163"/>
                  <c:y val="-7.07111539325590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B4-4D02-8B25-55850BE1F3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1">
                  <c:v>Отсутствие резистентности к протеину С акт</c:v>
                </c:pt>
                <c:pt idx="2">
                  <c:v>Мутация Leiden (46%)</c:v>
                </c:pt>
                <c:pt idx="3">
                  <c:v>Другие причины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28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B4-4D02-8B25-55850BE1F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9D822-B4D8-4A46-83D5-0574B80314A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E5CC-0195-4A72-8E16-112735601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err="1" smtClean="0">
                <a:solidFill>
                  <a:srgbClr val="0070C0"/>
                </a:solidFill>
              </a:rPr>
              <a:t>Антикардиолипиновые</a:t>
            </a:r>
            <a:r>
              <a:rPr lang="ru-RU" sz="1200" b="1" dirty="0" smtClean="0">
                <a:solidFill>
                  <a:srgbClr val="0070C0"/>
                </a:solidFill>
              </a:rPr>
              <a:t> антитела </a:t>
            </a:r>
            <a:r>
              <a:rPr lang="ru-RU" sz="1200" b="1" dirty="0" err="1" smtClean="0">
                <a:solidFill>
                  <a:srgbClr val="0070C0"/>
                </a:solidFill>
              </a:rPr>
              <a:t>IgG</a:t>
            </a:r>
            <a:r>
              <a:rPr lang="ru-RU" sz="1200" b="1" dirty="0" smtClean="0">
                <a:solidFill>
                  <a:srgbClr val="0070C0"/>
                </a:solidFill>
              </a:rPr>
              <a:t>- и/или </a:t>
            </a:r>
            <a:r>
              <a:rPr lang="ru-RU" sz="1200" b="1" dirty="0" err="1" smtClean="0">
                <a:solidFill>
                  <a:srgbClr val="0070C0"/>
                </a:solidFill>
              </a:rPr>
              <a:t>IgM-изотипов</a:t>
            </a:r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/>
              <a:t>в сыворотке или плазме крови, присутствующие в среднем или высоком титре (более 40 GPL или MPL, или более 99 перцентилей, или более среднего значения + 3SD для 40 здоровых лиц), выявленные в 2 случаях или более в течение 12 </a:t>
            </a:r>
            <a:r>
              <a:rPr lang="ru-RU" sz="1200" dirty="0" err="1" smtClean="0"/>
              <a:t>нед</a:t>
            </a:r>
            <a:r>
              <a:rPr lang="ru-RU" sz="1200" dirty="0" smtClean="0"/>
              <a:t> стандартизированным методом ИФА. </a:t>
            </a:r>
          </a:p>
          <a:p>
            <a:endParaRPr lang="ru-RU" sz="1200" dirty="0" smtClean="0"/>
          </a:p>
          <a:p>
            <a:r>
              <a:rPr lang="ru-RU" sz="1200" b="1" dirty="0" smtClean="0">
                <a:solidFill>
                  <a:srgbClr val="0070C0"/>
                </a:solidFill>
              </a:rPr>
              <a:t>Волчаночный антикоагулянт </a:t>
            </a:r>
            <a:r>
              <a:rPr lang="ru-RU" sz="1200" dirty="0" smtClean="0"/>
              <a:t>в плазме крови, выявленный в 2 случаях или более в течение 12 </a:t>
            </a:r>
            <a:r>
              <a:rPr lang="ru-RU" sz="1200" dirty="0" err="1" smtClean="0"/>
              <a:t>нед</a:t>
            </a:r>
            <a:r>
              <a:rPr lang="ru-RU" sz="1200" dirty="0" smtClean="0"/>
              <a:t> методом, </a:t>
            </a:r>
          </a:p>
          <a:p>
            <a:pPr>
              <a:buNone/>
            </a:pPr>
            <a:r>
              <a:rPr lang="ru-RU" sz="1200" dirty="0" smtClean="0"/>
              <a:t>     соответствующим указаниям Международного общества тромбоза и гемостаза.</a:t>
            </a:r>
          </a:p>
          <a:p>
            <a:endParaRPr lang="ru-RU" sz="1200" dirty="0" smtClean="0"/>
          </a:p>
          <a:p>
            <a:r>
              <a:rPr lang="ru-RU" sz="1200" b="1" dirty="0" smtClean="0">
                <a:solidFill>
                  <a:srgbClr val="0070C0"/>
                </a:solidFill>
              </a:rPr>
              <a:t>Антитела к </a:t>
            </a:r>
            <a:r>
              <a:rPr lang="ru-RU" sz="1200" b="1" dirty="0" err="1" smtClean="0">
                <a:solidFill>
                  <a:srgbClr val="0070C0"/>
                </a:solidFill>
              </a:rPr>
              <a:t>β</a:t>
            </a:r>
            <a:r>
              <a:rPr lang="ru-RU" sz="1200" b="1" baseline="-25000" dirty="0" err="1" smtClean="0">
                <a:solidFill>
                  <a:srgbClr val="0070C0"/>
                </a:solidFill>
              </a:rPr>
              <a:t> </a:t>
            </a:r>
            <a:r>
              <a:rPr lang="ru-RU" sz="1200" b="1" baseline="-25000" dirty="0" smtClean="0">
                <a:solidFill>
                  <a:srgbClr val="0070C0"/>
                </a:solidFill>
              </a:rPr>
              <a:t>2 </a:t>
            </a:r>
            <a:r>
              <a:rPr lang="ru-RU" sz="1200" b="1" dirty="0" smtClean="0">
                <a:solidFill>
                  <a:srgbClr val="0070C0"/>
                </a:solidFill>
              </a:rPr>
              <a:t>ГП I </a:t>
            </a:r>
            <a:r>
              <a:rPr lang="ru-RU" sz="1200" b="1" dirty="0" err="1" smtClean="0">
                <a:solidFill>
                  <a:srgbClr val="0070C0"/>
                </a:solidFill>
              </a:rPr>
              <a:t>IgG</a:t>
            </a:r>
            <a:r>
              <a:rPr lang="ru-RU" sz="1200" b="1" dirty="0" smtClean="0">
                <a:solidFill>
                  <a:srgbClr val="0070C0"/>
                </a:solidFill>
              </a:rPr>
              <a:t>- и/или </a:t>
            </a:r>
            <a:r>
              <a:rPr lang="ru-RU" sz="1200" b="1" dirty="0" err="1" smtClean="0">
                <a:solidFill>
                  <a:srgbClr val="0070C0"/>
                </a:solidFill>
              </a:rPr>
              <a:t>IgM-изотипов</a:t>
            </a:r>
            <a:r>
              <a:rPr lang="ru-RU" sz="1200" dirty="0" smtClean="0"/>
              <a:t>, выявленные в сыворотке или плазме крови в 2 случаях или более в течение 12 </a:t>
            </a:r>
            <a:r>
              <a:rPr lang="ru-RU" sz="1200" dirty="0" err="1" smtClean="0"/>
              <a:t>нед</a:t>
            </a:r>
            <a:r>
              <a:rPr lang="ru-RU" sz="1200" dirty="0" smtClean="0"/>
              <a:t> стандартизированным методом иммуноферментного анализа в соответствии с рекомендованными методиками.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E5CC-0195-4A72-8E16-1127356010E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E5CC-0195-4A72-8E16-1127356010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Тромбоз глубоких вен нижних конечностей, который часто сопровождается ТЭЛА; </a:t>
            </a:r>
          </a:p>
          <a:p>
            <a:r>
              <a:rPr lang="ru-RU" sz="1200" dirty="0" smtClean="0"/>
              <a:t>Тромбоэмболия у 32% пациентов в начале заболевания;</a:t>
            </a:r>
          </a:p>
          <a:p>
            <a:r>
              <a:rPr lang="ru-RU" sz="1200" dirty="0" smtClean="0"/>
              <a:t>Легочная артериальная гипертензия вследствие рецидивирующих тромбоэмболий, а также тромбоза мелких сосудов легких;</a:t>
            </a:r>
          </a:p>
          <a:p>
            <a:r>
              <a:rPr lang="ru-RU" sz="1200" dirty="0" smtClean="0"/>
              <a:t>Поражение глазных, почечных, селезеночных вен, портальных или брыжеечных вен, вен сагиттального синуса;</a:t>
            </a:r>
          </a:p>
          <a:p>
            <a:r>
              <a:rPr lang="ru-RU" sz="1200" dirty="0" smtClean="0"/>
              <a:t>Тромбоз печеночных вен (синдром </a:t>
            </a:r>
            <a:r>
              <a:rPr lang="ru-RU" sz="1200" dirty="0" err="1" smtClean="0"/>
              <a:t>Бадда</a:t>
            </a:r>
            <a:r>
              <a:rPr lang="ru-RU" sz="1200" dirty="0" smtClean="0"/>
              <a:t>–</a:t>
            </a:r>
            <a:r>
              <a:rPr lang="ru-RU" sz="1200" dirty="0" err="1" smtClean="0"/>
              <a:t>Киари</a:t>
            </a:r>
            <a:r>
              <a:rPr lang="ru-RU" sz="1200" dirty="0" smtClean="0"/>
              <a:t>), тромбоз надпочечниковой вены (надпочечниковая недостаточность).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E5CC-0195-4A72-8E16-1127356010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E5CC-0195-4A72-8E16-1127356010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E5CC-0195-4A72-8E16-1127356010E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0" y="4964113"/>
            <a:ext cx="9144000" cy="1893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38BF678-E47E-419F-AA3E-6F6A493F81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 descr="02"/>
          <p:cNvSpPr>
            <a:spLocks noChangeAspect="1" noChangeArrowheads="1"/>
          </p:cNvSpPr>
          <p:nvPr/>
        </p:nvSpPr>
        <p:spPr bwMode="gray">
          <a:xfrm>
            <a:off x="0" y="381000"/>
            <a:ext cx="3052763" cy="45894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 descr="03"/>
          <p:cNvSpPr>
            <a:spLocks noChangeAspect="1" noChangeArrowheads="1"/>
          </p:cNvSpPr>
          <p:nvPr/>
        </p:nvSpPr>
        <p:spPr bwMode="gray">
          <a:xfrm>
            <a:off x="3048000" y="381000"/>
            <a:ext cx="3052763" cy="459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 descr="04"/>
          <p:cNvSpPr>
            <a:spLocks noChangeAspect="1" noChangeArrowheads="1"/>
          </p:cNvSpPr>
          <p:nvPr/>
        </p:nvSpPr>
        <p:spPr bwMode="gray">
          <a:xfrm>
            <a:off x="6091238" y="381000"/>
            <a:ext cx="3052762" cy="45894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27DB-ABBE-4468-8116-581F14CCF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979612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89613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0A370-D7A9-4817-9D30-2DB8D1315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C56B6968-18A9-46AA-83FC-0C92F89E2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B887432F-028E-4E9A-8250-15E2A9302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73C9065A-06E9-47E2-B925-A7DEF560E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70BA9-F904-4922-A90E-EC1C9FB54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F9E9D-0A8D-4C3D-9EA8-C44B6D6D1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CB5D3-E466-45EC-8F19-69B3BD3A5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7D29E-471B-4446-99B3-64EF23A58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0E33D-816C-4D44-8171-12B438EEC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08A22-9EA5-4D17-B550-0556353B6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63562-EC3C-4EBF-AE11-9E94E0734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1FB1-D9A7-4AE5-B473-78442866C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0"/>
            <a:ext cx="741363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219200"/>
            <a:ext cx="7921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23925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725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647B48-147B-496E-A565-862F7511F9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9" descr="02"/>
          <p:cNvSpPr>
            <a:spLocks noChangeAspect="1" noChangeArrowheads="1"/>
          </p:cNvSpPr>
          <p:nvPr/>
        </p:nvSpPr>
        <p:spPr bwMode="gray">
          <a:xfrm>
            <a:off x="0" y="0"/>
            <a:ext cx="742950" cy="10668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 descr="03"/>
          <p:cNvSpPr>
            <a:spLocks noChangeAspect="1" noChangeArrowheads="1"/>
          </p:cNvSpPr>
          <p:nvPr/>
        </p:nvSpPr>
        <p:spPr bwMode="gray">
          <a:xfrm>
            <a:off x="0" y="1143000"/>
            <a:ext cx="742950" cy="10699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 descr="04"/>
          <p:cNvSpPr>
            <a:spLocks noChangeArrowheads="1"/>
          </p:cNvSpPr>
          <p:nvPr/>
        </p:nvSpPr>
        <p:spPr bwMode="gray">
          <a:xfrm>
            <a:off x="0" y="2209800"/>
            <a:ext cx="742950" cy="10699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43372" y="5229200"/>
            <a:ext cx="5000628" cy="1446550"/>
          </a:xfrm>
          <a:prstGeom prst="rect">
            <a:avLst/>
          </a:prstGeom>
          <a:solidFill>
            <a:srgbClr val="3366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r"/>
            <a:endParaRPr lang="ru-RU" sz="1600" b="1" dirty="0" smtClean="0"/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студентка 411 группы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лечебного факультета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Казенашев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Виктор Викторович</a:t>
            </a:r>
          </a:p>
          <a:p>
            <a:pPr algn="l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90953" y="5650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«Московский государственный медико-стоматологический университет им. А.И. Евдокимова»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189" y="1844824"/>
            <a:ext cx="8621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«Заболевания крови: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тромбофилия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12763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Диагностические критерии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CC00"/>
                </a:solidFill>
              </a:rPr>
              <a:t>V Европейский форум по </a:t>
            </a:r>
            <a:r>
              <a:rPr lang="ru-RU" sz="1600" dirty="0" err="1" smtClean="0">
                <a:solidFill>
                  <a:srgbClr val="00CC00"/>
                </a:solidFill>
              </a:rPr>
              <a:t>антифосфолипидным</a:t>
            </a:r>
            <a:r>
              <a:rPr lang="ru-RU" sz="1600" dirty="0" smtClean="0">
                <a:solidFill>
                  <a:srgbClr val="00CC00"/>
                </a:solidFill>
              </a:rPr>
              <a:t> антителам (Барселона, 2005). </a:t>
            </a:r>
            <a:r>
              <a:rPr lang="ru-RU" dirty="0" smtClean="0">
                <a:solidFill>
                  <a:srgbClr val="00CC00"/>
                </a:solidFill>
              </a:rPr>
              <a:t/>
            </a:r>
            <a:br>
              <a:rPr lang="ru-RU" dirty="0" smtClean="0">
                <a:solidFill>
                  <a:srgbClr val="00CC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66"/>
                </a:solidFill>
              </a:rPr>
              <a:t>Клинические критерии: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1.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Сосудистый тромбоз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i="1" baseline="30000" dirty="0" smtClean="0">
              <a:solidFill>
                <a:srgbClr val="002060"/>
              </a:solidFill>
            </a:endParaRPr>
          </a:p>
          <a:p>
            <a:r>
              <a:rPr lang="ru-RU" sz="2400" i="1" baseline="30000" dirty="0" smtClean="0"/>
              <a:t> </a:t>
            </a:r>
            <a:r>
              <a:rPr lang="ru-RU" sz="2400" dirty="0" smtClean="0"/>
              <a:t>Один клинический эпизод (или более) артериального, венозного тромбоза или тромбоза мелких сосудов, </a:t>
            </a:r>
            <a:r>
              <a:rPr lang="ru-RU" sz="2400" dirty="0" err="1" smtClean="0"/>
              <a:t>кровоснабжающих</a:t>
            </a:r>
            <a:r>
              <a:rPr lang="ru-RU" sz="2400" dirty="0" smtClean="0"/>
              <a:t> любой орган и ткань. </a:t>
            </a:r>
          </a:p>
          <a:p>
            <a:r>
              <a:rPr lang="ru-RU" sz="2400" dirty="0" smtClean="0"/>
              <a:t>При подтверждении диагноза патогистологическим исследованием тромбоз должен присутствовать </a:t>
            </a:r>
            <a:r>
              <a:rPr lang="ru-RU" sz="2400" i="1" dirty="0" smtClean="0">
                <a:solidFill>
                  <a:srgbClr val="0070C0"/>
                </a:solidFill>
              </a:rPr>
              <a:t>без существенной выраженности воспаления в стенке сосуда</a:t>
            </a:r>
            <a:r>
              <a:rPr lang="ru-RU" sz="2400" dirty="0" smtClean="0"/>
              <a:t>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Клинические критерии: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71546"/>
            <a:ext cx="7921625" cy="5572164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2.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Патология беременности</a:t>
            </a:r>
            <a:r>
              <a:rPr lang="ru-RU" sz="2400" b="1" i="1" dirty="0" smtClean="0"/>
              <a:t> </a:t>
            </a:r>
            <a:endParaRPr lang="ru-RU" sz="2400" b="1" dirty="0" smtClean="0"/>
          </a:p>
          <a:p>
            <a:pPr>
              <a:buNone/>
            </a:pPr>
            <a:r>
              <a:rPr lang="ru-RU" sz="1800" b="1" dirty="0" err="1" smtClean="0">
                <a:solidFill>
                  <a:srgbClr val="FF0066"/>
                </a:solidFill>
              </a:rPr>
              <a:t>a</a:t>
            </a:r>
            <a:r>
              <a:rPr lang="ru-RU" sz="1800" b="1" dirty="0" smtClean="0">
                <a:solidFill>
                  <a:srgbClr val="FF0066"/>
                </a:solidFill>
              </a:rPr>
              <a:t>) </a:t>
            </a:r>
            <a:r>
              <a:rPr lang="ru-RU" sz="1800" dirty="0" smtClean="0">
                <a:solidFill>
                  <a:srgbClr val="0070C0"/>
                </a:solidFill>
              </a:rPr>
              <a:t>Один случай или более необъяснимой смерти морфологически нормального плода на 10-й неделе беременности </a:t>
            </a:r>
            <a:r>
              <a:rPr lang="ru-RU" sz="1800" dirty="0" smtClean="0"/>
              <a:t>или более при наличии нормальной морфологии плода, зарегистрированной при ультразвуковом исследовании или прямым обследованием, </a:t>
            </a:r>
          </a:p>
          <a:p>
            <a:pPr>
              <a:buNone/>
            </a:pPr>
            <a:r>
              <a:rPr lang="ru-RU" sz="1800" dirty="0" smtClean="0"/>
              <a:t>или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b="1" dirty="0" err="1" smtClean="0">
                <a:solidFill>
                  <a:srgbClr val="FF0066"/>
                </a:solidFill>
              </a:rPr>
              <a:t>b</a:t>
            </a:r>
            <a:r>
              <a:rPr lang="ru-RU" sz="1800" b="1" dirty="0" smtClean="0">
                <a:solidFill>
                  <a:srgbClr val="FF0066"/>
                </a:solidFill>
              </a:rPr>
              <a:t>) </a:t>
            </a:r>
            <a:r>
              <a:rPr lang="ru-RU" sz="1800" dirty="0" smtClean="0">
                <a:solidFill>
                  <a:srgbClr val="0070C0"/>
                </a:solidFill>
              </a:rPr>
              <a:t>Одни преждевременные роды или более морфологически нормального новорожденного до 34-й недели беременности </a:t>
            </a:r>
            <a:r>
              <a:rPr lang="ru-RU" sz="1800" dirty="0" smtClean="0"/>
              <a:t>по причине: 1) эклампсии или тяжелой </a:t>
            </a:r>
            <a:r>
              <a:rPr lang="ru-RU" sz="1800" dirty="0" err="1" smtClean="0"/>
              <a:t>преэклампсии</a:t>
            </a:r>
            <a:r>
              <a:rPr lang="ru-RU" sz="1800" dirty="0" smtClean="0"/>
              <a:t>, определенной согласно стандартным критериям, или 2) очевидных признаков </a:t>
            </a:r>
            <a:r>
              <a:rPr lang="ru-RU" sz="1800" dirty="0" err="1" smtClean="0"/>
              <a:t>фетоплацентарной</a:t>
            </a:r>
            <a:r>
              <a:rPr lang="ru-RU" sz="1800" dirty="0" smtClean="0"/>
              <a:t> недостаточности,</a:t>
            </a:r>
          </a:p>
          <a:p>
            <a:pPr>
              <a:buNone/>
            </a:pPr>
            <a:r>
              <a:rPr lang="ru-RU" sz="1800" baseline="30000" dirty="0" smtClean="0"/>
              <a:t>  </a:t>
            </a:r>
            <a:r>
              <a:rPr lang="ru-RU" sz="1800" dirty="0" smtClean="0"/>
              <a:t>или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err="1" smtClean="0">
                <a:solidFill>
                  <a:srgbClr val="FF0066"/>
                </a:solidFill>
              </a:rPr>
              <a:t>c</a:t>
            </a:r>
            <a:r>
              <a:rPr lang="ru-RU" sz="1800" b="1" dirty="0" smtClean="0">
                <a:solidFill>
                  <a:srgbClr val="FF0066"/>
                </a:solidFill>
              </a:rPr>
              <a:t>) </a:t>
            </a:r>
            <a:r>
              <a:rPr lang="ru-RU" sz="1800" dirty="0" smtClean="0">
                <a:solidFill>
                  <a:srgbClr val="0070C0"/>
                </a:solidFill>
              </a:rPr>
              <a:t>Три или более необъяснимых следующих друг за другом спонтанных аборта до 10-й недели беременности</a:t>
            </a:r>
            <a:r>
              <a:rPr lang="ru-RU" sz="1800" dirty="0" smtClean="0"/>
              <a:t>, при исключении анатомических или гормональных отклонений у матери и хромосомных аномалий у отца и матери. 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66"/>
                </a:solidFill>
              </a:rPr>
              <a:t>Лабораторные критерии: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9200"/>
            <a:ext cx="7921625" cy="2352676"/>
          </a:xfrm>
        </p:spPr>
        <p:txBody>
          <a:bodyPr/>
          <a:lstStyle/>
          <a:p>
            <a:r>
              <a:rPr lang="ru-RU" sz="2000" b="1" dirty="0" err="1" smtClean="0">
                <a:solidFill>
                  <a:schemeClr val="tx2"/>
                </a:solidFill>
              </a:rPr>
              <a:t>Антикардиолипиновые</a:t>
            </a:r>
            <a:r>
              <a:rPr lang="ru-RU" sz="2000" b="1" dirty="0" smtClean="0">
                <a:solidFill>
                  <a:schemeClr val="tx2"/>
                </a:solidFill>
              </a:rPr>
              <a:t> антитела </a:t>
            </a:r>
            <a:r>
              <a:rPr lang="ru-RU" sz="2000" b="1" dirty="0" err="1" smtClean="0">
                <a:solidFill>
                  <a:schemeClr val="tx2"/>
                </a:solidFill>
              </a:rPr>
              <a:t>IgG</a:t>
            </a:r>
            <a:r>
              <a:rPr lang="ru-RU" sz="2000" b="1" dirty="0" smtClean="0">
                <a:solidFill>
                  <a:schemeClr val="tx2"/>
                </a:solidFill>
              </a:rPr>
              <a:t>- и/или </a:t>
            </a:r>
            <a:r>
              <a:rPr lang="ru-RU" sz="2000" b="1" dirty="0" err="1" smtClean="0">
                <a:solidFill>
                  <a:schemeClr val="tx2"/>
                </a:solidFill>
              </a:rPr>
              <a:t>IgM-изотипов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Волчаночный антикоагулянт</a:t>
            </a:r>
          </a:p>
          <a:p>
            <a:pPr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Антитела к </a:t>
            </a:r>
            <a:r>
              <a:rPr lang="ru-RU" sz="2000" b="1" dirty="0" err="1" smtClean="0">
                <a:solidFill>
                  <a:schemeClr val="tx2"/>
                </a:solidFill>
              </a:rPr>
              <a:t>β</a:t>
            </a:r>
            <a:r>
              <a:rPr lang="ru-RU" sz="2000" b="1" baseline="-25000" dirty="0" err="1" smtClean="0">
                <a:solidFill>
                  <a:schemeClr val="tx2"/>
                </a:solidFill>
              </a:rPr>
              <a:t> 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 </a:t>
            </a:r>
            <a:r>
              <a:rPr lang="ru-RU" sz="2000" b="1" dirty="0" smtClean="0">
                <a:solidFill>
                  <a:schemeClr val="tx2"/>
                </a:solidFill>
              </a:rPr>
              <a:t>ГП I </a:t>
            </a:r>
            <a:r>
              <a:rPr lang="ru-RU" sz="2000" b="1" dirty="0" err="1" smtClean="0">
                <a:solidFill>
                  <a:schemeClr val="tx2"/>
                </a:solidFill>
              </a:rPr>
              <a:t>IgG</a:t>
            </a:r>
            <a:r>
              <a:rPr lang="ru-RU" sz="2000" b="1" dirty="0" smtClean="0">
                <a:solidFill>
                  <a:schemeClr val="tx2"/>
                </a:solidFill>
              </a:rPr>
              <a:t>- и/или </a:t>
            </a:r>
            <a:r>
              <a:rPr lang="ru-RU" sz="2000" b="1" dirty="0" err="1" smtClean="0">
                <a:solidFill>
                  <a:schemeClr val="tx2"/>
                </a:solidFill>
              </a:rPr>
              <a:t>IgM-изотипов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Анастасия Юрьевна\Рабочий стол\Тромбофилии в акушерстве\Pictures\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578" y="3571876"/>
            <a:ext cx="4052422" cy="32861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Анастасия Юрьевна\Рабочий стол\Тромбофилии в акушерстве\Pictures\ic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Диагноз АФС устанавливается при наличии одного из клинических критериев и одного</a:t>
            </a:r>
            <a:r>
              <a:rPr lang="ru-RU" baseline="3000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из лабораторных критериев в том случае, если первое лабораторное исследование выполнено в течение 12 </a:t>
            </a:r>
            <a:r>
              <a:rPr lang="ru-RU" dirty="0" err="1" smtClean="0">
                <a:solidFill>
                  <a:srgbClr val="0070C0"/>
                </a:solidFill>
              </a:rPr>
              <a:t>нед</a:t>
            </a:r>
            <a:r>
              <a:rPr lang="ru-RU" dirty="0" smtClean="0">
                <a:solidFill>
                  <a:srgbClr val="0070C0"/>
                </a:solidFill>
              </a:rPr>
              <a:t> от момента клинических проявлений.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Клиническая картина*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Артериальные тромбозы</a:t>
            </a:r>
          </a:p>
        </p:txBody>
      </p:sp>
      <p:pic>
        <p:nvPicPr>
          <p:cNvPr id="64514" name="Picture 2" descr="C:\Documents and Settings\Анастасия Юрьевна\Рабочий стол\Тромбофилии в акушерстве\1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43010"/>
            <a:ext cx="8072494" cy="4589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6429396"/>
            <a:ext cx="2905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* </a:t>
            </a:r>
            <a:r>
              <a:rPr lang="ru-RU" sz="1200" dirty="0" smtClean="0"/>
              <a:t>С.И. </a:t>
            </a:r>
            <a:r>
              <a:rPr lang="ru-RU" sz="1200" dirty="0" err="1" smtClean="0"/>
              <a:t>Пиманов</a:t>
            </a:r>
            <a:r>
              <a:rPr lang="ru-RU" sz="1200" dirty="0" smtClean="0"/>
              <a:t>, Е.В. Макаренко, 2007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Венозные тромбозы </a:t>
            </a:r>
            <a:br>
              <a:rPr lang="ru-RU" dirty="0" smtClean="0">
                <a:solidFill>
                  <a:srgbClr val="FF0066"/>
                </a:solidFill>
              </a:rPr>
            </a:br>
            <a:endParaRPr lang="ru-RU" dirty="0"/>
          </a:p>
        </p:txBody>
      </p:sp>
      <p:pic>
        <p:nvPicPr>
          <p:cNvPr id="2050" name="Picture 2" descr="C:\Documents and Settings\Анастасия Юрьевна\Рабочий стол\Тромбофилии в акушерстве\Pictures\89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4643440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Documents and Settings\Анастасия Юрьевна\Рабочий стол\Тромбофилии в акушерстве\Pictures\17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580288" cy="50720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Кожные проявления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5538" name="Picture 2" descr="C:\Documents and Settings\Анастасия Юрьевна\Рабочий стол\Тромбофилии в акушерстве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87" y="1071546"/>
            <a:ext cx="8664014" cy="57864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66"/>
                </a:solidFill>
              </a:rPr>
              <a:t/>
            </a:r>
            <a:br>
              <a:rPr lang="ru-RU" sz="3200" dirty="0" smtClean="0">
                <a:solidFill>
                  <a:srgbClr val="FF0066"/>
                </a:solidFill>
              </a:rPr>
            </a:br>
            <a:r>
              <a:rPr lang="ru-RU" sz="3200" dirty="0" err="1" smtClean="0">
                <a:solidFill>
                  <a:srgbClr val="FF0066"/>
                </a:solidFill>
              </a:rPr>
              <a:t>Сердечно-сосудистая</a:t>
            </a:r>
            <a:r>
              <a:rPr lang="ru-RU" sz="3200" dirty="0" smtClean="0">
                <a:solidFill>
                  <a:srgbClr val="FF0066"/>
                </a:solidFill>
              </a:rPr>
              <a:t> патология </a:t>
            </a:r>
            <a:br>
              <a:rPr lang="ru-RU" sz="3200" dirty="0" smtClean="0">
                <a:solidFill>
                  <a:srgbClr val="FF0066"/>
                </a:solidFill>
              </a:rPr>
            </a:br>
            <a:endParaRPr lang="ru-RU" sz="3200" dirty="0">
              <a:solidFill>
                <a:srgbClr val="FF0066"/>
              </a:solidFill>
            </a:endParaRPr>
          </a:p>
        </p:txBody>
      </p:sp>
      <p:pic>
        <p:nvPicPr>
          <p:cNvPr id="4098" name="Picture 2" descr="C:\Documents and Settings\Анастасия Юрьевна\Рабочий стол\Тромбофилии в акушерстве\Pictures\valvular_endocarditis_11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5143585" cy="35004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Documents and Settings\Анастасия Юрьевна\Рабочий стол\Тромбофилии в акушерстве\Pictures\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5"/>
            <a:ext cx="4214842" cy="31470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Терапия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</a:rPr>
              <a:t>Основные направления в лечении пациентов с АФС: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500438"/>
            <a:ext cx="3357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Профилактика </a:t>
            </a:r>
            <a:r>
              <a:rPr lang="ru-RU" sz="3200" dirty="0" err="1" smtClean="0"/>
              <a:t>невынашивания</a:t>
            </a:r>
            <a:r>
              <a:rPr lang="ru-RU" sz="3200" dirty="0" smtClean="0"/>
              <a:t> беременности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00438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Проведение </a:t>
            </a:r>
            <a:r>
              <a:rPr lang="ru-RU" sz="3200" dirty="0" err="1" smtClean="0"/>
              <a:t>антикоагулянтной</a:t>
            </a:r>
            <a:r>
              <a:rPr lang="ru-RU" sz="3200" dirty="0" smtClean="0"/>
              <a:t> терапии при тромбозах</a:t>
            </a:r>
            <a:endParaRPr lang="ru-RU" sz="3200" dirty="0"/>
          </a:p>
        </p:txBody>
      </p:sp>
      <p:sp>
        <p:nvSpPr>
          <p:cNvPr id="6" name="Выгнутая влево стрелка 5"/>
          <p:cNvSpPr/>
          <p:nvPr/>
        </p:nvSpPr>
        <p:spPr bwMode="auto">
          <a:xfrm>
            <a:off x="1643042" y="1857364"/>
            <a:ext cx="1214446" cy="1714512"/>
          </a:xfrm>
          <a:prstGeom prst="curvedRightArrow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 bwMode="auto">
          <a:xfrm>
            <a:off x="7000892" y="1857364"/>
            <a:ext cx="1214446" cy="1714512"/>
          </a:xfrm>
          <a:prstGeom prst="curvedLeftArrow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 descr="C:\Documents and Settings\Анастасия Юрьевна\Рабочий стол\Тромбофилии в акушерстве\Pictures\pregnant-do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873994"/>
            <a:ext cx="2643206" cy="19840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3" name="Picture 3" descr="C:\Documents and Settings\Анастасия Юрьевна\Рабочий стол\Тромбофилии в акушерстве\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9353" cy="6500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6488668"/>
            <a:ext cx="3089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Пиманов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Е.В. Макаренко, 2007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Тромбофилия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это наследственная или приобретенная предрасположенность к тромбозам. Следует отметить, 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тромбофилия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это только предрасположенность, но не заболевание как таковое. Обычно клиническую значимость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тромбофилия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приобретает при наличии факторов риска.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02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Documents and Settings\Анастасия Юрьевна\Рабочий стол\Тромбофилии в акушерстве\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5722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6488668"/>
            <a:ext cx="3089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Пиманов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Е.В. Макаренко, 2007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ISC\Hynaecology\Новая папка\71a53fc06a37ced73156e9878e5a313b_full.jpg"/>
          <p:cNvPicPr>
            <a:picLocks noChangeAspect="1" noChangeArrowheads="1"/>
          </p:cNvPicPr>
          <p:nvPr/>
        </p:nvPicPr>
        <p:blipFill>
          <a:blip r:embed="rId2">
            <a:lum bright="44000" contrast="2000"/>
          </a:blip>
          <a:srcRect/>
          <a:stretch>
            <a:fillRect/>
          </a:stretch>
        </p:blipFill>
        <p:spPr bwMode="auto">
          <a:xfrm>
            <a:off x="714349" y="0"/>
            <a:ext cx="84125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Медикаментозное лечение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57232"/>
            <a:ext cx="7921625" cy="5786478"/>
          </a:xfrm>
        </p:spPr>
        <p:txBody>
          <a:bodyPr/>
          <a:lstStyle/>
          <a:p>
            <a:r>
              <a:rPr lang="ru-RU" sz="1600" b="1" dirty="0" err="1" smtClean="0">
                <a:solidFill>
                  <a:srgbClr val="FF0066"/>
                </a:solidFill>
              </a:rPr>
              <a:t>Глюкокортикоиды</a:t>
            </a:r>
            <a:endParaRPr lang="ru-RU" sz="1600" b="1" dirty="0" smtClean="0">
              <a:solidFill>
                <a:srgbClr val="FF0066"/>
              </a:solidFill>
            </a:endParaRPr>
          </a:p>
          <a:p>
            <a:r>
              <a:rPr lang="ru-RU" sz="1600" b="1" dirty="0" smtClean="0"/>
              <a:t>Лечение  начинают  во  2-й  фазе  предполагаемого  фертильного  цикла  (со  2-го  дня  овуляции)  и  продолжают  на протяжении  всей  беременности  вплоть  до  10–15 </a:t>
            </a:r>
            <a:r>
              <a:rPr lang="ru-RU" sz="1600" b="1" dirty="0" err="1" smtClean="0"/>
              <a:t>сут</a:t>
            </a:r>
            <a:r>
              <a:rPr lang="ru-RU" sz="1600" b="1" dirty="0" smtClean="0"/>
              <a:t>  послеродового  периода  с  последующей  постепенной  отменой препарата.</a:t>
            </a:r>
          </a:p>
          <a:p>
            <a:r>
              <a:rPr lang="ru-RU" sz="1600" b="1" dirty="0" err="1" smtClean="0">
                <a:solidFill>
                  <a:srgbClr val="00CC00"/>
                </a:solidFill>
              </a:rPr>
              <a:t>Преднизолон</a:t>
            </a:r>
            <a:r>
              <a:rPr lang="ru-RU" sz="1600" b="1" dirty="0" smtClean="0">
                <a:solidFill>
                  <a:srgbClr val="00CC00"/>
                </a:solidFill>
              </a:rPr>
              <a:t>  в  дозе  5 мг/</a:t>
            </a:r>
            <a:r>
              <a:rPr lang="ru-RU" sz="1600" b="1" dirty="0" err="1" smtClean="0">
                <a:solidFill>
                  <a:srgbClr val="00CC00"/>
                </a:solidFill>
              </a:rPr>
              <a:t>сут</a:t>
            </a:r>
            <a:r>
              <a:rPr lang="ru-RU" sz="1600" b="1" dirty="0" smtClean="0">
                <a:solidFill>
                  <a:srgbClr val="00CC0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/>
              <a:t>(максимальная  суточная  доза  составляет  10–15 мг);</a:t>
            </a:r>
          </a:p>
          <a:p>
            <a:r>
              <a:rPr lang="ru-RU" sz="1600" b="1" dirty="0" err="1" smtClean="0">
                <a:solidFill>
                  <a:srgbClr val="00CC00"/>
                </a:solidFill>
              </a:rPr>
              <a:t>Метилпреднизолон</a:t>
            </a:r>
            <a:r>
              <a:rPr lang="ru-RU" sz="1600" b="1" dirty="0" smtClean="0">
                <a:solidFill>
                  <a:srgbClr val="00CC00"/>
                </a:solidFill>
              </a:rPr>
              <a:t> в дозе 4 мг/</a:t>
            </a:r>
            <a:r>
              <a:rPr lang="ru-RU" sz="1600" b="1" dirty="0" err="1" smtClean="0">
                <a:solidFill>
                  <a:srgbClr val="00CC00"/>
                </a:solidFill>
              </a:rPr>
              <a:t>сут</a:t>
            </a:r>
            <a:r>
              <a:rPr lang="ru-RU" sz="1600" b="1" dirty="0" smtClean="0">
                <a:solidFill>
                  <a:srgbClr val="00CC00"/>
                </a:solidFill>
              </a:rPr>
              <a:t>. </a:t>
            </a:r>
          </a:p>
          <a:p>
            <a:endParaRPr lang="ru-RU" sz="1600" b="1" dirty="0" smtClean="0"/>
          </a:p>
          <a:p>
            <a:r>
              <a:rPr lang="ru-RU" sz="1600" b="1" dirty="0" err="1" smtClean="0">
                <a:solidFill>
                  <a:srgbClr val="FF0066"/>
                </a:solidFill>
              </a:rPr>
              <a:t>Иммуностимуляторы</a:t>
            </a:r>
            <a:r>
              <a:rPr lang="ru-RU" sz="1600" b="1" dirty="0" smtClean="0"/>
              <a:t> необходимы для профилактики реактивации вирусной инфекции на фоне </a:t>
            </a:r>
            <a:r>
              <a:rPr lang="ru-RU" sz="1600" b="1" dirty="0" err="1" smtClean="0"/>
              <a:t>иммуносупрессивной</a:t>
            </a:r>
            <a:r>
              <a:rPr lang="ru-RU" sz="1600" b="1" dirty="0" smtClean="0"/>
              <a:t> терапии: </a:t>
            </a:r>
          </a:p>
          <a:p>
            <a:r>
              <a:rPr lang="ru-RU" sz="1600" b="1" dirty="0" smtClean="0">
                <a:solidFill>
                  <a:srgbClr val="00CC00"/>
                </a:solidFill>
              </a:rPr>
              <a:t>Иммуноглобулин  человеческий нормальный в дозе 0,05-0,2 г/кг массы тела</a:t>
            </a:r>
            <a:r>
              <a:rPr lang="ru-RU" sz="1600" b="1" dirty="0" smtClean="0"/>
              <a:t> в  I триместре беременности, на сроке 24 недели и перед родами;</a:t>
            </a:r>
          </a:p>
          <a:p>
            <a:r>
              <a:rPr lang="ru-RU" sz="1600" b="1" dirty="0" smtClean="0">
                <a:solidFill>
                  <a:srgbClr val="00CC00"/>
                </a:solidFill>
              </a:rPr>
              <a:t>Интерферон альфа-2 в дозе 1000 МЕ/</a:t>
            </a:r>
            <a:r>
              <a:rPr lang="ru-RU" sz="1600" b="1" dirty="0" err="1" smtClean="0">
                <a:solidFill>
                  <a:srgbClr val="00CC00"/>
                </a:solidFill>
              </a:rPr>
              <a:t>сут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/>
              <a:t>вагинально (ректально) .</a:t>
            </a:r>
          </a:p>
          <a:p>
            <a:pPr>
              <a:buNone/>
            </a:pPr>
            <a:r>
              <a:rPr lang="ru-RU" sz="1600" b="1" dirty="0" smtClean="0"/>
              <a:t> </a:t>
            </a:r>
          </a:p>
          <a:p>
            <a:r>
              <a:rPr lang="ru-RU" sz="1600" b="1" dirty="0" err="1" smtClean="0">
                <a:solidFill>
                  <a:srgbClr val="FF0066"/>
                </a:solidFill>
              </a:rPr>
              <a:t>Антиагреганты</a:t>
            </a:r>
            <a:r>
              <a:rPr lang="ru-RU" sz="1600" b="1" dirty="0" smtClean="0"/>
              <a:t>  показаны  для  коррекции  </a:t>
            </a:r>
            <a:r>
              <a:rPr lang="ru-RU" sz="1600" b="1" dirty="0" err="1" smtClean="0"/>
              <a:t>гемостазиологических</a:t>
            </a:r>
            <a:r>
              <a:rPr lang="ru-RU" sz="1600" b="1" dirty="0" smtClean="0"/>
              <a:t>  нарушений  (</a:t>
            </a:r>
            <a:r>
              <a:rPr lang="ru-RU" sz="1600" b="1" dirty="0" err="1" smtClean="0"/>
              <a:t>гиперактивация</a:t>
            </a:r>
            <a:r>
              <a:rPr lang="ru-RU" sz="1600" b="1" dirty="0" smtClean="0"/>
              <a:t>  тромбоцитов):</a:t>
            </a:r>
          </a:p>
          <a:p>
            <a:r>
              <a:rPr lang="ru-RU" sz="1600" b="1" dirty="0" err="1" smtClean="0">
                <a:solidFill>
                  <a:srgbClr val="00CC00"/>
                </a:solidFill>
              </a:rPr>
              <a:t>Дипиридамол</a:t>
            </a:r>
            <a:r>
              <a:rPr lang="ru-RU" sz="1600" b="1" dirty="0" smtClean="0">
                <a:solidFill>
                  <a:srgbClr val="00CC00"/>
                </a:solidFill>
              </a:rPr>
              <a:t>  по  75–150 мг/</a:t>
            </a:r>
            <a:r>
              <a:rPr lang="ru-RU" sz="1600" b="1" dirty="0" err="1" smtClean="0">
                <a:solidFill>
                  <a:srgbClr val="00CC00"/>
                </a:solidFill>
              </a:rPr>
              <a:t>сут</a:t>
            </a:r>
            <a:r>
              <a:rPr lang="ru-RU" sz="1600" b="1" dirty="0" smtClean="0">
                <a:solidFill>
                  <a:srgbClr val="00CC00"/>
                </a:solidFill>
              </a:rPr>
              <a:t>  </a:t>
            </a:r>
            <a:r>
              <a:rPr lang="ru-RU" sz="1600" b="1" dirty="0" smtClean="0"/>
              <a:t>за  1 ч  до  еды;</a:t>
            </a:r>
          </a:p>
          <a:p>
            <a:r>
              <a:rPr lang="ru-RU" sz="1600" b="1" dirty="0" err="1" smtClean="0">
                <a:solidFill>
                  <a:srgbClr val="00CC00"/>
                </a:solidFill>
              </a:rPr>
              <a:t>Пентоксифиллин</a:t>
            </a:r>
            <a:r>
              <a:rPr lang="ru-RU" sz="1600" b="1" dirty="0" smtClean="0">
                <a:solidFill>
                  <a:srgbClr val="00CC00"/>
                </a:solidFill>
              </a:rPr>
              <a:t>  по  10–20 мг/</a:t>
            </a:r>
            <a:r>
              <a:rPr lang="ru-RU" sz="1600" b="1" dirty="0" err="1" smtClean="0">
                <a:solidFill>
                  <a:srgbClr val="00CC00"/>
                </a:solidFill>
              </a:rPr>
              <a:t>сут</a:t>
            </a:r>
            <a:r>
              <a:rPr lang="ru-RU" sz="1600" b="1" dirty="0" smtClean="0">
                <a:solidFill>
                  <a:srgbClr val="00CC00"/>
                </a:solidFill>
              </a:rPr>
              <a:t>  </a:t>
            </a:r>
            <a:r>
              <a:rPr lang="ru-RU" sz="1600" b="1" dirty="0" smtClean="0"/>
              <a:t>во  время  еды,</a:t>
            </a:r>
          </a:p>
          <a:p>
            <a:r>
              <a:rPr lang="ru-RU" sz="1600" b="1" dirty="0" err="1" smtClean="0">
                <a:solidFill>
                  <a:srgbClr val="00CC00"/>
                </a:solidFill>
              </a:rPr>
              <a:t>Ацетисалициловая</a:t>
            </a:r>
            <a:r>
              <a:rPr lang="ru-RU" sz="1600" b="1" dirty="0" smtClean="0">
                <a:solidFill>
                  <a:srgbClr val="00CC00"/>
                </a:solidFill>
              </a:rPr>
              <a:t> кислота по 80–100 мг/</a:t>
            </a:r>
            <a:r>
              <a:rPr lang="ru-RU" sz="1600" b="1" dirty="0" err="1" smtClean="0">
                <a:solidFill>
                  <a:srgbClr val="00CC00"/>
                </a:solidFill>
              </a:rPr>
              <a:t>сут</a:t>
            </a:r>
            <a:r>
              <a:rPr lang="ru-RU" sz="1600" b="1" dirty="0" smtClean="0">
                <a:solidFill>
                  <a:srgbClr val="00CC00"/>
                </a:solidFill>
              </a:rPr>
              <a:t> </a:t>
            </a:r>
            <a:r>
              <a:rPr lang="ru-RU" sz="1600" b="1" dirty="0" smtClean="0"/>
              <a:t>(до 34 недель).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ISC\Hynaecology\Новая папка\860_large.jpg"/>
          <p:cNvPicPr>
            <a:picLocks noChangeAspect="1" noChangeArrowheads="1"/>
          </p:cNvPicPr>
          <p:nvPr/>
        </p:nvPicPr>
        <p:blipFill>
          <a:blip r:embed="rId2">
            <a:lum bright="63000"/>
          </a:blip>
          <a:srcRect/>
          <a:stretch>
            <a:fillRect/>
          </a:stretch>
        </p:blipFill>
        <p:spPr bwMode="auto">
          <a:xfrm>
            <a:off x="714347" y="0"/>
            <a:ext cx="842965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7921625" cy="635798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Антикоагулянты</a:t>
            </a:r>
            <a:r>
              <a:rPr lang="ru-RU" sz="2000" b="1" dirty="0" smtClean="0"/>
              <a:t>  назначают  при  выявлении </a:t>
            </a:r>
            <a:r>
              <a:rPr lang="ru-RU" sz="2000" b="1" dirty="0" err="1" smtClean="0"/>
              <a:t>гиперкоагуляции</a:t>
            </a:r>
            <a:r>
              <a:rPr lang="ru-RU" sz="2000" b="1" dirty="0" smtClean="0"/>
              <a:t>.  Дозу  препарата подбирают индивидуально, и её можно изменять. </a:t>
            </a:r>
          </a:p>
          <a:p>
            <a:r>
              <a:rPr lang="ru-RU" sz="2000" b="1" dirty="0" err="1" smtClean="0">
                <a:solidFill>
                  <a:srgbClr val="00CC00"/>
                </a:solidFill>
              </a:rPr>
              <a:t>Надропарин</a:t>
            </a:r>
            <a:r>
              <a:rPr lang="ru-RU" sz="2000" b="1" dirty="0" smtClean="0">
                <a:solidFill>
                  <a:srgbClr val="00CC00"/>
                </a:solidFill>
              </a:rPr>
              <a:t> кальций </a:t>
            </a:r>
            <a:r>
              <a:rPr lang="ru-RU" sz="2000" b="1" dirty="0" smtClean="0">
                <a:solidFill>
                  <a:srgbClr val="FF0066"/>
                </a:solidFill>
              </a:rPr>
              <a:t>(</a:t>
            </a:r>
            <a:r>
              <a:rPr lang="ru-RU" sz="2000" b="1" dirty="0" err="1" smtClean="0">
                <a:solidFill>
                  <a:srgbClr val="FF0066"/>
                </a:solidFill>
              </a:rPr>
              <a:t>Фраксипарин</a:t>
            </a:r>
            <a:r>
              <a:rPr lang="ru-RU" sz="2000" b="1" dirty="0" smtClean="0">
                <a:solidFill>
                  <a:srgbClr val="FF0066"/>
                </a:solidFill>
              </a:rPr>
              <a:t>) </a:t>
            </a:r>
            <a:r>
              <a:rPr lang="ru-RU" sz="2000" b="1" dirty="0" smtClean="0">
                <a:solidFill>
                  <a:srgbClr val="00CC00"/>
                </a:solidFill>
              </a:rPr>
              <a:t>подкожно в лечебной дозе 0,01 мл (95 МЕ)/кг массы тела </a:t>
            </a:r>
            <a:r>
              <a:rPr lang="ru-RU" sz="2000" b="1" dirty="0" smtClean="0"/>
              <a:t>2 раза в сутки. </a:t>
            </a:r>
          </a:p>
          <a:p>
            <a:r>
              <a:rPr lang="ru-RU" sz="2000" b="1" dirty="0" err="1" smtClean="0">
                <a:solidFill>
                  <a:srgbClr val="00CC00"/>
                </a:solidFill>
              </a:rPr>
              <a:t>Далтепарин</a:t>
            </a:r>
            <a:r>
              <a:rPr lang="ru-RU" sz="2000" b="1" dirty="0" smtClean="0">
                <a:solidFill>
                  <a:srgbClr val="00CC00"/>
                </a:solidFill>
              </a:rPr>
              <a:t> натрий </a:t>
            </a:r>
            <a:r>
              <a:rPr lang="ru-RU" sz="2000" b="1" dirty="0" smtClean="0">
                <a:solidFill>
                  <a:srgbClr val="FF0066"/>
                </a:solidFill>
              </a:rPr>
              <a:t>(</a:t>
            </a:r>
            <a:r>
              <a:rPr lang="ru-RU" sz="2000" b="1" dirty="0" err="1" smtClean="0">
                <a:solidFill>
                  <a:srgbClr val="FF0066"/>
                </a:solidFill>
              </a:rPr>
              <a:t>Фрагмин</a:t>
            </a:r>
            <a:r>
              <a:rPr lang="ru-RU" sz="2000" b="1" dirty="0" smtClean="0">
                <a:solidFill>
                  <a:srgbClr val="FF0066"/>
                </a:solidFill>
              </a:rPr>
              <a:t>) </a:t>
            </a:r>
            <a:r>
              <a:rPr lang="ru-RU" sz="2000" b="1" dirty="0" smtClean="0">
                <a:solidFill>
                  <a:srgbClr val="00CC00"/>
                </a:solidFill>
              </a:rPr>
              <a:t>1–2 раза в сутки подкожно в дозе 100–200 </a:t>
            </a:r>
            <a:r>
              <a:rPr lang="ru-RU" sz="2000" b="1" dirty="0" err="1" smtClean="0">
                <a:solidFill>
                  <a:srgbClr val="00CC00"/>
                </a:solidFill>
              </a:rPr>
              <a:t>анти-Ха</a:t>
            </a:r>
            <a:r>
              <a:rPr lang="ru-RU" sz="2000" b="1" dirty="0" smtClean="0">
                <a:solidFill>
                  <a:srgbClr val="00CC00"/>
                </a:solidFill>
              </a:rPr>
              <a:t>/кг массы тела. </a:t>
            </a:r>
          </a:p>
          <a:p>
            <a:r>
              <a:rPr lang="ru-RU" sz="2000" b="1" dirty="0" err="1" smtClean="0">
                <a:solidFill>
                  <a:srgbClr val="00CC00"/>
                </a:solidFill>
              </a:rPr>
              <a:t>Эноксапарин</a:t>
            </a:r>
            <a:r>
              <a:rPr lang="ru-RU" sz="2000" b="1" dirty="0" smtClean="0">
                <a:solidFill>
                  <a:srgbClr val="00CC00"/>
                </a:solidFill>
              </a:rPr>
              <a:t> натрия </a:t>
            </a:r>
            <a:r>
              <a:rPr lang="ru-RU" sz="2000" b="1" dirty="0" smtClean="0">
                <a:solidFill>
                  <a:srgbClr val="FF0066"/>
                </a:solidFill>
              </a:rPr>
              <a:t>(</a:t>
            </a:r>
            <a:r>
              <a:rPr lang="ru-RU" sz="2000" b="1" dirty="0" err="1" smtClean="0">
                <a:solidFill>
                  <a:srgbClr val="FF0066"/>
                </a:solidFill>
              </a:rPr>
              <a:t>Клексан</a:t>
            </a:r>
            <a:r>
              <a:rPr lang="ru-RU" sz="2000" b="1" dirty="0" smtClean="0">
                <a:solidFill>
                  <a:srgbClr val="FF0066"/>
                </a:solidFill>
              </a:rPr>
              <a:t>) </a:t>
            </a:r>
            <a:r>
              <a:rPr lang="ru-RU" sz="2000" b="1" dirty="0" smtClean="0">
                <a:solidFill>
                  <a:srgbClr val="00CC00"/>
                </a:solidFill>
              </a:rPr>
              <a:t>по 4000–10 000 МЕ/</a:t>
            </a:r>
            <a:r>
              <a:rPr lang="ru-RU" sz="2000" b="1" dirty="0" err="1" smtClean="0">
                <a:solidFill>
                  <a:srgbClr val="00CC00"/>
                </a:solidFill>
              </a:rPr>
              <a:t>сут</a:t>
            </a:r>
            <a:r>
              <a:rPr lang="ru-RU" sz="2000" b="1" dirty="0" smtClean="0">
                <a:solidFill>
                  <a:srgbClr val="00CC00"/>
                </a:solidFill>
              </a:rPr>
              <a:t> (40–100 мг/</a:t>
            </a:r>
            <a:r>
              <a:rPr lang="ru-RU" sz="2000" b="1" dirty="0" err="1" smtClean="0">
                <a:solidFill>
                  <a:srgbClr val="00CC00"/>
                </a:solidFill>
              </a:rPr>
              <a:t>сут</a:t>
            </a:r>
            <a:r>
              <a:rPr lang="ru-RU" sz="2000" b="1" dirty="0" smtClean="0">
                <a:solidFill>
                  <a:srgbClr val="00CC00"/>
                </a:solidFill>
              </a:rPr>
              <a:t>) подкожно</a:t>
            </a:r>
            <a:r>
              <a:rPr lang="ru-RU" sz="2000" b="1" dirty="0" smtClean="0"/>
              <a:t>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Для профилактики осложнённого течения беременности при АФС можно назначать также следующие лекарственные средства:  </a:t>
            </a:r>
            <a:r>
              <a:rPr lang="ru-RU" sz="2000" b="1" dirty="0" err="1" smtClean="0">
                <a:solidFill>
                  <a:srgbClr val="00CC00"/>
                </a:solidFill>
              </a:rPr>
              <a:t>фолиевую</a:t>
            </a:r>
            <a:r>
              <a:rPr lang="ru-RU" sz="2000" b="1" dirty="0" smtClean="0">
                <a:solidFill>
                  <a:srgbClr val="00CC00"/>
                </a:solidFill>
              </a:rPr>
              <a:t>  кислоту  в  дозе  до  1–6 мг/</a:t>
            </a:r>
            <a:r>
              <a:rPr lang="ru-RU" sz="2000" b="1" dirty="0" err="1" smtClean="0">
                <a:solidFill>
                  <a:srgbClr val="00CC00"/>
                </a:solidFill>
              </a:rPr>
              <a:t>сут</a:t>
            </a:r>
            <a:r>
              <a:rPr lang="ru-RU" sz="2000" b="1" dirty="0" smtClean="0">
                <a:solidFill>
                  <a:srgbClr val="00CC00"/>
                </a:solidFill>
              </a:rPr>
              <a:t>,  полиненасыщенные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CC00"/>
                </a:solidFill>
              </a:rPr>
              <a:t>     жирные  кислоты.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Сроки и методы </a:t>
            </a:r>
            <a:r>
              <a:rPr lang="ru-RU" dirty="0" err="1" smtClean="0">
                <a:solidFill>
                  <a:srgbClr val="002060"/>
                </a:solidFill>
              </a:rPr>
              <a:t>родоразрешения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При  нормальном течении  беременности  </a:t>
            </a:r>
            <a:r>
              <a:rPr lang="ru-RU" sz="2400" dirty="0" err="1" smtClean="0"/>
              <a:t>родоразрешение</a:t>
            </a:r>
            <a:r>
              <a:rPr lang="ru-RU" sz="2400" dirty="0" smtClean="0"/>
              <a:t>  проводят  на сроке  40 недель  </a:t>
            </a:r>
            <a:r>
              <a:rPr lang="ru-RU" sz="2400" dirty="0" err="1" smtClean="0"/>
              <a:t>гестации</a:t>
            </a:r>
            <a:r>
              <a:rPr lang="ru-RU" sz="2400" dirty="0" smtClean="0"/>
              <a:t>.  </a:t>
            </a:r>
          </a:p>
          <a:p>
            <a:r>
              <a:rPr lang="ru-RU" sz="2400" dirty="0" smtClean="0"/>
              <a:t>Роды  ведут  через естественные родовые пути, при наличии соответствующих показаний со стороны матери или плода — путём КС. </a:t>
            </a:r>
            <a:endParaRPr lang="ru-RU" sz="2400" dirty="0"/>
          </a:p>
        </p:txBody>
      </p:sp>
      <p:pic>
        <p:nvPicPr>
          <p:cNvPr id="10242" name="Picture 2" descr="C:\Documents and Settings\Анастасия Юрьевна\Рабочий стол\Тромбофилии в акушерстве\Pictures\8001723805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3428977"/>
            <a:ext cx="4572033" cy="34290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Профилактика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Необходимо назначать адекватную антибактериальную терапию при лечении любого инфекционного заболевания;</a:t>
            </a:r>
          </a:p>
          <a:p>
            <a:r>
              <a:rPr lang="ru-RU" sz="2000" dirty="0" smtClean="0"/>
              <a:t>Особый контроль за </a:t>
            </a:r>
            <a:r>
              <a:rPr lang="ru-RU" sz="2000" dirty="0" err="1" smtClean="0"/>
              <a:t>гемостазиограммой</a:t>
            </a:r>
            <a:r>
              <a:rPr lang="ru-RU" sz="2000" dirty="0" smtClean="0"/>
              <a:t> у женщин, принимающих контрацептивные препараты, получающих заместительную гормональную терапию, а также грамотное обследование этих пациенток перед их назначением.</a:t>
            </a:r>
          </a:p>
        </p:txBody>
      </p:sp>
      <p:pic>
        <p:nvPicPr>
          <p:cNvPr id="11266" name="Picture 2" descr="D:\MISC\Hynaecology\Новая папка\35567127_Ast_Pills_NCR_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96892"/>
            <a:ext cx="4000528" cy="3000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Прогноз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</a:t>
            </a:r>
          </a:p>
          <a:p>
            <a:r>
              <a:rPr lang="ru-RU" sz="2000" dirty="0" smtClean="0"/>
              <a:t>Без  проведения  лечения  гибель  эмбриона или плода  при  наличии  АФС  отмечают в 95–98% случаев.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r>
              <a:rPr lang="ru-RU" sz="2000" dirty="0" smtClean="0"/>
              <a:t>Частота рождения живого ребенка у матерей, имевших активность волчаночного антикоагулянта или высокую  концентрацию  АТ  класса  </a:t>
            </a:r>
            <a:r>
              <a:rPr lang="ru-RU" sz="2000" dirty="0" err="1" smtClean="0"/>
              <a:t>IgG</a:t>
            </a:r>
            <a:r>
              <a:rPr lang="ru-RU" sz="2000" dirty="0" smtClean="0"/>
              <a:t>  в  крови  к  </a:t>
            </a:r>
            <a:r>
              <a:rPr lang="ru-RU" sz="2000" dirty="0" err="1" smtClean="0"/>
              <a:t>кардиолипину</a:t>
            </a:r>
            <a:r>
              <a:rPr lang="ru-RU" sz="2000" dirty="0" smtClean="0"/>
              <a:t>,  не  превышает  10%.  </a:t>
            </a:r>
          </a:p>
          <a:p>
            <a:endParaRPr lang="ru-RU" dirty="0"/>
          </a:p>
        </p:txBody>
      </p:sp>
      <p:pic>
        <p:nvPicPr>
          <p:cNvPr id="12290" name="Picture 2" descr="C:\Documents and Settings\Анастасия Юрьевна\Рабочий стол\Тромбофилии в акушерстве\Pictures\9(78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867842"/>
            <a:ext cx="5572164" cy="29901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настасия Юрьевна\Рабочий стол\Тромбофилии в акушерстве\Pictures\10140788.jpg"/>
          <p:cNvPicPr>
            <a:picLocks noChangeAspect="1" noChangeArrowheads="1"/>
          </p:cNvPicPr>
          <p:nvPr/>
        </p:nvPicPr>
        <p:blipFill>
          <a:blip r:embed="rId2">
            <a:lum bright="69000"/>
          </a:blip>
          <a:srcRect/>
          <a:stretch>
            <a:fillRect/>
          </a:stretch>
        </p:blipFill>
        <p:spPr bwMode="auto">
          <a:xfrm>
            <a:off x="714348" y="1"/>
            <a:ext cx="84296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Врожденные </a:t>
            </a:r>
            <a:r>
              <a:rPr lang="ru-RU" dirty="0" err="1" smtClean="0">
                <a:solidFill>
                  <a:srgbClr val="FF0000"/>
                </a:solidFill>
              </a:rPr>
              <a:t>тромбофилии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Предрасположенность  к  тромбозу  вследствие  генетических дефектов как </a:t>
            </a:r>
            <a:r>
              <a:rPr lang="ru-RU" b="1" dirty="0" err="1" smtClean="0"/>
              <a:t>противосвертывающей</a:t>
            </a:r>
            <a:r>
              <a:rPr lang="ru-RU" b="1" dirty="0" smtClean="0"/>
              <a:t> (</a:t>
            </a:r>
            <a:r>
              <a:rPr lang="ru-RU" b="1" dirty="0" err="1" smtClean="0"/>
              <a:t>антикоагулянтной</a:t>
            </a:r>
            <a:r>
              <a:rPr lang="ru-RU" b="1" dirty="0" smtClean="0"/>
              <a:t> и </a:t>
            </a:r>
            <a:r>
              <a:rPr lang="ru-RU" b="1" dirty="0" err="1" smtClean="0"/>
              <a:t>фибринолитической</a:t>
            </a:r>
            <a:r>
              <a:rPr lang="ru-RU" b="1" dirty="0" smtClean="0"/>
              <a:t>), так свертывающей системы крови.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921625" cy="4817368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Дисфибриногенемии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—  генетические  нарушения  строения  молекулы  фибриногена,  наследуемые  в  основном аутосомно-доминантно.  Патологические  варианты  фибриногена  были названы  в честь городов,  в  которых они  были обнаружены (Европа, США). 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Генетические дефекты факторов </a:t>
            </a:r>
            <a:r>
              <a:rPr lang="ru-RU" sz="2000" b="1" dirty="0" err="1" smtClean="0">
                <a:solidFill>
                  <a:srgbClr val="FF0000"/>
                </a:solidFill>
              </a:rPr>
              <a:t>антикоагулянтной</a:t>
            </a:r>
            <a:r>
              <a:rPr lang="ru-RU" sz="2000" b="1" dirty="0" smtClean="0">
                <a:solidFill>
                  <a:srgbClr val="FF0000"/>
                </a:solidFill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</a:rPr>
              <a:t>фибринолитической</a:t>
            </a:r>
            <a:r>
              <a:rPr lang="ru-RU" sz="2000" b="1" dirty="0" smtClean="0">
                <a:solidFill>
                  <a:srgbClr val="FF0000"/>
                </a:solidFill>
              </a:rPr>
              <a:t> систем.</a:t>
            </a:r>
          </a:p>
          <a:p>
            <a:r>
              <a:rPr lang="ru-RU" sz="2000" dirty="0" smtClean="0"/>
              <a:t>Частота гетерозиготного носительства дефекта протеинов C и S в популяции варьирует от </a:t>
            </a:r>
            <a:r>
              <a:rPr lang="ru-RU" sz="2000" b="1" dirty="0" smtClean="0">
                <a:solidFill>
                  <a:srgbClr val="7030A0"/>
                </a:solidFill>
              </a:rPr>
              <a:t>28 до 63 случаев на 1 млн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Наследственный дефицит </a:t>
            </a:r>
            <a:r>
              <a:rPr lang="ru-RU" sz="2000" dirty="0" err="1" smtClean="0"/>
              <a:t>антитромбина</a:t>
            </a:r>
            <a:r>
              <a:rPr lang="ru-RU" sz="2000" dirty="0" smtClean="0"/>
              <a:t>, который наследуется аутосомно-доминантно, отмечают с частотой </a:t>
            </a:r>
            <a:r>
              <a:rPr lang="ru-RU" sz="2000" b="1" dirty="0" smtClean="0">
                <a:solidFill>
                  <a:srgbClr val="7030A0"/>
                </a:solidFill>
              </a:rPr>
              <a:t>200–500 случаев на 1 </a:t>
            </a:r>
            <a:r>
              <a:rPr lang="ru-RU" sz="2000" b="1" dirty="0" err="1" smtClean="0">
                <a:solidFill>
                  <a:srgbClr val="7030A0"/>
                </a:solidFill>
              </a:rPr>
              <a:t>млн</a:t>
            </a:r>
            <a:r>
              <a:rPr lang="ru-RU" sz="2000" dirty="0" smtClean="0"/>
              <a:t> населения. </a:t>
            </a:r>
          </a:p>
          <a:p>
            <a:r>
              <a:rPr lang="ru-RU" sz="2000" dirty="0" smtClean="0"/>
              <a:t>Наследственные дефекты </a:t>
            </a:r>
            <a:r>
              <a:rPr lang="ru-RU" sz="2000" dirty="0" err="1" smtClean="0"/>
              <a:t>фибринолиза</a:t>
            </a:r>
            <a:r>
              <a:rPr lang="ru-RU" sz="2000" dirty="0" smtClean="0"/>
              <a:t> выявляют у </a:t>
            </a:r>
            <a:r>
              <a:rPr lang="ru-RU" sz="2000" b="1" dirty="0" smtClean="0">
                <a:solidFill>
                  <a:srgbClr val="7030A0"/>
                </a:solidFill>
              </a:rPr>
              <a:t>2–3%</a:t>
            </a:r>
            <a:r>
              <a:rPr lang="ru-RU" sz="2000" dirty="0" smtClean="0"/>
              <a:t> молодых пациентов с необъяснимыми тромбозами глубоких вен.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Этиология и патогенез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FF0066"/>
                </a:solidFill>
              </a:rPr>
              <a:t> Мутация  гена  фактора  V  (</a:t>
            </a:r>
            <a:r>
              <a:rPr lang="ru-RU" sz="2000" dirty="0" err="1" smtClean="0">
                <a:solidFill>
                  <a:srgbClr val="FF0066"/>
                </a:solidFill>
              </a:rPr>
              <a:t>лейденовская</a:t>
            </a:r>
            <a:r>
              <a:rPr lang="ru-RU" sz="2000" dirty="0" smtClean="0">
                <a:solidFill>
                  <a:srgbClr val="FF0066"/>
                </a:solidFill>
              </a:rPr>
              <a:t>  мутация): 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Аминокислотная  замена  в  молекуле  фактора V  в  том  месте,  где  происходит  расщепление молекулы  активированным  протеином  C.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Венозная тромбоэмболия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2643182"/>
          <a:ext cx="457203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143504" y="2428868"/>
          <a:ext cx="371477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507207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  сочетании  мутации  гена  фактора  V  и </a:t>
            </a:r>
            <a:r>
              <a:rPr lang="ru-RU" b="1" dirty="0" err="1" smtClean="0">
                <a:solidFill>
                  <a:srgbClr val="0070C0"/>
                </a:solidFill>
              </a:rPr>
              <a:t>гипергомоцистеинемии</a:t>
            </a:r>
            <a:r>
              <a:rPr lang="ru-RU" b="1" dirty="0" smtClean="0">
                <a:solidFill>
                  <a:srgbClr val="0070C0"/>
                </a:solidFill>
              </a:rPr>
              <a:t> риск  тромбоза увеличивается  в  10–20  раз.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8599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/>
              <a:t>Резистентность</a:t>
            </a:r>
            <a:r>
              <a:rPr lang="ru-RU" sz="1600" b="1" dirty="0" smtClean="0"/>
              <a:t> к протеину С акт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2400"/>
            <a:ext cx="8050239" cy="8382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Синдром  «липких»  тромбоцитов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1" y="1219200"/>
            <a:ext cx="4586294" cy="5638800"/>
          </a:xfrm>
        </p:spPr>
        <p:txBody>
          <a:bodyPr/>
          <a:lstStyle/>
          <a:p>
            <a:r>
              <a:rPr lang="ru-RU" sz="1800" dirty="0" smtClean="0"/>
              <a:t>Повышенная  чувствительность  рецепторов тромбоцитов к  индукторам агрегации.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r>
              <a:rPr lang="ru-RU" sz="1800" dirty="0" smtClean="0"/>
              <a:t>В развитии осложнений имеет  значение стресс, сопровождающийся выбросом адреналина  и активацией тромбоцитов.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r>
              <a:rPr lang="ru-RU" sz="1800" dirty="0" smtClean="0"/>
              <a:t>Полиморфизм гена А1/А2 рецептора  тромбоцитов к гликопротеину  </a:t>
            </a:r>
            <a:r>
              <a:rPr lang="ru-RU" sz="1800" dirty="0" err="1" smtClean="0"/>
              <a:t>IIb</a:t>
            </a:r>
            <a:r>
              <a:rPr lang="ru-RU" sz="1800" dirty="0" smtClean="0"/>
              <a:t>/</a:t>
            </a:r>
            <a:r>
              <a:rPr lang="ru-RU" sz="1800" dirty="0" err="1" smtClean="0"/>
              <a:t>IIIa</a:t>
            </a:r>
            <a:r>
              <a:rPr lang="ru-RU" sz="1800" dirty="0" smtClean="0"/>
              <a:t> приводит к незначительному (на 5–10%) увеличению риска тромбоза коронарных артерий. </a:t>
            </a:r>
            <a:endParaRPr lang="ru-RU" sz="1800" dirty="0"/>
          </a:p>
        </p:txBody>
      </p:sp>
      <p:pic>
        <p:nvPicPr>
          <p:cNvPr id="3074" name="Picture 2" descr="C:\Documents and Settings\Анастасия Юрьевна\Рабочий стол\Тромбофилии в акушерстве\Pictures\dn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142985"/>
            <a:ext cx="3643306" cy="57150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700" dirty="0" smtClean="0">
                <a:solidFill>
                  <a:srgbClr val="002060"/>
                </a:solidFill>
              </a:rPr>
              <a:t>Формы </a:t>
            </a:r>
            <a:r>
              <a:rPr lang="ru-RU" sz="3700" dirty="0" err="1" smtClean="0">
                <a:solidFill>
                  <a:srgbClr val="002060"/>
                </a:solidFill>
              </a:rPr>
              <a:t>тромбофилии</a:t>
            </a:r>
            <a:endParaRPr lang="en-US" sz="3700" dirty="0">
              <a:solidFill>
                <a:srgbClr val="002060"/>
              </a:solidFill>
            </a:endParaRPr>
          </a:p>
        </p:txBody>
      </p: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2143108" y="2857496"/>
            <a:ext cx="5311775" cy="1309685"/>
            <a:chOff x="720" y="1392"/>
            <a:chExt cx="4058" cy="480"/>
          </a:xfrm>
        </p:grpSpPr>
        <p:sp>
          <p:nvSpPr>
            <p:cNvPr id="5183" name="AutoShape 6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84" name="Group 6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5" name="AutoShape 6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6" name="AutoShape 6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87" name="Group 67"/>
          <p:cNvGrpSpPr>
            <a:grpSpLocks/>
          </p:cNvGrpSpPr>
          <p:nvPr/>
        </p:nvGrpSpPr>
        <p:grpSpPr bwMode="auto">
          <a:xfrm>
            <a:off x="2143108" y="4357694"/>
            <a:ext cx="5311775" cy="688975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89" name="Group 6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0" name="AutoShape 7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1" name="AutoShape 7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2698750" y="286385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white">
          <a:xfrm>
            <a:off x="2786050" y="307181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err="1" smtClean="0">
                <a:solidFill>
                  <a:schemeClr val="bg1"/>
                </a:solidFill>
                <a:cs typeface="Arial" charset="0"/>
              </a:rPr>
              <a:t>Антифосфолипидный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синдром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0" name="Text Box 80"/>
          <p:cNvSpPr txBox="1">
            <a:spLocks noChangeArrowheads="1"/>
          </p:cNvSpPr>
          <p:nvPr/>
        </p:nvSpPr>
        <p:spPr bwMode="white">
          <a:xfrm>
            <a:off x="2786050" y="450057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Врожденные </a:t>
            </a:r>
            <a:r>
              <a:rPr lang="ru-RU" sz="2400" b="1" dirty="0" err="1" smtClean="0">
                <a:solidFill>
                  <a:schemeClr val="bg1"/>
                </a:solidFill>
                <a:cs typeface="Arial" charset="0"/>
              </a:rPr>
              <a:t>тромбофилии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    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143108" y="4357694"/>
            <a:ext cx="792163" cy="949325"/>
          </a:xfrm>
          <a:prstGeom prst="rect">
            <a:avLst/>
          </a:prstGeom>
          <a:noFill/>
        </p:spPr>
      </p:pic>
      <p:pic>
        <p:nvPicPr>
          <p:cNvPr id="5202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000232" y="3000372"/>
            <a:ext cx="1000132" cy="1198554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2357422" y="4500570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 2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white">
          <a:xfrm>
            <a:off x="2357422" y="3143248"/>
            <a:ext cx="64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1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Клинические проявления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Тромбоэмболические  осложнения  в  молодом возрасте;</a:t>
            </a:r>
          </a:p>
          <a:p>
            <a:r>
              <a:rPr lang="ru-RU" sz="1600" dirty="0" smtClean="0"/>
              <a:t>Венозные  тромбозы  у  лиц  без  видимых  факторов риска  (травма,  операция, длительная  иммобилизация);</a:t>
            </a:r>
          </a:p>
          <a:p>
            <a:r>
              <a:rPr lang="ru-RU" sz="1600" dirty="0" smtClean="0"/>
              <a:t>Артериальные  тромбозы,  </a:t>
            </a:r>
            <a:r>
              <a:rPr lang="ru-RU" sz="1600" dirty="0" err="1" smtClean="0"/>
              <a:t>атипичная</a:t>
            </a:r>
            <a:r>
              <a:rPr lang="ru-RU" sz="1600" dirty="0" smtClean="0"/>
              <a:t>  локализация  тромбозов  (</a:t>
            </a:r>
            <a:r>
              <a:rPr lang="ru-RU" sz="1600" dirty="0" err="1" smtClean="0"/>
              <a:t>мезентериальные</a:t>
            </a:r>
            <a:r>
              <a:rPr lang="ru-RU" sz="1600" dirty="0" smtClean="0"/>
              <a:t>,  каротидные,  в  головном  мозге);</a:t>
            </a:r>
          </a:p>
          <a:p>
            <a:r>
              <a:rPr lang="ru-RU" sz="1600" dirty="0" smtClean="0"/>
              <a:t>Тромбозы мелких  вен  кожи;</a:t>
            </a:r>
          </a:p>
          <a:p>
            <a:r>
              <a:rPr lang="ru-RU" sz="1600" dirty="0" smtClean="0"/>
              <a:t>Мигрирующие  и  рецидивирующие тромбозы;</a:t>
            </a:r>
          </a:p>
          <a:p>
            <a:r>
              <a:rPr lang="ru-RU" sz="1600" dirty="0" smtClean="0"/>
              <a:t>Инсульты и  инфаркты  в молодом  возрасте;</a:t>
            </a:r>
          </a:p>
          <a:p>
            <a:r>
              <a:rPr lang="ru-RU" sz="1600" dirty="0" smtClean="0"/>
              <a:t>Тромбозы на фоне приёма гормональных </a:t>
            </a:r>
            <a:r>
              <a:rPr lang="ru-RU" sz="1600" dirty="0" err="1" smtClean="0"/>
              <a:t>контрацептивов</a:t>
            </a:r>
            <a:r>
              <a:rPr lang="ru-RU" sz="1600" dirty="0" smtClean="0"/>
              <a:t> и при беременности. </a:t>
            </a:r>
          </a:p>
          <a:p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500570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Физиологические изменения в системе гемостаза,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предрасполагающие  к  </a:t>
            </a:r>
            <a:r>
              <a:rPr lang="ru-RU" b="1" dirty="0" err="1" smtClean="0">
                <a:solidFill>
                  <a:srgbClr val="0070C0"/>
                </a:solidFill>
              </a:rPr>
              <a:t>гиперкоагуляции</a:t>
            </a:r>
            <a:r>
              <a:rPr lang="ru-RU" b="1" dirty="0" smtClean="0">
                <a:solidFill>
                  <a:srgbClr val="0070C0"/>
                </a:solidFill>
              </a:rPr>
              <a:t>,  способствуют  манифестации  врождённых  </a:t>
            </a:r>
            <a:r>
              <a:rPr lang="ru-RU" b="1" dirty="0" err="1" smtClean="0">
                <a:solidFill>
                  <a:srgbClr val="0070C0"/>
                </a:solidFill>
              </a:rPr>
              <a:t>тромбофилий</a:t>
            </a:r>
            <a:r>
              <a:rPr lang="ru-RU" b="1" dirty="0" smtClean="0">
                <a:solidFill>
                  <a:srgbClr val="0070C0"/>
                </a:solidFill>
              </a:rPr>
              <a:t>  при беременности.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Анастасия Юрьевна\Рабочий стол\Тромбофилии в акушерстве\Pictures\2aacf9a8e3b19a29a58353af7c421a294abc9e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3" y="3786190"/>
            <a:ext cx="4095747" cy="30718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настасия Юрьевна\Рабочий стол\Тромбофилии в акушерстве\Pictures\wallpapers_4714_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3000"/>
            <a:ext cx="8358214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Диагностика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1" y="1219200"/>
            <a:ext cx="5657863" cy="506732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Анамнез:</a:t>
            </a:r>
          </a:p>
          <a:p>
            <a:r>
              <a:rPr lang="ru-RU" sz="2400" dirty="0" smtClean="0"/>
              <a:t>семейный  характер заболевания;</a:t>
            </a:r>
          </a:p>
          <a:p>
            <a:r>
              <a:rPr lang="ru-RU" sz="2400" dirty="0" smtClean="0"/>
              <a:t>ранний возраст появления симптомов; </a:t>
            </a:r>
          </a:p>
          <a:p>
            <a:r>
              <a:rPr lang="ru-RU" sz="2400" dirty="0" smtClean="0"/>
              <a:t>связь  выраженности  клинической  картины  с травмами,  операциями,  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менархе</a:t>
            </a:r>
            <a:r>
              <a:rPr lang="ru-RU" sz="2400" dirty="0" smtClean="0"/>
              <a:t>,  приёмом  оральных  </a:t>
            </a:r>
            <a:r>
              <a:rPr lang="ru-RU" sz="2400" dirty="0" err="1" smtClean="0"/>
              <a:t>контрацептивов</a:t>
            </a:r>
            <a:r>
              <a:rPr lang="ru-RU" sz="2400" dirty="0" smtClean="0"/>
              <a:t>  и беременностью.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Лабораторные исследования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921625" cy="550072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• </a:t>
            </a:r>
            <a:r>
              <a:rPr lang="ru-RU" sz="1400" b="1" dirty="0" err="1" smtClean="0"/>
              <a:t>Гиперфибриногенемия</a:t>
            </a:r>
            <a:r>
              <a:rPr lang="ru-RU" sz="1400" b="1" dirty="0" smtClean="0"/>
              <a:t>;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• Укорочение </a:t>
            </a:r>
            <a:r>
              <a:rPr lang="ru-RU" sz="1400" b="1" dirty="0" err="1" smtClean="0"/>
              <a:t>коагуляционных</a:t>
            </a:r>
            <a:r>
              <a:rPr lang="ru-RU" sz="1400" b="1" dirty="0" smtClean="0"/>
              <a:t> тестов, активированное время </a:t>
            </a:r>
            <a:r>
              <a:rPr lang="ru-RU" sz="1400" b="1" dirty="0" err="1" smtClean="0"/>
              <a:t>рекальцификации</a:t>
            </a:r>
            <a:r>
              <a:rPr lang="ru-RU" sz="1400" b="1" dirty="0" smtClean="0"/>
              <a:t>, АЧТВ;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• Тромбоцитопения, увеличение индуцированной агрегации тромбоцитов (с АДФ, адреналином);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• Повышение содержания </a:t>
            </a:r>
            <a:r>
              <a:rPr lang="ru-RU" sz="1400" b="1" dirty="0" err="1" smtClean="0"/>
              <a:t>β-тромбоглобулина</a:t>
            </a:r>
            <a:r>
              <a:rPr lang="ru-RU" sz="1400" b="1" dirty="0" smtClean="0"/>
              <a:t>, фактора IV тромбоцитов в крови;</a:t>
            </a:r>
          </a:p>
          <a:p>
            <a:pPr>
              <a:buNone/>
            </a:pPr>
            <a:r>
              <a:rPr lang="ru-RU" sz="1400" b="1" dirty="0" smtClean="0"/>
              <a:t> </a:t>
            </a:r>
          </a:p>
          <a:p>
            <a:pPr>
              <a:buNone/>
            </a:pPr>
            <a:r>
              <a:rPr lang="ru-RU" sz="1400" b="1" dirty="0" smtClean="0"/>
              <a:t>• Уменьшение уровня </a:t>
            </a:r>
            <a:r>
              <a:rPr lang="ru-RU" sz="1400" b="1" dirty="0" err="1" smtClean="0"/>
              <a:t>антитромбина</a:t>
            </a:r>
            <a:r>
              <a:rPr lang="ru-RU" sz="1400" b="1" dirty="0" smtClean="0"/>
              <a:t> и протеина C в крови;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• Снижение  концентрации  </a:t>
            </a:r>
            <a:r>
              <a:rPr lang="ru-RU" sz="1400" b="1" dirty="0" err="1" smtClean="0"/>
              <a:t>плазминогена</a:t>
            </a:r>
            <a:r>
              <a:rPr lang="ru-RU" sz="1400" b="1" dirty="0" smtClean="0"/>
              <a:t>,  тканевого  активатора </a:t>
            </a:r>
            <a:r>
              <a:rPr lang="ru-RU" sz="1400" b="1" dirty="0" err="1" smtClean="0"/>
              <a:t>плазминогена</a:t>
            </a:r>
            <a:r>
              <a:rPr lang="ru-RU" sz="1400" b="1" dirty="0" smtClean="0"/>
              <a:t>, увеличение  содержания ингибитора тканевого активатора </a:t>
            </a:r>
            <a:r>
              <a:rPr lang="ru-RU" sz="1400" b="1" dirty="0" err="1" smtClean="0"/>
              <a:t>плазминогена</a:t>
            </a:r>
            <a:r>
              <a:rPr lang="ru-RU" sz="1400" b="1" dirty="0" smtClean="0"/>
              <a:t> I типа в крови;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• Увеличение содержания маркёров дисфункции эндотелия (фактора фон </a:t>
            </a:r>
            <a:r>
              <a:rPr lang="ru-RU" sz="1400" b="1" dirty="0" err="1" smtClean="0"/>
              <a:t>Виллебранда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фибронектина</a:t>
            </a:r>
            <a:r>
              <a:rPr lang="ru-RU" sz="1400" b="1" dirty="0" smtClean="0"/>
              <a:t> и др.) в крови;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• </a:t>
            </a:r>
            <a:r>
              <a:rPr lang="ru-RU" sz="1400" b="1" dirty="0" err="1" smtClean="0"/>
              <a:t>Микроангиопатическая</a:t>
            </a:r>
            <a:r>
              <a:rPr lang="ru-RU" sz="1400" b="1" dirty="0" smtClean="0"/>
              <a:t> гемолитическая анемия. 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Прямые маркеры </a:t>
            </a:r>
            <a:r>
              <a:rPr lang="ru-RU" dirty="0" err="1" smtClean="0">
                <a:solidFill>
                  <a:srgbClr val="FF0066"/>
                </a:solidFill>
              </a:rPr>
              <a:t>тромбофилии</a:t>
            </a:r>
            <a:endParaRPr lang="en-US" dirty="0"/>
          </a:p>
        </p:txBody>
      </p:sp>
      <p:grpSp>
        <p:nvGrpSpPr>
          <p:cNvPr id="10441" name="Group 201"/>
          <p:cNvGrpSpPr>
            <a:grpSpLocks/>
          </p:cNvGrpSpPr>
          <p:nvPr/>
        </p:nvGrpSpPr>
        <p:grpSpPr bwMode="auto">
          <a:xfrm>
            <a:off x="857338" y="1500418"/>
            <a:ext cx="8072735" cy="5052782"/>
            <a:chOff x="206" y="859"/>
            <a:chExt cx="5376" cy="3365"/>
          </a:xfrm>
        </p:grpSpPr>
        <p:sp>
          <p:nvSpPr>
            <p:cNvPr id="10265" name="Oval 25"/>
            <p:cNvSpPr>
              <a:spLocks noChangeArrowheads="1"/>
            </p:cNvSpPr>
            <p:nvPr/>
          </p:nvSpPr>
          <p:spPr bwMode="gray">
            <a:xfrm>
              <a:off x="1680" y="1521"/>
              <a:ext cx="1728" cy="1728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Oval 26"/>
            <p:cNvSpPr>
              <a:spLocks noChangeArrowheads="1"/>
            </p:cNvSpPr>
            <p:nvPr/>
          </p:nvSpPr>
          <p:spPr bwMode="gray">
            <a:xfrm>
              <a:off x="2400" y="1845"/>
              <a:ext cx="1020" cy="1020"/>
            </a:xfrm>
            <a:prstGeom prst="ellipse">
              <a:avLst/>
            </a:prstGeom>
            <a:solidFill>
              <a:srgbClr val="DCDCDC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gray">
            <a:xfrm>
              <a:off x="1920" y="2337"/>
              <a:ext cx="96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gray">
            <a:xfrm>
              <a:off x="2448" y="1617"/>
              <a:ext cx="57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gray">
            <a:xfrm flipH="1">
              <a:off x="2508" y="2577"/>
              <a:ext cx="516" cy="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gray">
            <a:xfrm>
              <a:off x="3264" y="2529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gray">
            <a:xfrm flipV="1">
              <a:off x="3264" y="1713"/>
              <a:ext cx="33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Oval 32"/>
            <p:cNvSpPr>
              <a:spLocks noChangeArrowheads="1"/>
            </p:cNvSpPr>
            <p:nvPr/>
          </p:nvSpPr>
          <p:spPr bwMode="gray">
            <a:xfrm>
              <a:off x="2802" y="2091"/>
              <a:ext cx="564" cy="564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273" name="Group 33"/>
            <p:cNvGrpSpPr>
              <a:grpSpLocks/>
            </p:cNvGrpSpPr>
            <p:nvPr/>
          </p:nvGrpSpPr>
          <p:grpSpPr bwMode="auto">
            <a:xfrm>
              <a:off x="1872" y="993"/>
              <a:ext cx="722" cy="872"/>
              <a:chOff x="2064" y="1008"/>
              <a:chExt cx="722" cy="872"/>
            </a:xfrm>
          </p:grpSpPr>
          <p:sp>
            <p:nvSpPr>
              <p:cNvPr id="10274" name="Oval 34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275" name="Group 35"/>
              <p:cNvGrpSpPr>
                <a:grpSpLocks/>
              </p:cNvGrpSpPr>
              <p:nvPr/>
            </p:nvGrpSpPr>
            <p:grpSpPr bwMode="auto">
              <a:xfrm>
                <a:off x="2086" y="1031"/>
                <a:ext cx="680" cy="849"/>
                <a:chOff x="3975" y="1593"/>
                <a:chExt cx="931" cy="1163"/>
              </a:xfrm>
            </p:grpSpPr>
            <p:pic>
              <p:nvPicPr>
                <p:cNvPr id="10276" name="Picture 36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0277" name="Oval 37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hlink"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0278" name="Picture 38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279" name="Group 39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6" y="2247"/>
                  <a:ext cx="820" cy="198"/>
                  <a:chOff x="2532" y="1051"/>
                  <a:chExt cx="893" cy="246"/>
                </a:xfrm>
              </p:grpSpPr>
              <p:grpSp>
                <p:nvGrpSpPr>
                  <p:cNvPr id="1028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0281" name="AutoShape 4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2" name="AutoShape 4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3" name="AutoShape 4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4" name="AutoShape 4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285" name="Group 4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0286" name="AutoShape 4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7" name="AutoShape 4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8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9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290" name="Group 50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5"/>
                <a:ext cx="527" cy="128"/>
                <a:chOff x="2532" y="1051"/>
                <a:chExt cx="893" cy="246"/>
              </a:xfrm>
            </p:grpSpPr>
            <p:grpSp>
              <p:nvGrpSpPr>
                <p:cNvPr id="10291" name="Group 5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292" name="AutoShape 5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3" name="AutoShape 5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4" name="AutoShape 5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5" name="AutoShape 5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296" name="Group 5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297" name="AutoShape 5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8" name="AutoShape 5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9" name="AutoShape 5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00" name="AutoShape 6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02" name="Group 62"/>
            <p:cNvGrpSpPr>
              <a:grpSpLocks/>
            </p:cNvGrpSpPr>
            <p:nvPr/>
          </p:nvGrpSpPr>
          <p:grpSpPr bwMode="auto">
            <a:xfrm>
              <a:off x="1249" y="1873"/>
              <a:ext cx="722" cy="872"/>
              <a:chOff x="2064" y="1008"/>
              <a:chExt cx="722" cy="872"/>
            </a:xfrm>
          </p:grpSpPr>
          <p:sp>
            <p:nvSpPr>
              <p:cNvPr id="10303" name="Oval 63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04" name="Group 64"/>
              <p:cNvGrpSpPr>
                <a:grpSpLocks/>
              </p:cNvGrpSpPr>
              <p:nvPr/>
            </p:nvGrpSpPr>
            <p:grpSpPr bwMode="auto">
              <a:xfrm>
                <a:off x="2086" y="1031"/>
                <a:ext cx="680" cy="849"/>
                <a:chOff x="3975" y="1593"/>
                <a:chExt cx="931" cy="1163"/>
              </a:xfrm>
            </p:grpSpPr>
            <p:pic>
              <p:nvPicPr>
                <p:cNvPr id="10305" name="Picture 65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0306" name="Oval 66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0307" name="Picture 67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308" name="Group 68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6" y="2247"/>
                  <a:ext cx="820" cy="198"/>
                  <a:chOff x="2532" y="1051"/>
                  <a:chExt cx="893" cy="246"/>
                </a:xfrm>
              </p:grpSpPr>
              <p:grpSp>
                <p:nvGrpSpPr>
                  <p:cNvPr id="1030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0310" name="AutoShape 70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11" name="AutoShape 71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12" name="AutoShape 72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13" name="AutoShape 73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314" name="Group 74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0315" name="AutoShape 75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16" name="AutoShape 76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17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18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319" name="Group 79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5"/>
                <a:ext cx="527" cy="128"/>
                <a:chOff x="2532" y="1051"/>
                <a:chExt cx="893" cy="246"/>
              </a:xfrm>
            </p:grpSpPr>
            <p:grpSp>
              <p:nvGrpSpPr>
                <p:cNvPr id="10320" name="Group 8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21" name="AutoShape 8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22" name="AutoShape 8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23" name="AutoShape 8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24" name="AutoShape 8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25" name="Group 8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26" name="AutoShape 8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27" name="AutoShape 8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28" name="AutoShape 8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29" name="AutoShape 8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31" name="Group 91"/>
            <p:cNvGrpSpPr>
              <a:grpSpLocks/>
            </p:cNvGrpSpPr>
            <p:nvPr/>
          </p:nvGrpSpPr>
          <p:grpSpPr bwMode="auto">
            <a:xfrm>
              <a:off x="1950" y="3352"/>
              <a:ext cx="722" cy="872"/>
              <a:chOff x="2064" y="1008"/>
              <a:chExt cx="722" cy="872"/>
            </a:xfrm>
          </p:grpSpPr>
          <p:sp>
            <p:nvSpPr>
              <p:cNvPr id="10332" name="Oval 92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33" name="Group 93"/>
              <p:cNvGrpSpPr>
                <a:grpSpLocks/>
              </p:cNvGrpSpPr>
              <p:nvPr/>
            </p:nvGrpSpPr>
            <p:grpSpPr bwMode="auto">
              <a:xfrm>
                <a:off x="2086" y="1031"/>
                <a:ext cx="680" cy="849"/>
                <a:chOff x="3975" y="1593"/>
                <a:chExt cx="931" cy="1163"/>
              </a:xfrm>
            </p:grpSpPr>
            <p:pic>
              <p:nvPicPr>
                <p:cNvPr id="10334" name="Picture 94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0335" name="Oval 95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0336" name="Picture 96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337" name="Group 97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6" y="2247"/>
                  <a:ext cx="820" cy="198"/>
                  <a:chOff x="2532" y="1051"/>
                  <a:chExt cx="893" cy="246"/>
                </a:xfrm>
              </p:grpSpPr>
              <p:grpSp>
                <p:nvGrpSpPr>
                  <p:cNvPr id="1033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0339" name="AutoShape 99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40" name="AutoShape 100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41" name="AutoShape 101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42" name="AutoShape 102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343" name="Group 103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0344" name="AutoShape 104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45" name="AutoShape 105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46" name="AutoShape 106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47" name="AutoShape 107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348" name="Group 108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5"/>
                <a:ext cx="527" cy="128"/>
                <a:chOff x="2532" y="1051"/>
                <a:chExt cx="893" cy="246"/>
              </a:xfrm>
            </p:grpSpPr>
            <p:grpSp>
              <p:nvGrpSpPr>
                <p:cNvPr id="10349" name="Group 10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50" name="AutoShape 11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51" name="AutoShape 11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52" name="AutoShape 11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53" name="AutoShape 11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54" name="Group 11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55" name="AutoShape 11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56" name="AutoShape 11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57" name="AutoShape 11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58" name="AutoShape 11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60" name="Group 120"/>
            <p:cNvGrpSpPr>
              <a:grpSpLocks/>
            </p:cNvGrpSpPr>
            <p:nvPr/>
          </p:nvGrpSpPr>
          <p:grpSpPr bwMode="auto">
            <a:xfrm>
              <a:off x="3266" y="2527"/>
              <a:ext cx="722" cy="872"/>
              <a:chOff x="2064" y="1008"/>
              <a:chExt cx="722" cy="872"/>
            </a:xfrm>
          </p:grpSpPr>
          <p:sp>
            <p:nvSpPr>
              <p:cNvPr id="10361" name="Oval 12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62" name="Group 122"/>
              <p:cNvGrpSpPr>
                <a:grpSpLocks/>
              </p:cNvGrpSpPr>
              <p:nvPr/>
            </p:nvGrpSpPr>
            <p:grpSpPr bwMode="auto">
              <a:xfrm>
                <a:off x="2086" y="1031"/>
                <a:ext cx="680" cy="849"/>
                <a:chOff x="3975" y="1593"/>
                <a:chExt cx="931" cy="1163"/>
              </a:xfrm>
            </p:grpSpPr>
            <p:pic>
              <p:nvPicPr>
                <p:cNvPr id="10363" name="Picture 12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0364" name="Oval 12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993366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0365" name="Picture 12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366" name="Group 12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6" y="2247"/>
                  <a:ext cx="820" cy="198"/>
                  <a:chOff x="2532" y="1051"/>
                  <a:chExt cx="893" cy="246"/>
                </a:xfrm>
              </p:grpSpPr>
              <p:grpSp>
                <p:nvGrpSpPr>
                  <p:cNvPr id="10367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0368" name="AutoShape 12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69" name="AutoShape 12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70" name="AutoShape 13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71" name="AutoShape 13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372" name="Group 13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0373" name="AutoShape 13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74" name="AutoShape 13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75" name="AutoShape 13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76" name="AutoShape 13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377" name="Group 137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5"/>
                <a:ext cx="527" cy="128"/>
                <a:chOff x="2532" y="1051"/>
                <a:chExt cx="893" cy="246"/>
              </a:xfrm>
            </p:grpSpPr>
            <p:grpSp>
              <p:nvGrpSpPr>
                <p:cNvPr id="10378" name="Group 13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79" name="AutoShape 13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0" name="AutoShape 14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1" name="AutoShape 14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2" name="AutoShape 14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83" name="Group 14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84" name="AutoShape 14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5" name="AutoShape 14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6" name="AutoShape 14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7" name="AutoShape 14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89" name="Group 149"/>
            <p:cNvGrpSpPr>
              <a:grpSpLocks/>
            </p:cNvGrpSpPr>
            <p:nvPr/>
          </p:nvGrpSpPr>
          <p:grpSpPr bwMode="auto">
            <a:xfrm>
              <a:off x="3360" y="1071"/>
              <a:ext cx="722" cy="872"/>
              <a:chOff x="2064" y="1008"/>
              <a:chExt cx="722" cy="872"/>
            </a:xfrm>
          </p:grpSpPr>
          <p:sp>
            <p:nvSpPr>
              <p:cNvPr id="10390" name="Oval 15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91" name="Group 151"/>
              <p:cNvGrpSpPr>
                <a:grpSpLocks/>
              </p:cNvGrpSpPr>
              <p:nvPr/>
            </p:nvGrpSpPr>
            <p:grpSpPr bwMode="auto">
              <a:xfrm>
                <a:off x="2086" y="1031"/>
                <a:ext cx="680" cy="849"/>
                <a:chOff x="3975" y="1593"/>
                <a:chExt cx="931" cy="1163"/>
              </a:xfrm>
            </p:grpSpPr>
            <p:pic>
              <p:nvPicPr>
                <p:cNvPr id="10392" name="Picture 152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0393" name="Oval 15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0394" name="Picture 154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395" name="Group 15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6" y="2247"/>
                  <a:ext cx="820" cy="198"/>
                  <a:chOff x="2532" y="1051"/>
                  <a:chExt cx="893" cy="246"/>
                </a:xfrm>
              </p:grpSpPr>
              <p:grpSp>
                <p:nvGrpSpPr>
                  <p:cNvPr id="10396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0397" name="AutoShape 15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98" name="AutoShape 15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99" name="AutoShape 15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0" name="AutoShape 16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401" name="Group 16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0402" name="AutoShape 16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3" name="AutoShape 16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4" name="AutoShape 16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5" name="AutoShape 16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406" name="Group 16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5"/>
                <a:ext cx="527" cy="128"/>
                <a:chOff x="2532" y="1051"/>
                <a:chExt cx="893" cy="246"/>
              </a:xfrm>
            </p:grpSpPr>
            <p:grpSp>
              <p:nvGrpSpPr>
                <p:cNvPr id="10407" name="Group 16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408" name="AutoShape 16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9" name="AutoShape 16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0" name="AutoShape 17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1" name="AutoShape 17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12" name="Group 17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413" name="AutoShape 17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4" name="AutoShape 17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5" name="AutoShape 17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6" name="AutoShape 17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418" name="Group 178"/>
            <p:cNvGrpSpPr>
              <a:grpSpLocks/>
            </p:cNvGrpSpPr>
            <p:nvPr/>
          </p:nvGrpSpPr>
          <p:grpSpPr bwMode="auto">
            <a:xfrm rot="4976862" flipH="1">
              <a:off x="2920" y="2201"/>
              <a:ext cx="424" cy="408"/>
              <a:chOff x="1944" y="1111"/>
              <a:chExt cx="204" cy="196"/>
            </a:xfrm>
          </p:grpSpPr>
          <p:pic>
            <p:nvPicPr>
              <p:cNvPr id="10419" name="Picture 17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</p:spPr>
          </p:pic>
          <p:sp>
            <p:nvSpPr>
              <p:cNvPr id="10420" name="Oval 180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>
                      <a:alpha val="50000"/>
                    </a:schemeClr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421" name="Group 181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10422" name="Group 18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423" name="AutoShape 18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4" name="AutoShape 18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5" name="AutoShape 18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6" name="AutoShape 18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27" name="Group 18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428" name="AutoShape 18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9" name="AutoShape 18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30" name="AutoShape 19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31" name="AutoShape 19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432" name="Arc 192"/>
              <p:cNvSpPr>
                <a:spLocks/>
              </p:cNvSpPr>
              <p:nvPr/>
            </p:nvSpPr>
            <p:spPr bwMode="gray">
              <a:xfrm rot="25447716">
                <a:off x="1948" y="1107"/>
                <a:ext cx="196" cy="20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603 w 43200"/>
                  <a:gd name="T1" fmla="*/ 33545 h 43155"/>
                  <a:gd name="T2" fmla="*/ 22996 w 43200"/>
                  <a:gd name="T3" fmla="*/ 43155 h 43155"/>
                  <a:gd name="T4" fmla="*/ 21600 w 43200"/>
                  <a:gd name="T5" fmla="*/ 21600 h 43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433" name="Picture 193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</p:spPr>
          </p:pic>
        </p:grpSp>
        <p:sp>
          <p:nvSpPr>
            <p:cNvPr id="10434" name="AutoShape 194"/>
            <p:cNvSpPr>
              <a:spLocks/>
            </p:cNvSpPr>
            <p:nvPr/>
          </p:nvSpPr>
          <p:spPr bwMode="auto">
            <a:xfrm>
              <a:off x="4617" y="1242"/>
              <a:ext cx="951" cy="231"/>
            </a:xfrm>
            <a:prstGeom prst="accentCallout2">
              <a:avLst>
                <a:gd name="adj1" fmla="val 31167"/>
                <a:gd name="adj2" fmla="val -5046"/>
                <a:gd name="adj3" fmla="val 31167"/>
                <a:gd name="adj4" fmla="val -38907"/>
                <a:gd name="adj5" fmla="val 99565"/>
                <a:gd name="adj6" fmla="val -73185"/>
              </a:avLst>
            </a:prstGeom>
            <a:noFill/>
            <a:ln w="9525">
              <a:solidFill>
                <a:schemeClr val="folHlink"/>
              </a:solidFill>
              <a:miter lim="800000"/>
              <a:headEnd/>
              <a:tailEnd type="diamond" w="med" len="med"/>
            </a:ln>
            <a:effectLst/>
          </p:spPr>
          <p:txBody>
            <a:bodyPr anchor="ctr"/>
            <a:lstStyle/>
            <a:p>
              <a:pPr algn="l" eaLnBrk="0" hangingPunct="0"/>
              <a:r>
                <a:rPr lang="en-US" sz="1600" b="1" dirty="0">
                  <a:solidFill>
                    <a:srgbClr val="000000"/>
                  </a:solidFill>
                </a:rPr>
                <a:t>4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.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D-</a:t>
              </a:r>
              <a:r>
                <a:rPr lang="ru-RU" sz="1600" b="1" dirty="0" err="1" smtClean="0">
                  <a:solidFill>
                    <a:srgbClr val="000000"/>
                  </a:solidFill>
                </a:rPr>
                <a:t>димер</a:t>
              </a:r>
              <a:endParaRPr lang="ru-RU" sz="1600" b="1" dirty="0" smtClean="0">
                <a:solidFill>
                  <a:srgbClr val="000000"/>
                </a:solidFill>
              </a:endParaRPr>
            </a:p>
            <a:p>
              <a:pPr algn="l" eaLnBrk="0" hangingPunct="0"/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435" name="AutoShape 195"/>
            <p:cNvSpPr>
              <a:spLocks/>
            </p:cNvSpPr>
            <p:nvPr/>
          </p:nvSpPr>
          <p:spPr bwMode="auto">
            <a:xfrm>
              <a:off x="4425" y="2239"/>
              <a:ext cx="1157" cy="714"/>
            </a:xfrm>
            <a:prstGeom prst="accentCallout2">
              <a:avLst>
                <a:gd name="adj1" fmla="val 29148"/>
                <a:gd name="adj2" fmla="val -5046"/>
                <a:gd name="adj3" fmla="val 29148"/>
                <a:gd name="adj4" fmla="val -5046"/>
                <a:gd name="adj5" fmla="val 112551"/>
                <a:gd name="adj6" fmla="val -59833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 type="diamond" w="med" len="med"/>
            </a:ln>
            <a:effectLst/>
          </p:spPr>
          <p:txBody>
            <a:bodyPr anchor="ctr"/>
            <a:lstStyle/>
            <a:p>
              <a:pPr algn="l" eaLnBrk="0" hangingPunct="0"/>
              <a:r>
                <a:rPr lang="en-US" sz="1600" b="1" dirty="0">
                  <a:solidFill>
                    <a:srgbClr val="000000"/>
                  </a:solidFill>
                </a:rPr>
                <a:t>5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.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 Плазмин-    </a:t>
              </a:r>
              <a:r>
                <a:rPr lang="el-GR" sz="1600" b="1" dirty="0" smtClean="0">
                  <a:solidFill>
                    <a:srgbClr val="000000"/>
                  </a:solidFill>
                </a:rPr>
                <a:t>α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2-антиплазминовый комплекс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0436" name="AutoShape 196"/>
            <p:cNvSpPr>
              <a:spLocks/>
            </p:cNvSpPr>
            <p:nvPr/>
          </p:nvSpPr>
          <p:spPr bwMode="auto">
            <a:xfrm>
              <a:off x="491" y="859"/>
              <a:ext cx="1185" cy="406"/>
            </a:xfrm>
            <a:prstGeom prst="accentCallout2">
              <a:avLst>
                <a:gd name="adj1" fmla="val 43796"/>
                <a:gd name="adj2" fmla="val 104782"/>
                <a:gd name="adj3" fmla="val 43796"/>
                <a:gd name="adj4" fmla="val 114843"/>
                <a:gd name="adj5" fmla="val 118250"/>
                <a:gd name="adj6" fmla="val 12500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 type="diamond" w="med" len="med"/>
            </a:ln>
            <a:effectLst/>
          </p:spPr>
          <p:txBody>
            <a:bodyPr anchor="ctr"/>
            <a:lstStyle/>
            <a:p>
              <a:pPr algn="r" eaLnBrk="0" hangingPunct="0"/>
              <a:r>
                <a:rPr lang="en-US" sz="1600" b="1" dirty="0">
                  <a:solidFill>
                    <a:srgbClr val="000000"/>
                  </a:solidFill>
                </a:rPr>
                <a:t>1. </a:t>
              </a:r>
              <a:r>
                <a:rPr lang="ru-RU" sz="1600" b="1" dirty="0" smtClean="0"/>
                <a:t>Комплекс тромбин—</a:t>
              </a:r>
              <a:r>
                <a:rPr lang="ru-RU" sz="1600" b="1" dirty="0" err="1" smtClean="0"/>
                <a:t>антитромбин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0437" name="AutoShape 197"/>
            <p:cNvSpPr>
              <a:spLocks/>
            </p:cNvSpPr>
            <p:nvPr/>
          </p:nvSpPr>
          <p:spPr bwMode="auto">
            <a:xfrm>
              <a:off x="206" y="2572"/>
              <a:ext cx="1042" cy="272"/>
            </a:xfrm>
            <a:prstGeom prst="accentCallout2">
              <a:avLst>
                <a:gd name="adj1" fmla="val 26278"/>
                <a:gd name="adj2" fmla="val 104782"/>
                <a:gd name="adj3" fmla="val 26278"/>
                <a:gd name="adj4" fmla="val 118926"/>
                <a:gd name="adj5" fmla="val -35769"/>
                <a:gd name="adj6" fmla="val 134463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diamond" w="med" len="med"/>
            </a:ln>
            <a:effectLst/>
          </p:spPr>
          <p:txBody>
            <a:bodyPr anchor="ctr"/>
            <a:lstStyle/>
            <a:p>
              <a:pPr algn="r" eaLnBrk="0" hangingPunct="0"/>
              <a:r>
                <a:rPr lang="en-US" sz="1600" b="1" dirty="0">
                  <a:solidFill>
                    <a:srgbClr val="000000"/>
                  </a:solidFill>
                </a:rPr>
                <a:t>2. </a:t>
              </a:r>
              <a:r>
                <a:rPr lang="ru-RU" sz="1600" b="1" dirty="0" smtClean="0"/>
                <a:t>F  1+2  фрагменты  протромбина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0438" name="AutoShape 198"/>
            <p:cNvSpPr>
              <a:spLocks/>
            </p:cNvSpPr>
            <p:nvPr/>
          </p:nvSpPr>
          <p:spPr bwMode="auto">
            <a:xfrm>
              <a:off x="253" y="3238"/>
              <a:ext cx="1094" cy="402"/>
            </a:xfrm>
            <a:prstGeom prst="accentCallout2">
              <a:avLst>
                <a:gd name="adj1" fmla="val 29148"/>
                <a:gd name="adj2" fmla="val 105046"/>
                <a:gd name="adj3" fmla="val 29148"/>
                <a:gd name="adj4" fmla="val 105046"/>
                <a:gd name="adj5" fmla="val 153440"/>
                <a:gd name="adj6" fmla="val 175500"/>
              </a:avLst>
            </a:prstGeom>
            <a:noFill/>
            <a:ln w="9525">
              <a:solidFill>
                <a:schemeClr val="accent1"/>
              </a:solidFill>
              <a:miter lim="800000"/>
              <a:headEnd/>
              <a:tailEnd type="diamond" w="med" len="med"/>
            </a:ln>
            <a:effectLst/>
          </p:spPr>
          <p:txBody>
            <a:bodyPr anchor="ctr"/>
            <a:lstStyle/>
            <a:p>
              <a:pPr algn="l" eaLnBrk="0" hangingPunct="0"/>
              <a:r>
                <a:rPr lang="en-US" sz="1600" b="1" dirty="0">
                  <a:solidFill>
                    <a:srgbClr val="000000"/>
                  </a:solidFill>
                </a:rPr>
                <a:t>3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.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 Продукты деградации фибрина и фибриногена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0439" name="Rectangle 199"/>
            <p:cNvSpPr>
              <a:spLocks noChangeArrowheads="1"/>
            </p:cNvSpPr>
            <p:nvPr/>
          </p:nvSpPr>
          <p:spPr bwMode="auto">
            <a:xfrm>
              <a:off x="3183" y="3441"/>
              <a:ext cx="2101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ru-RU" sz="1600" b="1" dirty="0" smtClean="0">
                  <a:solidFill>
                    <a:srgbClr val="000000"/>
                  </a:solidFill>
                </a:rPr>
                <a:t>+ Внутрисосудистая и спонтанная агрегация тромбоцитов  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0440" name="Rectangle 200"/>
            <p:cNvSpPr>
              <a:spLocks noChangeArrowheads="1"/>
            </p:cNvSpPr>
            <p:nvPr/>
          </p:nvSpPr>
          <p:spPr bwMode="gray">
            <a:xfrm>
              <a:off x="3028" y="3577"/>
              <a:ext cx="27" cy="224"/>
            </a:xfrm>
            <a:prstGeom prst="rect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66"/>
                </a:solidFill>
              </a:rPr>
              <a:t>Инструментальные исследования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При развитии осложнений: </a:t>
            </a:r>
          </a:p>
          <a:p>
            <a:endParaRPr lang="ru-RU" sz="1800" dirty="0" smtClean="0"/>
          </a:p>
          <a:p>
            <a:r>
              <a:rPr lang="ru-RU" sz="1800" dirty="0" smtClean="0"/>
              <a:t>При подозрении на кровоизлияние в головной мозг  - МРТ;</a:t>
            </a:r>
          </a:p>
          <a:p>
            <a:r>
              <a:rPr lang="ru-RU" sz="1800" dirty="0" smtClean="0"/>
              <a:t>При подозрении на внутрисуставное кровотечение – </a:t>
            </a:r>
            <a:r>
              <a:rPr lang="ru-RU" sz="1800" dirty="0" err="1" smtClean="0"/>
              <a:t>артроскопия</a:t>
            </a:r>
            <a:r>
              <a:rPr lang="ru-RU" sz="1800" dirty="0" smtClean="0"/>
              <a:t>; </a:t>
            </a:r>
          </a:p>
          <a:p>
            <a:r>
              <a:rPr lang="ru-RU" sz="1800" dirty="0" smtClean="0"/>
              <a:t>При  тромбозах  глубоких  вен  нижних  конечностей,  тромбозах  вен  таза,  ТЭЛА - УЗИ  в  допплеровском режиме, рентгенологическое исследование лёгких, </a:t>
            </a:r>
            <a:r>
              <a:rPr lang="ru-RU" sz="1800" dirty="0" err="1" smtClean="0"/>
              <a:t>ангиопульмонография</a:t>
            </a:r>
            <a:r>
              <a:rPr lang="ru-RU" sz="1800" dirty="0" smtClean="0"/>
              <a:t>, ЭКГ. </a:t>
            </a:r>
            <a:endParaRPr lang="ru-RU" sz="1800" dirty="0"/>
          </a:p>
        </p:txBody>
      </p:sp>
      <p:pic>
        <p:nvPicPr>
          <p:cNvPr id="7170" name="Picture 2" descr="C:\Documents and Settings\Анастасия Юрьевна\Рабочий стол\Тромбофилии в акушерстве\Pictures\33428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489" y="3929067"/>
            <a:ext cx="4397721" cy="29289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ChangeArrowheads="1"/>
          </p:cNvSpPr>
          <p:nvPr/>
        </p:nvSpPr>
        <p:spPr bwMode="gray">
          <a:xfrm>
            <a:off x="990600" y="1981200"/>
            <a:ext cx="2760663" cy="4079875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857620" y="2643182"/>
            <a:ext cx="4676780" cy="2592396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929058" y="2714620"/>
            <a:ext cx="4545013" cy="1133475"/>
            <a:chOff x="2304" y="1200"/>
            <a:chExt cx="3102" cy="774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3929058" y="4000504"/>
            <a:ext cx="4545013" cy="1133475"/>
            <a:chOff x="2304" y="2058"/>
            <a:chExt cx="3102" cy="774"/>
          </a:xfrm>
        </p:grpSpPr>
        <p:sp>
          <p:nvSpPr>
            <p:cNvPr id="15370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000496" y="29289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Лечебные компрессионные  трикотажные  изделия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14810" y="4000504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Проведение  мероприятий  по  борьбе  с  гиподинамией  (лечебная  физкультура,  комплекс спортивных упражнений)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57166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Профилактика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Медикаментозное лечение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9200"/>
            <a:ext cx="8086756" cy="5105400"/>
          </a:xfrm>
        </p:spPr>
        <p:txBody>
          <a:bodyPr/>
          <a:lstStyle/>
          <a:p>
            <a:r>
              <a:rPr lang="ru-RU" sz="1600" b="1" dirty="0" err="1" smtClean="0">
                <a:solidFill>
                  <a:srgbClr val="FF0000"/>
                </a:solidFill>
              </a:rPr>
              <a:t>Диосмин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solidFill>
                  <a:srgbClr val="FF0000"/>
                </a:solidFill>
              </a:rPr>
              <a:t>антистакс♥</a:t>
            </a:r>
            <a:r>
              <a:rPr lang="ru-RU" sz="1600" b="1" dirty="0" smtClean="0">
                <a:solidFill>
                  <a:srgbClr val="FF0000"/>
                </a:solidFill>
              </a:rPr>
              <a:t>,</a:t>
            </a:r>
            <a:r>
              <a:rPr lang="ru-RU" sz="1600" dirty="0" smtClean="0"/>
              <a:t> обладающие </a:t>
            </a:r>
            <a:r>
              <a:rPr lang="ru-RU" sz="1600" dirty="0" err="1" smtClean="0"/>
              <a:t>венотонизирующим</a:t>
            </a:r>
            <a:r>
              <a:rPr lang="ru-RU" sz="1600" dirty="0" smtClean="0"/>
              <a:t>, </a:t>
            </a:r>
            <a:r>
              <a:rPr lang="ru-RU" sz="1600" dirty="0" err="1" smtClean="0"/>
              <a:t>ангиопротекторным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действием. </a:t>
            </a:r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Ннизкомолекулярные</a:t>
            </a:r>
            <a:r>
              <a:rPr lang="ru-RU" sz="1600" b="1" dirty="0" smtClean="0">
                <a:solidFill>
                  <a:srgbClr val="FF0000"/>
                </a:solidFill>
              </a:rPr>
              <a:t>  гепарины -  </a:t>
            </a:r>
            <a:r>
              <a:rPr lang="ru-RU" sz="1600" dirty="0" smtClean="0"/>
              <a:t>не  оказывают  отрицательного  действия  на  плод  или  мать (менее  75 /75–150 </a:t>
            </a:r>
            <a:r>
              <a:rPr lang="ru-RU" sz="1600" dirty="0" err="1" smtClean="0"/>
              <a:t>анти-Ха</a:t>
            </a:r>
            <a:r>
              <a:rPr lang="ru-RU" sz="1600" dirty="0" smtClean="0"/>
              <a:t>  </a:t>
            </a:r>
            <a:r>
              <a:rPr lang="ru-RU" sz="1600" dirty="0" err="1" smtClean="0"/>
              <a:t>ед</a:t>
            </a:r>
            <a:r>
              <a:rPr lang="ru-RU" sz="1600" dirty="0" smtClean="0"/>
              <a:t>/кг массы  тела  в  сутки).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err="1" smtClean="0">
                <a:solidFill>
                  <a:srgbClr val="FF3300"/>
                </a:solidFill>
              </a:rPr>
              <a:t>Антиагреганты</a:t>
            </a:r>
            <a:r>
              <a:rPr lang="ru-RU" sz="1600" b="1" dirty="0" smtClean="0">
                <a:solidFill>
                  <a:srgbClr val="FF3300"/>
                </a:solidFill>
              </a:rPr>
              <a:t>:</a:t>
            </a:r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Дипиридамол</a:t>
            </a:r>
            <a:r>
              <a:rPr lang="ru-RU" sz="1600" dirty="0" smtClean="0"/>
              <a:t> -  в I  и  во  II  триместрах беременности  приводит  к активизации  </a:t>
            </a:r>
            <a:r>
              <a:rPr lang="ru-RU" sz="1600" dirty="0" err="1" smtClean="0"/>
              <a:t>ангиогенеза</a:t>
            </a:r>
            <a:r>
              <a:rPr lang="ru-RU" sz="1600" dirty="0" smtClean="0"/>
              <a:t> (25 мг 3 раза  в  сутки курсом 21 сутки при врождённой </a:t>
            </a:r>
            <a:r>
              <a:rPr lang="ru-RU" sz="1600" dirty="0" err="1" smtClean="0"/>
              <a:t>тромбофилии</a:t>
            </a:r>
            <a:r>
              <a:rPr lang="ru-RU" sz="1600" dirty="0" smtClean="0"/>
              <a:t>, сопровождающейся повышенной агрегацией тромбоцитов).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Ацетилсалициловая кислота </a:t>
            </a:r>
            <a:r>
              <a:rPr lang="ru-RU" sz="1600" dirty="0" smtClean="0"/>
              <a:t>во  II–III триместрах беременности в низких дозах (60–150 мг/</a:t>
            </a:r>
            <a:r>
              <a:rPr lang="ru-RU" sz="1600" dirty="0" err="1" smtClean="0"/>
              <a:t>сут</a:t>
            </a:r>
            <a:r>
              <a:rPr lang="ru-RU" sz="1600" dirty="0" smtClean="0"/>
              <a:t>). </a:t>
            </a:r>
            <a:endParaRPr lang="ru-RU" sz="1600" dirty="0"/>
          </a:p>
        </p:txBody>
      </p:sp>
      <p:pic>
        <p:nvPicPr>
          <p:cNvPr id="8194" name="Picture 2" descr="D:\MISC\Hynaecology\Новая папка\0_1f8a6_a0e54947_-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341698"/>
            <a:ext cx="3778232" cy="25163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Хирургическое лечение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Показания:</a:t>
            </a:r>
          </a:p>
          <a:p>
            <a:r>
              <a:rPr lang="ru-RU" sz="1800" dirty="0" err="1" smtClean="0"/>
              <a:t>абсцедирование</a:t>
            </a:r>
            <a:r>
              <a:rPr lang="ru-RU" sz="1800" dirty="0" smtClean="0"/>
              <a:t>  тромбофлебита  поверхностных  вен  конечностей; </a:t>
            </a:r>
          </a:p>
          <a:p>
            <a:r>
              <a:rPr lang="ru-RU" sz="1800" dirty="0" smtClean="0"/>
              <a:t>рецидивирующий  тромбоз  геморроидальных  вен.  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При  восходящем  тромбозе  глубоких  вен  нижних  конечностей - постановка  титанового  </a:t>
            </a:r>
            <a:r>
              <a:rPr lang="ru-RU" sz="1800" dirty="0" err="1" smtClean="0"/>
              <a:t>кава-фильтра</a:t>
            </a:r>
            <a:r>
              <a:rPr lang="ru-RU" sz="1800" dirty="0" smtClean="0"/>
              <a:t>.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При  артериальном  тромбозе  сосудов  конечностей  или </a:t>
            </a:r>
          </a:p>
          <a:p>
            <a:pPr>
              <a:buNone/>
            </a:pPr>
            <a:r>
              <a:rPr lang="ru-RU" sz="1800" dirty="0" smtClean="0"/>
              <a:t>паренхиматозных органов – лекарственный </a:t>
            </a:r>
            <a:r>
              <a:rPr lang="ru-RU" sz="1800" dirty="0" err="1" smtClean="0"/>
              <a:t>тромболизис</a:t>
            </a:r>
            <a:r>
              <a:rPr lang="ru-RU" sz="1800" dirty="0" smtClean="0"/>
              <a:t> либо</a:t>
            </a:r>
          </a:p>
          <a:p>
            <a:pPr>
              <a:buNone/>
            </a:pPr>
            <a:r>
              <a:rPr lang="ru-RU" sz="1800" dirty="0" smtClean="0"/>
              <a:t> хирургическая </a:t>
            </a:r>
            <a:r>
              <a:rPr lang="ru-RU" sz="1800" dirty="0" err="1" smtClean="0"/>
              <a:t>тромбэктомия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026" name="Picture 2" descr="D:\MISC\Obstetrics\Тромбофилии в акушерстве\Pictures\_linked_picts_large_item_14155_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397675"/>
            <a:ext cx="3000396" cy="24603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D:\MISC\Obstetrics\Тромбофилии в акушерстве\Pictures\2_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143381"/>
            <a:ext cx="3370971" cy="271461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Лечение осложнений </a:t>
            </a:r>
            <a:r>
              <a:rPr lang="ru-RU" dirty="0" err="1" smtClean="0">
                <a:solidFill>
                  <a:srgbClr val="FF0066"/>
                </a:solidFill>
              </a:rPr>
              <a:t>гестации</a:t>
            </a:r>
            <a:r>
              <a:rPr lang="ru-RU" dirty="0" smtClean="0">
                <a:solidFill>
                  <a:srgbClr val="FF0066"/>
                </a:solidFill>
              </a:rPr>
              <a:t> по триместрам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В  I  и  II  триместрах  беременности  женщинам  с  </a:t>
            </a:r>
            <a:r>
              <a:rPr lang="ru-RU" sz="1600" dirty="0" err="1" smtClean="0"/>
              <a:t>тромбофилией</a:t>
            </a:r>
            <a:r>
              <a:rPr lang="ru-RU" sz="1600" dirty="0" smtClean="0"/>
              <a:t>  наряду  с  обычной  терапией  угрозы  прерывания беременности  и  профилактики  </a:t>
            </a:r>
            <a:r>
              <a:rPr lang="ru-RU" sz="1600" dirty="0" err="1" smtClean="0"/>
              <a:t>невынашивания</a:t>
            </a:r>
            <a:r>
              <a:rPr lang="ru-RU" sz="1600" dirty="0" smtClean="0"/>
              <a:t>  показаны  </a:t>
            </a:r>
            <a:r>
              <a:rPr lang="ru-RU" sz="1600" b="1" dirty="0" smtClean="0">
                <a:solidFill>
                  <a:srgbClr val="FF0000"/>
                </a:solidFill>
              </a:rPr>
              <a:t>препараты  </a:t>
            </a:r>
            <a:r>
              <a:rPr lang="ru-RU" sz="1600" b="1" dirty="0" err="1" smtClean="0">
                <a:solidFill>
                  <a:srgbClr val="FF0000"/>
                </a:solidFill>
              </a:rPr>
              <a:t>фолиевой</a:t>
            </a:r>
            <a:r>
              <a:rPr lang="ru-RU" sz="1600" b="1" dirty="0" smtClean="0">
                <a:solidFill>
                  <a:srgbClr val="FF0000"/>
                </a:solidFill>
              </a:rPr>
              <a:t>  кислоты,  антикоагулянты  и </a:t>
            </a:r>
            <a:r>
              <a:rPr lang="ru-RU" sz="1600" b="1" dirty="0" err="1" smtClean="0">
                <a:solidFill>
                  <a:srgbClr val="FF0000"/>
                </a:solidFill>
              </a:rPr>
              <a:t>антиагреганты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dirty="0" smtClean="0"/>
              <a:t>Лечение </a:t>
            </a:r>
            <a:r>
              <a:rPr lang="ru-RU" sz="1600" dirty="0" err="1" smtClean="0"/>
              <a:t>гестоза</a:t>
            </a:r>
            <a:r>
              <a:rPr lang="ru-RU" sz="1600" dirty="0" smtClean="0"/>
              <a:t> и  хронической  плацентарной недостаточности у  беременных  с  </a:t>
            </a:r>
            <a:r>
              <a:rPr lang="ru-RU" sz="1600" dirty="0" err="1" smtClean="0"/>
              <a:t>тромбофилией</a:t>
            </a:r>
            <a:r>
              <a:rPr lang="ru-RU" sz="1600" dirty="0" smtClean="0"/>
              <a:t>  проводят  по  общепринятым  схемам  с  обязательным  назначением: </a:t>
            </a:r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эндотелиомодулирующих</a:t>
            </a:r>
            <a:r>
              <a:rPr lang="ru-RU" sz="1600" b="1" dirty="0" smtClean="0">
                <a:solidFill>
                  <a:srgbClr val="FF0000"/>
                </a:solidFill>
              </a:rPr>
              <a:t>  препаратов  </a:t>
            </a:r>
            <a:r>
              <a:rPr lang="ru-RU" sz="1600" dirty="0" smtClean="0"/>
              <a:t>(сульфат  магния,  нитраты  для  </a:t>
            </a:r>
            <a:r>
              <a:rPr lang="ru-RU" sz="1600" dirty="0" err="1" smtClean="0"/>
              <a:t>вазодилатации</a:t>
            </a:r>
            <a:r>
              <a:rPr lang="ru-RU" sz="1600" dirty="0" smtClean="0"/>
              <a:t>);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лекарственных  средств, влияющих  на  свертывающую  систему  крови</a:t>
            </a:r>
            <a:r>
              <a:rPr lang="ru-RU" sz="1600" dirty="0" smtClean="0"/>
              <a:t>  (антикоагулянты  и  </a:t>
            </a:r>
            <a:r>
              <a:rPr lang="ru-RU" sz="1600" dirty="0" err="1" smtClean="0"/>
              <a:t>антиагреганты</a:t>
            </a:r>
            <a:r>
              <a:rPr lang="ru-RU" sz="1600" dirty="0" smtClean="0"/>
              <a:t>);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антиоксидантов  и </a:t>
            </a:r>
            <a:r>
              <a:rPr lang="ru-RU" sz="1600" b="1" dirty="0" err="1" smtClean="0">
                <a:solidFill>
                  <a:srgbClr val="FF0000"/>
                </a:solidFill>
              </a:rPr>
              <a:t>гепатопротекторов</a:t>
            </a:r>
            <a:r>
              <a:rPr lang="ru-RU" sz="1600" dirty="0" smtClean="0"/>
              <a:t> (</a:t>
            </a:r>
            <a:r>
              <a:rPr lang="ru-RU" sz="1600" dirty="0" err="1" smtClean="0"/>
              <a:t>эссенциальные</a:t>
            </a:r>
            <a:r>
              <a:rPr lang="ru-RU" sz="1600" dirty="0" smtClean="0"/>
              <a:t> </a:t>
            </a:r>
            <a:r>
              <a:rPr lang="ru-RU" sz="1600" dirty="0" err="1" smtClean="0"/>
              <a:t>фосфолипиды</a:t>
            </a:r>
            <a:r>
              <a:rPr lang="ru-RU" sz="1600" dirty="0" smtClean="0"/>
              <a:t>). </a:t>
            </a:r>
            <a:endParaRPr lang="ru-RU" sz="1600" dirty="0"/>
          </a:p>
        </p:txBody>
      </p:sp>
      <p:pic>
        <p:nvPicPr>
          <p:cNvPr id="10242" name="Picture 2" descr="D:\MISC\Hynaecology\Новая папка\0_3aee1_fd77b52f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639380"/>
            <a:ext cx="3214678" cy="221861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настасия Юрьевна\Рабочий стол\Тромбофилии в акушерстве\Pictures\cache_2622925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0" y="2214554"/>
            <a:ext cx="3095630" cy="46434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Лечение осложнений в родах и послеродовом периоде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Профилактика  венозного  застоя  в  венах  нижних  конечностей  путём  применения  </a:t>
            </a:r>
            <a:r>
              <a:rPr lang="ru-RU" sz="1800" b="1" dirty="0" smtClean="0">
                <a:solidFill>
                  <a:srgbClr val="00B0F0"/>
                </a:solidFill>
              </a:rPr>
              <a:t>компрессионного  трикотажа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После  оперативного  </a:t>
            </a:r>
            <a:r>
              <a:rPr lang="ru-RU" sz="1800" dirty="0" err="1" smtClean="0"/>
              <a:t>родоразрешения</a:t>
            </a:r>
            <a:r>
              <a:rPr lang="ru-RU" sz="1800" dirty="0" smtClean="0"/>
              <a:t>  показан </a:t>
            </a:r>
            <a:r>
              <a:rPr lang="ru-RU" sz="1800" b="1" dirty="0" smtClean="0">
                <a:solidFill>
                  <a:srgbClr val="00B0F0"/>
                </a:solidFill>
              </a:rPr>
              <a:t>комплекс  лечебной  физкультуры.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  </a:t>
            </a:r>
          </a:p>
          <a:p>
            <a:r>
              <a:rPr lang="ru-RU" sz="1800" dirty="0" smtClean="0"/>
              <a:t>Профилактика  гнойно-септических  и  тромбоэмболических  осложнений  антикоагулянтами  и  </a:t>
            </a:r>
            <a:r>
              <a:rPr lang="ru-RU" sz="1800" dirty="0" err="1" smtClean="0"/>
              <a:t>антиагрегантами</a:t>
            </a:r>
            <a:r>
              <a:rPr lang="ru-RU" sz="1800" dirty="0" smtClean="0"/>
              <a:t>:</a:t>
            </a:r>
          </a:p>
          <a:p>
            <a:r>
              <a:rPr lang="ru-RU" sz="1800" b="1" dirty="0" err="1" smtClean="0">
                <a:solidFill>
                  <a:srgbClr val="00B0F0"/>
                </a:solidFill>
              </a:rPr>
              <a:t>надропарин</a:t>
            </a:r>
            <a:r>
              <a:rPr lang="ru-RU" sz="1800" b="1" dirty="0" smtClean="0">
                <a:solidFill>
                  <a:srgbClr val="00B0F0"/>
                </a:solidFill>
              </a:rPr>
              <a:t>  кальций</a:t>
            </a:r>
            <a:r>
              <a:rPr lang="ru-RU" sz="1800" dirty="0" smtClean="0"/>
              <a:t>  в дозе 0,3–0,6 мл/</a:t>
            </a:r>
            <a:r>
              <a:rPr lang="ru-RU" sz="1800" dirty="0" err="1" smtClean="0"/>
              <a:t>сут</a:t>
            </a:r>
            <a:r>
              <a:rPr lang="ru-RU" sz="1800" dirty="0" smtClean="0"/>
              <a:t> подкожно) в течение 5–10 </a:t>
            </a:r>
            <a:r>
              <a:rPr lang="ru-RU" sz="1800" dirty="0" err="1" smtClean="0"/>
              <a:t>сут</a:t>
            </a:r>
            <a:r>
              <a:rPr lang="ru-RU" sz="1800" dirty="0" smtClean="0"/>
              <a:t>;</a:t>
            </a:r>
          </a:p>
          <a:p>
            <a:r>
              <a:rPr lang="ru-RU" sz="1800" b="1" dirty="0" err="1" smtClean="0">
                <a:solidFill>
                  <a:srgbClr val="00B0F0"/>
                </a:solidFill>
              </a:rPr>
              <a:t>дипиридамол</a:t>
            </a:r>
            <a:r>
              <a:rPr lang="ru-RU" sz="1800" dirty="0" smtClean="0"/>
              <a:t> по 25 мг 3 раза в сутки  в  течение  14–21 </a:t>
            </a:r>
            <a:r>
              <a:rPr lang="ru-RU" sz="1800" dirty="0" err="1" smtClean="0"/>
              <a:t>сут</a:t>
            </a:r>
            <a:r>
              <a:rPr lang="ru-RU" sz="1800" dirty="0" smtClean="0"/>
              <a:t>,</a:t>
            </a:r>
          </a:p>
          <a:p>
            <a:r>
              <a:rPr lang="ru-RU" sz="1800" b="1" dirty="0" smtClean="0">
                <a:solidFill>
                  <a:srgbClr val="00B0F0"/>
                </a:solidFill>
              </a:rPr>
              <a:t>ацетилсалициловая  кислота </a:t>
            </a:r>
            <a:r>
              <a:rPr lang="ru-RU" sz="1800" dirty="0" smtClean="0"/>
              <a:t>в  дозе 1 мг/кг  массы  тела  в  течение  длительного  времени.</a:t>
            </a:r>
          </a:p>
          <a:p>
            <a:r>
              <a:rPr lang="ru-RU" sz="1800" b="1" dirty="0" err="1" smtClean="0">
                <a:solidFill>
                  <a:srgbClr val="00B0F0"/>
                </a:solidFill>
              </a:rPr>
              <a:t>Фолиевая</a:t>
            </a:r>
            <a:r>
              <a:rPr lang="ru-RU" sz="1800" b="1" dirty="0" smtClean="0">
                <a:solidFill>
                  <a:srgbClr val="00B0F0"/>
                </a:solidFill>
              </a:rPr>
              <a:t> кислота и витамины группы B. 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Антифосфолипидный</a:t>
            </a:r>
            <a:r>
              <a:rPr lang="ru-RU" dirty="0" smtClean="0">
                <a:solidFill>
                  <a:srgbClr val="002060"/>
                </a:solidFill>
              </a:rPr>
              <a:t> синдром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err="1" smtClean="0">
                <a:solidFill>
                  <a:srgbClr val="FF0066"/>
                </a:solidFill>
              </a:rPr>
              <a:t>Невоспалительное</a:t>
            </a:r>
            <a:r>
              <a:rPr lang="ru-RU" sz="2000" b="1" dirty="0" smtClean="0">
                <a:solidFill>
                  <a:srgbClr val="FF0066"/>
                </a:solidFill>
              </a:rPr>
              <a:t> аутоиммунное заболевание</a:t>
            </a:r>
            <a:r>
              <a:rPr lang="ru-RU" sz="2000" dirty="0" smtClean="0">
                <a:solidFill>
                  <a:srgbClr val="FF0066"/>
                </a:solidFill>
              </a:rPr>
              <a:t>, </a:t>
            </a:r>
          </a:p>
          <a:p>
            <a:pPr>
              <a:buNone/>
            </a:pPr>
            <a:r>
              <a:rPr lang="ru-RU" sz="2000" dirty="0" smtClean="0"/>
              <a:t>     обусловленное наличием в плазме пациентов </a:t>
            </a:r>
            <a:r>
              <a:rPr lang="ru-RU" sz="2000" dirty="0" err="1" smtClean="0"/>
              <a:t>антифосфолипидных</a:t>
            </a:r>
            <a:r>
              <a:rPr lang="ru-RU" sz="2000" dirty="0" smtClean="0"/>
              <a:t> антител (АФЛА) и проявляющееся венозными и артериальными тромбозами, патологией беременности и другими клиническими признаками. 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АФС, названный первоначально </a:t>
            </a:r>
          </a:p>
          <a:p>
            <a:pPr>
              <a:buNone/>
            </a:pPr>
            <a:r>
              <a:rPr lang="ru-RU" sz="2000" i="1" dirty="0" smtClean="0"/>
              <a:t>    </a:t>
            </a:r>
            <a:r>
              <a:rPr lang="ru-RU" sz="2000" i="1" dirty="0" err="1" smtClean="0"/>
              <a:t>антикардиолипиновым</a:t>
            </a:r>
            <a:r>
              <a:rPr lang="ru-RU" sz="2000" i="1" dirty="0" smtClean="0"/>
              <a:t>, был описан </a:t>
            </a:r>
          </a:p>
          <a:p>
            <a:pPr>
              <a:buNone/>
            </a:pPr>
            <a:r>
              <a:rPr lang="ru-RU" sz="2000" i="1" dirty="0" smtClean="0"/>
              <a:t>    в 1983–1986 гг. </a:t>
            </a:r>
            <a:r>
              <a:rPr lang="ru-RU" sz="2000" i="1" dirty="0" err="1" smtClean="0"/>
              <a:t>G.Hughes</a:t>
            </a:r>
            <a:r>
              <a:rPr lang="ru-RU" sz="2000" i="1" dirty="0" smtClean="0"/>
              <a:t>, и в 1994 г. </a:t>
            </a:r>
          </a:p>
          <a:p>
            <a:pPr>
              <a:buNone/>
            </a:pPr>
            <a:r>
              <a:rPr lang="ru-RU" sz="2000" i="1" dirty="0" smtClean="0"/>
              <a:t>    на VI Международном симпозиуме по </a:t>
            </a:r>
          </a:p>
          <a:p>
            <a:pPr>
              <a:buNone/>
            </a:pPr>
            <a:r>
              <a:rPr lang="ru-RU" sz="2000" i="1" dirty="0" smtClean="0"/>
              <a:t>    </a:t>
            </a:r>
            <a:r>
              <a:rPr lang="ru-RU" sz="2000" i="1" dirty="0" err="1" smtClean="0"/>
              <a:t>антифосфолипидным</a:t>
            </a:r>
            <a:r>
              <a:rPr lang="ru-RU" sz="2000" i="1" dirty="0" smtClean="0"/>
              <a:t> антителам было</a:t>
            </a:r>
          </a:p>
          <a:p>
            <a:pPr>
              <a:buNone/>
            </a:pPr>
            <a:r>
              <a:rPr lang="ru-RU" sz="2000" i="1" dirty="0" smtClean="0"/>
              <a:t>    предложено называть АФС </a:t>
            </a:r>
          </a:p>
          <a:p>
            <a:pPr>
              <a:buNone/>
            </a:pPr>
            <a:r>
              <a:rPr lang="ru-RU" sz="2000" i="1" dirty="0" smtClean="0"/>
              <a:t>    </a:t>
            </a:r>
            <a:r>
              <a:rPr lang="ru-RU" sz="2000" b="1" i="1" dirty="0" smtClean="0">
                <a:solidFill>
                  <a:srgbClr val="FF0066"/>
                </a:solidFill>
              </a:rPr>
              <a:t>синдромом </a:t>
            </a:r>
            <a:r>
              <a:rPr lang="ru-RU" sz="2000" b="1" i="1" dirty="0" err="1" smtClean="0">
                <a:solidFill>
                  <a:srgbClr val="FF0066"/>
                </a:solidFill>
              </a:rPr>
              <a:t>Hughes</a:t>
            </a:r>
            <a:r>
              <a:rPr lang="ru-RU" sz="2000" b="1" i="1" dirty="0" smtClean="0">
                <a:solidFill>
                  <a:srgbClr val="FF0066"/>
                </a:solidFill>
              </a:rPr>
              <a:t>*.</a:t>
            </a:r>
            <a:r>
              <a:rPr lang="ru-RU" sz="2000" i="1" dirty="0" smtClean="0"/>
              <a:t>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pic>
        <p:nvPicPr>
          <p:cNvPr id="72706" name="Picture 2" descr="C:\Documents and Settings\Анастасия Юрьевна\Рабочий стол\Тромбофилии в акушерстве\Pictures\37511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620" y="3214686"/>
            <a:ext cx="2278381" cy="36433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6286520"/>
            <a:ext cx="2905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* </a:t>
            </a:r>
            <a:r>
              <a:rPr lang="ru-RU" sz="1200" dirty="0" smtClean="0"/>
              <a:t>С.И. </a:t>
            </a:r>
            <a:r>
              <a:rPr lang="ru-RU" sz="1200" dirty="0" err="1" smtClean="0"/>
              <a:t>Пиманов</a:t>
            </a:r>
            <a:r>
              <a:rPr lang="ru-RU" sz="1200" dirty="0" smtClean="0"/>
              <a:t>, Е.В. Макаренко, 2007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Выбор срока и метода </a:t>
            </a:r>
            <a:r>
              <a:rPr lang="ru-RU" dirty="0" err="1" smtClean="0">
                <a:solidFill>
                  <a:srgbClr val="FF0066"/>
                </a:solidFill>
              </a:rPr>
              <a:t>родоразрешения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Показания к оперативному </a:t>
            </a:r>
            <a:r>
              <a:rPr lang="ru-RU" sz="2000" b="1" dirty="0" err="1" smtClean="0">
                <a:solidFill>
                  <a:srgbClr val="00CC00"/>
                </a:solidFill>
              </a:rPr>
              <a:t>родоразрешению</a:t>
            </a:r>
            <a:r>
              <a:rPr lang="ru-RU" sz="2000" b="1" dirty="0" smtClean="0">
                <a:solidFill>
                  <a:srgbClr val="00CC00"/>
                </a:solidFill>
              </a:rPr>
              <a:t>:</a:t>
            </a:r>
          </a:p>
          <a:p>
            <a:r>
              <a:rPr lang="ru-RU" sz="2000" dirty="0" err="1" smtClean="0"/>
              <a:t>Флоттирующие</a:t>
            </a:r>
            <a:r>
              <a:rPr lang="ru-RU" sz="2000" dirty="0" smtClean="0"/>
              <a:t> тромбы глубоких вен  таза и нижних конечностей;</a:t>
            </a:r>
          </a:p>
          <a:p>
            <a:r>
              <a:rPr lang="ru-RU" sz="2000" dirty="0" smtClean="0"/>
              <a:t>Выраженное варикозное расширение вен влагалища и промежности;</a:t>
            </a:r>
          </a:p>
          <a:p>
            <a:r>
              <a:rPr lang="ru-RU" sz="2000" dirty="0" smtClean="0"/>
              <a:t>Острый тромбоз геморроидальных вен;</a:t>
            </a:r>
          </a:p>
          <a:p>
            <a:r>
              <a:rPr lang="ru-RU" sz="2000" dirty="0" smtClean="0"/>
              <a:t>Артериальные тромбозы;</a:t>
            </a:r>
          </a:p>
          <a:p>
            <a:r>
              <a:rPr lang="ru-RU" sz="2000" dirty="0" smtClean="0"/>
              <a:t>Нарушения  мозгового кровообращения;</a:t>
            </a:r>
          </a:p>
          <a:p>
            <a:r>
              <a:rPr lang="ru-RU" sz="2000" dirty="0" smtClean="0"/>
              <a:t>ТЭЛА при беременности. </a:t>
            </a:r>
            <a:endParaRPr lang="ru-RU" sz="2000" dirty="0"/>
          </a:p>
        </p:txBody>
      </p:sp>
      <p:pic>
        <p:nvPicPr>
          <p:cNvPr id="13314" name="Picture 2" descr="C:\Documents and Settings\Анастасия Юрьевна\Рабочий стол\Тромбофилии в акушерстве\Pictures\52349816_1260648417_x_af5a0a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43356"/>
            <a:ext cx="3643305" cy="29146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настасия Юрьевна\Рабочий стол\Тромбофилии в акушерстве\Pictures\d135761a2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52525"/>
            <a:ext cx="3705225" cy="57054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00174"/>
            <a:ext cx="5621347" cy="5210172"/>
          </a:xfrm>
        </p:spPr>
        <p:txBody>
          <a:bodyPr/>
          <a:lstStyle/>
          <a:p>
            <a:r>
              <a:rPr lang="ru-RU" sz="2400" dirty="0" smtClean="0"/>
              <a:t>Развитие тромбоэмболических осложнений возможно у беременных и родильниц с</a:t>
            </a:r>
            <a:r>
              <a:rPr lang="ru-RU" sz="2400" b="1" dirty="0" smtClean="0">
                <a:solidFill>
                  <a:srgbClr val="00CC00"/>
                </a:solidFill>
              </a:rPr>
              <a:t> </a:t>
            </a:r>
            <a:r>
              <a:rPr lang="ru-RU" sz="2400" b="1" dirty="0" err="1" smtClean="0">
                <a:solidFill>
                  <a:srgbClr val="00CC00"/>
                </a:solidFill>
              </a:rPr>
              <a:t>экстрагенитальной</a:t>
            </a:r>
            <a:r>
              <a:rPr lang="ru-RU" sz="2400" b="1" dirty="0" smtClean="0">
                <a:solidFill>
                  <a:srgbClr val="00CC00"/>
                </a:solidFill>
              </a:rPr>
              <a:t> патологией </a:t>
            </a:r>
            <a:r>
              <a:rPr lang="ru-RU" sz="2400" dirty="0" smtClean="0"/>
              <a:t>(ревматические пороки и искусственные клапаны сердца, оперированное сердце, заболевания почек, артериальная гипертензия, гнойно-септические заболевания и др.), а также у беременных с тяжелыми формами </a:t>
            </a:r>
            <a:r>
              <a:rPr lang="ru-RU" sz="2400" dirty="0" err="1" smtClean="0"/>
              <a:t>гестоза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gray">
          <a:xfrm>
            <a:off x="1752600" y="5410200"/>
            <a:ext cx="5791200" cy="741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98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98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50980"/>
                      <a:invGamma/>
                    </a:srgbClr>
                  </a:gs>
                </a:gsLst>
                <a:lin ang="540000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39" name="Picture 3" descr="C:\Documents and Settings\Анастасия Юрьевна\Рабочий стол\Тромбофилии в акушерстве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7038" y="-10280650"/>
            <a:ext cx="2296352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Классификация АФС*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429652" cy="500066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АФС у больных с достоверным диагнозом «системная красная волчанка» (СКВ) (вторичный АФС);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АФС у больных с </a:t>
            </a:r>
            <a:r>
              <a:rPr lang="ru-RU" sz="1800" b="1" dirty="0" err="1" smtClean="0">
                <a:solidFill>
                  <a:srgbClr val="0070C0"/>
                </a:solidFill>
              </a:rPr>
              <a:t>волчаночноподобными</a:t>
            </a:r>
            <a:r>
              <a:rPr lang="ru-RU" sz="1800" b="1" dirty="0" smtClean="0">
                <a:solidFill>
                  <a:srgbClr val="0070C0"/>
                </a:solidFill>
              </a:rPr>
              <a:t> проявлениями;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первичный АФС;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«катастрофический» АФС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(острая диссеминированная </a:t>
            </a:r>
            <a:r>
              <a:rPr lang="ru-RU" sz="1800" dirty="0" err="1" smtClean="0">
                <a:solidFill>
                  <a:schemeClr val="tx2"/>
                </a:solidFill>
              </a:rPr>
              <a:t>коагулопатия</a:t>
            </a:r>
            <a:r>
              <a:rPr lang="ru-RU" sz="1800" dirty="0" smtClean="0">
                <a:solidFill>
                  <a:schemeClr val="tx2"/>
                </a:solidFill>
              </a:rPr>
              <a:t>/</a:t>
            </a:r>
            <a:r>
              <a:rPr lang="ru-RU" sz="1800" dirty="0" err="1" smtClean="0">
                <a:solidFill>
                  <a:schemeClr val="tx2"/>
                </a:solidFill>
              </a:rPr>
              <a:t>васкулопатия</a:t>
            </a:r>
            <a:r>
              <a:rPr lang="ru-RU" sz="1800" dirty="0" smtClean="0">
                <a:solidFill>
                  <a:schemeClr val="tx2"/>
                </a:solidFill>
              </a:rPr>
              <a:t>) с острым </a:t>
            </a:r>
            <a:r>
              <a:rPr lang="ru-RU" sz="1800" dirty="0" err="1" smtClean="0">
                <a:solidFill>
                  <a:schemeClr val="tx2"/>
                </a:solidFill>
              </a:rPr>
              <a:t>мультиорганным</a:t>
            </a:r>
            <a:r>
              <a:rPr lang="ru-RU" sz="1800" dirty="0" smtClean="0">
                <a:solidFill>
                  <a:schemeClr val="tx2"/>
                </a:solidFill>
              </a:rPr>
              <a:t> тромбозом;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другие </a:t>
            </a:r>
            <a:r>
              <a:rPr lang="ru-RU" sz="1800" b="1" dirty="0" err="1" smtClean="0">
                <a:solidFill>
                  <a:srgbClr val="0070C0"/>
                </a:solidFill>
              </a:rPr>
              <a:t>микроангиопатические</a:t>
            </a:r>
            <a:r>
              <a:rPr lang="ru-RU" sz="1800" b="1" dirty="0" smtClean="0">
                <a:solidFill>
                  <a:srgbClr val="0070C0"/>
                </a:solidFill>
              </a:rPr>
              <a:t> синдромы </a:t>
            </a:r>
            <a:r>
              <a:rPr lang="ru-RU" sz="1800" dirty="0" smtClean="0">
                <a:solidFill>
                  <a:schemeClr val="tx2"/>
                </a:solidFill>
              </a:rPr>
              <a:t>(тромботическая тромбоцитопеническая пурпура/</a:t>
            </a:r>
            <a:r>
              <a:rPr lang="ru-RU" sz="1800" dirty="0" err="1" smtClean="0">
                <a:solidFill>
                  <a:schemeClr val="tx2"/>
                </a:solidFill>
              </a:rPr>
              <a:t>гемолитикоуремический</a:t>
            </a:r>
            <a:r>
              <a:rPr lang="ru-RU" sz="1800" dirty="0" smtClean="0">
                <a:solidFill>
                  <a:schemeClr val="tx2"/>
                </a:solidFill>
              </a:rPr>
              <a:t> синдром), HELLP-синдром (гемолиз, повышение активности печеночных ферментов, снижение содержания тромбоцитов, беременность), </a:t>
            </a:r>
            <a:r>
              <a:rPr lang="ru-RU" sz="1800" dirty="0" err="1" smtClean="0">
                <a:solidFill>
                  <a:schemeClr val="tx2"/>
                </a:solidFill>
              </a:rPr>
              <a:t>ДВС-синдром</a:t>
            </a:r>
            <a:r>
              <a:rPr lang="ru-RU" sz="1800" dirty="0" smtClean="0">
                <a:solidFill>
                  <a:schemeClr val="tx2"/>
                </a:solidFill>
              </a:rPr>
              <a:t>,  </a:t>
            </a:r>
            <a:r>
              <a:rPr lang="ru-RU" sz="1800" dirty="0" err="1" smtClean="0">
                <a:solidFill>
                  <a:schemeClr val="tx2"/>
                </a:solidFill>
              </a:rPr>
              <a:t>гипопротромбинемический</a:t>
            </a:r>
            <a:r>
              <a:rPr lang="ru-RU" sz="1800" dirty="0" smtClean="0">
                <a:solidFill>
                  <a:schemeClr val="tx2"/>
                </a:solidFill>
              </a:rPr>
              <a:t> синдром;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серологические варианты: </a:t>
            </a:r>
          </a:p>
          <a:p>
            <a:pPr lvl="1"/>
            <a:r>
              <a:rPr lang="ru-RU" sz="1800" b="1" i="1" dirty="0" err="1" smtClean="0"/>
              <a:t>серопозитивный</a:t>
            </a:r>
            <a:r>
              <a:rPr lang="ru-RU" sz="1800" dirty="0" smtClean="0"/>
              <a:t> АФС с АКЛ и/или ВА; </a:t>
            </a:r>
          </a:p>
          <a:p>
            <a:pPr lvl="1"/>
            <a:r>
              <a:rPr lang="ru-RU" sz="1800" b="1" i="1" dirty="0" err="1" smtClean="0"/>
              <a:t>серонегативный</a:t>
            </a:r>
            <a:r>
              <a:rPr lang="ru-RU" sz="1800" b="1" i="1" dirty="0" smtClean="0"/>
              <a:t>: </a:t>
            </a:r>
          </a:p>
          <a:p>
            <a:pPr lvl="2"/>
            <a:r>
              <a:rPr lang="ru-RU" sz="1800" dirty="0" smtClean="0"/>
              <a:t>с </a:t>
            </a:r>
            <a:r>
              <a:rPr lang="ru-RU" sz="1800" dirty="0" err="1" smtClean="0"/>
              <a:t>IgM</a:t>
            </a:r>
            <a:r>
              <a:rPr lang="ru-RU" sz="1800" dirty="0" smtClean="0"/>
              <a:t> АФЛ, реагирующими с </a:t>
            </a:r>
            <a:r>
              <a:rPr lang="ru-RU" sz="1800" dirty="0" err="1" smtClean="0"/>
              <a:t>фосфатидилхолином</a:t>
            </a:r>
            <a:r>
              <a:rPr lang="ru-RU" sz="1800" dirty="0" smtClean="0"/>
              <a:t>; </a:t>
            </a:r>
          </a:p>
          <a:p>
            <a:pPr lvl="2"/>
            <a:r>
              <a:rPr lang="ru-RU" sz="1800" dirty="0" smtClean="0"/>
              <a:t>с АФЛ, реагирующими с </a:t>
            </a:r>
            <a:r>
              <a:rPr lang="ru-RU" sz="1800" dirty="0" err="1" smtClean="0"/>
              <a:t>фосфатидилэтаноламином</a:t>
            </a:r>
            <a:r>
              <a:rPr lang="ru-RU" sz="1800" dirty="0" smtClean="0"/>
              <a:t>; </a:t>
            </a:r>
          </a:p>
          <a:p>
            <a:pPr lvl="2"/>
            <a:r>
              <a:rPr lang="ru-RU" sz="1800" dirty="0" smtClean="0"/>
              <a:t>с АТ, реагирующими с β-2ГП1-кофакторзависимыми АФЛ.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396"/>
            <a:ext cx="3359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*С.И. Жук, С.Б. </a:t>
            </a:r>
            <a:r>
              <a:rPr lang="ru-RU" sz="1200" dirty="0" err="1" smtClean="0"/>
              <a:t>Чечуга</a:t>
            </a:r>
            <a:r>
              <a:rPr lang="ru-RU" sz="1200" dirty="0" smtClean="0"/>
              <a:t>, Т.В. Лобастова, 2009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Этиология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Генетическая предрасположенность </a:t>
            </a:r>
            <a:r>
              <a:rPr lang="ru-RU" sz="1800" dirty="0" smtClean="0">
                <a:solidFill>
                  <a:schemeClr val="tx2"/>
                </a:solidFill>
              </a:rPr>
              <a:t>(у больных с АФС чаще,  чем в  популяции, регистрируют  АГ  системы  HLA  DR4,  DR7,  DRw53);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b="1" dirty="0" smtClean="0">
                <a:solidFill>
                  <a:srgbClr val="0070C0"/>
                </a:solidFill>
              </a:rPr>
              <a:t>Инфекционные  заболевания  бактериальной  и  особенно  вирусной этиологии </a:t>
            </a:r>
            <a:r>
              <a:rPr lang="ru-RU" sz="1800" dirty="0" smtClean="0"/>
              <a:t>(транзиторное повышение  концентрации </a:t>
            </a:r>
            <a:r>
              <a:rPr lang="ru-RU" sz="1800" dirty="0" err="1" smtClean="0"/>
              <a:t>антифосфолипидных</a:t>
            </a:r>
            <a:r>
              <a:rPr lang="ru-RU" sz="1800" dirty="0" smtClean="0"/>
              <a:t> АТ  в крови)</a:t>
            </a:r>
            <a:r>
              <a:rPr lang="ru-RU" sz="1800" dirty="0" smtClean="0">
                <a:solidFill>
                  <a:srgbClr val="0070C0"/>
                </a:solidFill>
              </a:rPr>
              <a:t>;   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b="1" dirty="0" smtClean="0">
                <a:solidFill>
                  <a:srgbClr val="0070C0"/>
                </a:solidFill>
              </a:rPr>
              <a:t>Наличие  латентной  инфекции </a:t>
            </a:r>
            <a:r>
              <a:rPr lang="ru-RU" sz="1800" dirty="0" smtClean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способствует  развитию  тромботических  осложнений  при  АФС, несмотря  на  различия  в  иммунологических  свойствах  </a:t>
            </a:r>
            <a:r>
              <a:rPr lang="ru-RU" sz="1800" dirty="0" err="1" smtClean="0"/>
              <a:t>антифосфолипидных</a:t>
            </a:r>
            <a:r>
              <a:rPr lang="ru-RU" sz="1800" dirty="0" smtClean="0"/>
              <a:t>  АТ при  истинных  аутоиммунных процессах и воспалительных заболеваниях)*.</a:t>
            </a:r>
            <a:endParaRPr lang="ru-RU" sz="1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4754" name="Picture 2" descr="C:\Documents and Settings\Анастасия Юрьевна\Рабочий стол\Тромбофилии в акушерстве\Pictures\1936919000d3cb95a577b46cc2b3dde119e3b02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13132"/>
            <a:ext cx="2428860" cy="24448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6429396"/>
            <a:ext cx="1835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*Э. К. </a:t>
            </a:r>
            <a:r>
              <a:rPr lang="ru-RU" sz="1200" dirty="0" err="1" smtClean="0"/>
              <a:t>Айламазян</a:t>
            </a:r>
            <a:r>
              <a:rPr lang="ru-RU" sz="1200" dirty="0" smtClean="0"/>
              <a:t>, 2009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Механизмы патогенетической активности АФА*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1142984"/>
          <a:ext cx="8143932" cy="540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1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2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Гуморальные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Клеточные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2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- </a:t>
                      </a:r>
                      <a:r>
                        <a:rPr lang="ru-RU" sz="1800" dirty="0" err="1" smtClean="0"/>
                        <a:t>Резистентность</a:t>
                      </a:r>
                      <a:r>
                        <a:rPr lang="ru-RU" sz="1800" dirty="0" smtClean="0"/>
                        <a:t> к активированному протеину С;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- Угнетение активности протеина С и S;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- Нарушение баланса </a:t>
                      </a:r>
                      <a:r>
                        <a:rPr lang="ru-RU" sz="1800" dirty="0" err="1" smtClean="0"/>
                        <a:t>простациклина</a:t>
                      </a:r>
                      <a:r>
                        <a:rPr lang="ru-RU" sz="1800" dirty="0" smtClean="0"/>
                        <a:t>/</a:t>
                      </a:r>
                      <a:r>
                        <a:rPr lang="ru-RU" sz="1800" dirty="0" err="1" smtClean="0"/>
                        <a:t>тромбоксана</a:t>
                      </a:r>
                      <a:r>
                        <a:rPr lang="ru-RU" sz="1800" dirty="0" smtClean="0"/>
                        <a:t> А2;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- Угнетение активности </a:t>
                      </a:r>
                      <a:r>
                        <a:rPr lang="ru-RU" sz="1800" dirty="0" err="1" smtClean="0"/>
                        <a:t>антитромбина</a:t>
                      </a:r>
                      <a:r>
                        <a:rPr lang="ru-RU" sz="1800" dirty="0" smtClean="0"/>
                        <a:t> III;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- Увеличение синтеза ингибитора активатора </a:t>
                      </a:r>
                      <a:r>
                        <a:rPr lang="ru-RU" sz="1800" dirty="0" err="1" smtClean="0"/>
                        <a:t>плазминогена</a:t>
                      </a:r>
                      <a:r>
                        <a:rPr lang="ru-RU" sz="1800" dirty="0" smtClean="0"/>
                        <a:t> PAI-1;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- Угнетение </a:t>
                      </a:r>
                      <a:r>
                        <a:rPr lang="ru-RU" sz="1800" dirty="0" err="1" smtClean="0"/>
                        <a:t>фибринолиза</a:t>
                      </a:r>
                      <a:r>
                        <a:rPr lang="ru-RU" sz="1800" dirty="0" smtClean="0"/>
                        <a:t>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- Увеличение синтеза эндотелина-1;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- Активация системы комплемента;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- Активация окисления </a:t>
                      </a:r>
                      <a:r>
                        <a:rPr lang="ru-RU" sz="1800" dirty="0" err="1" smtClean="0"/>
                        <a:t>липопротеинов</a:t>
                      </a:r>
                      <a:r>
                        <a:rPr lang="ru-RU" sz="1800" dirty="0" smtClean="0"/>
                        <a:t> низкой плотности.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66"/>
                          </a:solidFill>
                        </a:rPr>
                        <a:t>- Эндотелий сосудов: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• </a:t>
                      </a:r>
                      <a:r>
                        <a:rPr lang="ru-RU" sz="1800" dirty="0" err="1" smtClean="0"/>
                        <a:t>апоптоз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эндотелиоцитов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• экспрессия клеточных молекул адгезии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• продукция </a:t>
                      </a:r>
                      <a:r>
                        <a:rPr lang="ru-RU" sz="1800" dirty="0" err="1" smtClean="0"/>
                        <a:t>провоспалительных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цитокинов</a:t>
                      </a:r>
                      <a:r>
                        <a:rPr lang="ru-RU" sz="1800" dirty="0" smtClean="0"/>
                        <a:t> (TNF- </a:t>
                      </a:r>
                      <a:r>
                        <a:rPr lang="ru-RU" sz="1800" dirty="0" err="1" smtClean="0"/>
                        <a:t>a</a:t>
                      </a:r>
                      <a:r>
                        <a:rPr lang="ru-RU" sz="1800" dirty="0" smtClean="0"/>
                        <a:t>, Il-1b, Il-6),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моноцитарного </a:t>
                      </a:r>
                      <a:r>
                        <a:rPr lang="ru-RU" sz="1800" dirty="0" err="1" smtClean="0"/>
                        <a:t>хемоаттрактанта</a:t>
                      </a:r>
                      <a:r>
                        <a:rPr lang="ru-RU" sz="1800" dirty="0" smtClean="0"/>
                        <a:t> (MCP-1)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• экспрессия тканевого фактора (TF)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• деградация </a:t>
                      </a:r>
                      <a:r>
                        <a:rPr lang="ru-RU" sz="1800" dirty="0" err="1" smtClean="0"/>
                        <a:t>тромбомодулина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• высвобождение частиц </a:t>
                      </a:r>
                      <a:r>
                        <a:rPr lang="ru-RU" sz="1800" dirty="0" err="1" smtClean="0"/>
                        <a:t>эндотелиоцитов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• экспрессия </a:t>
                      </a:r>
                      <a:r>
                        <a:rPr lang="ru-RU" sz="1800" dirty="0" err="1" smtClean="0"/>
                        <a:t>синтетазы</a:t>
                      </a:r>
                      <a:r>
                        <a:rPr lang="ru-RU" sz="1800" dirty="0" smtClean="0"/>
                        <a:t> NO (</a:t>
                      </a:r>
                      <a:r>
                        <a:rPr lang="ru-RU" sz="1800" dirty="0" err="1" smtClean="0"/>
                        <a:t>iNOS</a:t>
                      </a:r>
                      <a:r>
                        <a:rPr lang="ru-RU" sz="1800" dirty="0" smtClean="0"/>
                        <a:t>);</a:t>
                      </a:r>
                      <a:br>
                        <a:rPr lang="ru-RU" sz="1800" dirty="0" smtClean="0"/>
                      </a:br>
                      <a:r>
                        <a:rPr lang="ru-RU" sz="1800" dirty="0" smtClean="0">
                          <a:solidFill>
                            <a:srgbClr val="FF0066"/>
                          </a:solidFill>
                        </a:rPr>
                        <a:t>- Тромбоциты: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активация;</a:t>
                      </a:r>
                      <a:r>
                        <a:rPr lang="ru-RU" sz="1800" dirty="0" smtClean="0">
                          <a:solidFill>
                            <a:srgbClr val="FF0066"/>
                          </a:solidFill>
                        </a:rPr>
                        <a:t/>
                      </a:r>
                      <a:br>
                        <a:rPr lang="ru-RU" sz="1800" dirty="0" smtClean="0">
                          <a:solidFill>
                            <a:srgbClr val="FF0066"/>
                          </a:solidFill>
                        </a:rPr>
                      </a:br>
                      <a:r>
                        <a:rPr lang="ru-RU" sz="1800" dirty="0" smtClean="0">
                          <a:solidFill>
                            <a:srgbClr val="FF0066"/>
                          </a:solidFill>
                        </a:rPr>
                        <a:t>- Моноциты: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индукция TF.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*А.Д. </a:t>
            </a:r>
            <a:r>
              <a:rPr lang="ru-RU" sz="1200" dirty="0" err="1" smtClean="0"/>
              <a:t>Макацария</a:t>
            </a:r>
            <a:r>
              <a:rPr lang="ru-RU" sz="1200" dirty="0" smtClean="0"/>
              <a:t>, В.О. Бицадзе, С.В. Акиньшина, 2006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Патогенез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Системная  эндотелиальная  дисфункция  и  </a:t>
            </a:r>
            <a:r>
              <a:rPr lang="ru-RU" sz="1600" b="1" dirty="0" err="1" smtClean="0">
                <a:solidFill>
                  <a:srgbClr val="FF0000"/>
                </a:solidFill>
              </a:rPr>
              <a:t>дисрегуляция</a:t>
            </a:r>
            <a:r>
              <a:rPr lang="ru-RU" sz="1600" b="1" dirty="0" smtClean="0">
                <a:solidFill>
                  <a:srgbClr val="FF0000"/>
                </a:solidFill>
              </a:rPr>
              <a:t>  в  системе  гемостаза: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усиленная  адгезия  и  агрегация  тромбоцитов;</a:t>
            </a:r>
          </a:p>
          <a:p>
            <a:r>
              <a:rPr lang="ru-RU" sz="1600" dirty="0" smtClean="0"/>
              <a:t>нарушение  баланса  между  синтезом  </a:t>
            </a:r>
            <a:r>
              <a:rPr lang="ru-RU" sz="1600" dirty="0" err="1" smtClean="0"/>
              <a:t>простациклина</a:t>
            </a:r>
            <a:r>
              <a:rPr lang="ru-RU" sz="1600" dirty="0" smtClean="0"/>
              <a:t>  и  </a:t>
            </a:r>
            <a:r>
              <a:rPr lang="ru-RU" sz="1600" dirty="0" err="1" smtClean="0"/>
              <a:t>тромбоксана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внутрисосудистый  тромбоз  в  </a:t>
            </a:r>
            <a:r>
              <a:rPr lang="ru-RU" sz="1600" dirty="0" err="1" smtClean="0"/>
              <a:t>фетоплацентарном</a:t>
            </a:r>
            <a:r>
              <a:rPr lang="ru-RU" sz="1600" dirty="0" smtClean="0"/>
              <a:t>  комплексе.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Снижение  активности естественных антикоагулянтов (протеина C, S и АТ III), развитие тромботической и иммунной тромбоцитопении </a:t>
            </a:r>
          </a:p>
          <a:p>
            <a:endParaRPr lang="ru-RU" sz="1600" dirty="0" smtClean="0">
              <a:solidFill>
                <a:srgbClr val="FF0066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800" b="1" dirty="0" err="1" smtClean="0">
                <a:solidFill>
                  <a:schemeClr val="tx2"/>
                </a:solidFill>
              </a:rPr>
              <a:t>Вазоконстрикция</a:t>
            </a:r>
            <a:r>
              <a:rPr lang="ru-RU" sz="1800" b="1" dirty="0" smtClean="0">
                <a:solidFill>
                  <a:schemeClr val="tx2"/>
                </a:solidFill>
              </a:rPr>
              <a:t>,  усиленная  агрегация 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тромбоцитов  и  внутрисосудистый  тромбоз*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</a:p>
          <a:p>
            <a:endParaRPr lang="ru-RU" sz="1800" dirty="0" smtClean="0">
              <a:solidFill>
                <a:srgbClr val="FF0066"/>
              </a:solidFill>
            </a:endParaRPr>
          </a:p>
        </p:txBody>
      </p:sp>
      <p:pic>
        <p:nvPicPr>
          <p:cNvPr id="76802" name="Picture 2" descr="C:\Documents and Settings\Анастасия Юрьевна\Рабочий стол\Тромбофилии в акушерстве\Pictures\pa093000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545212"/>
            <a:ext cx="1643042" cy="231278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трелка вниз 4"/>
          <p:cNvSpPr/>
          <p:nvPr/>
        </p:nvSpPr>
        <p:spPr bwMode="auto">
          <a:xfrm>
            <a:off x="4071934" y="3571876"/>
            <a:ext cx="1928826" cy="1643074"/>
          </a:xfrm>
          <a:prstGeom prst="downArrow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6429396"/>
            <a:ext cx="1835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*Э. К. </a:t>
            </a:r>
            <a:r>
              <a:rPr lang="ru-RU" sz="1200" dirty="0" err="1" smtClean="0"/>
              <a:t>Айламазян</a:t>
            </a:r>
            <a:r>
              <a:rPr lang="ru-RU" sz="1200" dirty="0" smtClean="0"/>
              <a:t>, 2009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Патогенез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Нарушение процесса имплантации: </a:t>
            </a:r>
          </a:p>
          <a:p>
            <a:r>
              <a:rPr lang="ru-RU" sz="2000" dirty="0" smtClean="0"/>
              <a:t>изменения </a:t>
            </a:r>
            <a:r>
              <a:rPr lang="ru-RU" sz="2000" dirty="0" err="1" smtClean="0"/>
              <a:t>предимплантационных</a:t>
            </a:r>
            <a:r>
              <a:rPr lang="ru-RU" sz="2000" dirty="0" smtClean="0"/>
              <a:t>  характеристик  морулы  (заряд,  конфигурация);</a:t>
            </a:r>
          </a:p>
          <a:p>
            <a:r>
              <a:rPr lang="ru-RU" sz="2000" dirty="0" smtClean="0"/>
              <a:t>нарушение  слияния  синцития;</a:t>
            </a:r>
          </a:p>
          <a:p>
            <a:r>
              <a:rPr lang="ru-RU" sz="2000" dirty="0" smtClean="0"/>
              <a:t>подавление  продукция  ХГЧ.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Снижение  глубины  инвазии  </a:t>
            </a:r>
            <a:r>
              <a:rPr lang="ru-RU" sz="2000" b="1" dirty="0" err="1" smtClean="0">
                <a:solidFill>
                  <a:srgbClr val="FF0000"/>
                </a:solidFill>
              </a:rPr>
              <a:t>трофобласта</a:t>
            </a:r>
            <a:r>
              <a:rPr lang="ru-RU" sz="2000" b="1" dirty="0" smtClean="0">
                <a:solidFill>
                  <a:srgbClr val="FF0000"/>
                </a:solidFill>
              </a:rPr>
              <a:t> и прерывание беременности*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pic>
        <p:nvPicPr>
          <p:cNvPr id="77826" name="Picture 2" descr="C:\Documents and Settings\Анастасия Юрьевна\Рабочий стол\Тромбофилии в акушерстве\Pictures\1613785000efe05b36bbad9198e138757be87a0b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8040" y="2071678"/>
            <a:ext cx="2615960" cy="310394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трелка вниз 4"/>
          <p:cNvSpPr/>
          <p:nvPr/>
        </p:nvSpPr>
        <p:spPr bwMode="auto">
          <a:xfrm>
            <a:off x="4214810" y="3143248"/>
            <a:ext cx="1428760" cy="2000264"/>
          </a:xfrm>
          <a:prstGeom prst="downArrow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6429396"/>
            <a:ext cx="1835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*Э. К. </a:t>
            </a:r>
            <a:r>
              <a:rPr lang="ru-RU" sz="1200" dirty="0" err="1" smtClean="0"/>
              <a:t>Айламазян</a:t>
            </a:r>
            <a:r>
              <a:rPr lang="ru-RU" sz="1200" dirty="0" smtClean="0"/>
              <a:t>, 2009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4TGp_Doctors_light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7A52"/>
        </a:accent1>
        <a:accent2>
          <a:srgbClr val="CAC33A"/>
        </a:accent2>
        <a:accent3>
          <a:srgbClr val="FFFFFF"/>
        </a:accent3>
        <a:accent4>
          <a:srgbClr val="000000"/>
        </a:accent4>
        <a:accent5>
          <a:srgbClr val="B7BEB3"/>
        </a:accent5>
        <a:accent6>
          <a:srgbClr val="B7B034"/>
        </a:accent6>
        <a:hlink>
          <a:srgbClr val="2E9E83"/>
        </a:hlink>
        <a:folHlink>
          <a:srgbClr val="D676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4848"/>
        </a:accent1>
        <a:accent2>
          <a:srgbClr val="2B9FD9"/>
        </a:accent2>
        <a:accent3>
          <a:srgbClr val="FFFFFF"/>
        </a:accent3>
        <a:accent4>
          <a:srgbClr val="000000"/>
        </a:accent4>
        <a:accent5>
          <a:srgbClr val="C2B1B1"/>
        </a:accent5>
        <a:accent6>
          <a:srgbClr val="2690C4"/>
        </a:accent6>
        <a:hlink>
          <a:srgbClr val="EA8600"/>
        </a:hlink>
        <a:folHlink>
          <a:srgbClr val="3AA8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6F8B"/>
        </a:accent1>
        <a:accent2>
          <a:srgbClr val="BE46B0"/>
        </a:accent2>
        <a:accent3>
          <a:srgbClr val="FFFFFF"/>
        </a:accent3>
        <a:accent4>
          <a:srgbClr val="000000"/>
        </a:accent4>
        <a:accent5>
          <a:srgbClr val="B0BBC4"/>
        </a:accent5>
        <a:accent6>
          <a:srgbClr val="AC3F9F"/>
        </a:accent6>
        <a:hlink>
          <a:srgbClr val="057AE5"/>
        </a:hlink>
        <a:folHlink>
          <a:srgbClr val="F574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584TGp_Doctors_light</Template>
  <TotalTime>3141</TotalTime>
  <Words>2194</Words>
  <Application>Microsoft Office PowerPoint</Application>
  <PresentationFormat>Экран (4:3)</PresentationFormat>
  <Paragraphs>279</Paragraphs>
  <Slides>42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584TGp_Doctors_light</vt:lpstr>
      <vt:lpstr>Презентация PowerPoint</vt:lpstr>
      <vt:lpstr>Презентация PowerPoint</vt:lpstr>
      <vt:lpstr>Формы тромбофилии</vt:lpstr>
      <vt:lpstr>Антифосфолипидный синдром</vt:lpstr>
      <vt:lpstr>Классификация АФС*</vt:lpstr>
      <vt:lpstr>Этиология</vt:lpstr>
      <vt:lpstr>Механизмы патогенетической активности АФА*</vt:lpstr>
      <vt:lpstr>Патогенез</vt:lpstr>
      <vt:lpstr>Патогенез</vt:lpstr>
      <vt:lpstr>Диагностические критерии V Европейский форум по антифосфолипидным антителам (Барселона, 2005).  </vt:lpstr>
      <vt:lpstr> Клинические критерии: </vt:lpstr>
      <vt:lpstr>Лабораторные критерии:</vt:lpstr>
      <vt:lpstr>Презентация PowerPoint</vt:lpstr>
      <vt:lpstr>Клиническая картина*</vt:lpstr>
      <vt:lpstr> Венозные тромбозы  </vt:lpstr>
      <vt:lpstr>Кожные проявления</vt:lpstr>
      <vt:lpstr> Сердечно-сосудистая патология  </vt:lpstr>
      <vt:lpstr>Терапия </vt:lpstr>
      <vt:lpstr>Презентация PowerPoint</vt:lpstr>
      <vt:lpstr>Презентация PowerPoint</vt:lpstr>
      <vt:lpstr>Медикаментозное лечение</vt:lpstr>
      <vt:lpstr>Презентация PowerPoint</vt:lpstr>
      <vt:lpstr>Сроки и методы родоразрешения</vt:lpstr>
      <vt:lpstr>Профилактика</vt:lpstr>
      <vt:lpstr>Прогноз</vt:lpstr>
      <vt:lpstr>Врожденные тромбофилии</vt:lpstr>
      <vt:lpstr>Презентация PowerPoint</vt:lpstr>
      <vt:lpstr>Этиология и патогенез  Мутация  гена  фактора  V  (лейденовская  мутация): </vt:lpstr>
      <vt:lpstr>Синдром  «липких»  тромбоцитов</vt:lpstr>
      <vt:lpstr>Клинические проявления</vt:lpstr>
      <vt:lpstr>Диагностика</vt:lpstr>
      <vt:lpstr>Лабораторные исследования</vt:lpstr>
      <vt:lpstr>Прямые маркеры тромбофилии</vt:lpstr>
      <vt:lpstr>Инструментальные исследования</vt:lpstr>
      <vt:lpstr>Презентация PowerPoint</vt:lpstr>
      <vt:lpstr>Медикаментозное лечение</vt:lpstr>
      <vt:lpstr>Хирургическое лечение</vt:lpstr>
      <vt:lpstr>Лечение осложнений гестации по триместрам</vt:lpstr>
      <vt:lpstr>Лечение осложнений в родах и послеродовом периоде</vt:lpstr>
      <vt:lpstr>Выбор срока и метода родоразрешения</vt:lpstr>
      <vt:lpstr>Презентация PowerPoint</vt:lpstr>
      <vt:lpstr>Презентация PowerPoint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30</cp:revision>
  <dcterms:created xsi:type="dcterms:W3CDTF">2010-10-31T07:23:05Z</dcterms:created>
  <dcterms:modified xsi:type="dcterms:W3CDTF">2023-03-13T15:25:24Z</dcterms:modified>
</cp:coreProperties>
</file>