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7" r:id="rId4"/>
    <p:sldId id="265" r:id="rId5"/>
    <p:sldId id="258" r:id="rId6"/>
    <p:sldId id="259" r:id="rId7"/>
    <p:sldId id="260" r:id="rId8"/>
    <p:sldId id="273" r:id="rId9"/>
    <p:sldId id="266" r:id="rId10"/>
    <p:sldId id="267" r:id="rId11"/>
    <p:sldId id="274" r:id="rId12"/>
    <p:sldId id="268" r:id="rId13"/>
    <p:sldId id="275" r:id="rId14"/>
    <p:sldId id="276" r:id="rId15"/>
    <p:sldId id="277" r:id="rId16"/>
    <p:sldId id="269" r:id="rId17"/>
    <p:sldId id="270" r:id="rId18"/>
    <p:sldId id="278" r:id="rId19"/>
    <p:sldId id="261" r:id="rId20"/>
    <p:sldId id="264" r:id="rId21"/>
    <p:sldId id="263" r:id="rId22"/>
    <p:sldId id="262" r:id="rId23"/>
    <p:sldId id="279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ИШЕМИЧЕСКАЯ БОЛЕЗНЬ СЕРДЦА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76600" y="1524000"/>
            <a:ext cx="5410200" cy="452628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r"/>
            <a:r>
              <a:rPr lang="ru-RU" dirty="0" smtClean="0"/>
              <a:t>Выполнил: </a:t>
            </a:r>
            <a:r>
              <a:rPr lang="ru-RU" dirty="0" err="1" smtClean="0"/>
              <a:t>Джентамиров</a:t>
            </a:r>
            <a:r>
              <a:rPr lang="ru-RU" dirty="0" smtClean="0"/>
              <a:t> У. Ш. </a:t>
            </a:r>
          </a:p>
          <a:p>
            <a:pPr algn="r">
              <a:buNone/>
            </a:pPr>
            <a:r>
              <a:rPr lang="ru-RU" dirty="0" smtClean="0"/>
              <a:t>614 гр. л</a:t>
            </a:r>
            <a:r>
              <a:rPr lang="en-US" dirty="0" smtClean="0"/>
              <a:t>/</a:t>
            </a:r>
            <a:r>
              <a:rPr lang="ru-RU" dirty="0" err="1" smtClean="0"/>
              <a:t>ф</a:t>
            </a:r>
            <a:endParaRPr lang="en-US" dirty="0" smtClean="0"/>
          </a:p>
          <a:p>
            <a:pPr algn="r">
              <a:buNone/>
            </a:pPr>
            <a:endParaRPr lang="ru-RU" dirty="0"/>
          </a:p>
        </p:txBody>
      </p:sp>
      <p:pic>
        <p:nvPicPr>
          <p:cNvPr id="1026" name="Picture 2" descr="C:\Users\Салтереева Хава Р\Downloads\national-heart-lung-and-blood-institute-myocardial-infarction-cardiac-arrest-he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32766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half" idx="2"/>
          </p:nvPr>
        </p:nvSpPr>
        <p:spPr>
          <a:xfrm>
            <a:off x="304800" y="914400"/>
            <a:ext cx="8382000" cy="5638800"/>
          </a:xfrm>
        </p:spPr>
        <p:txBody>
          <a:bodyPr/>
          <a:lstStyle/>
          <a:p>
            <a:r>
              <a:rPr lang="ru-RU" dirty="0" smtClean="0"/>
              <a:t>Одной их причин развития ИБС является изменение функции тромбоцитов (</a:t>
            </a:r>
            <a:r>
              <a:rPr lang="ru-RU" dirty="0" err="1" smtClean="0"/>
              <a:t>Тц</a:t>
            </a:r>
            <a:r>
              <a:rPr lang="ru-RU" dirty="0" smtClean="0"/>
              <a:t>), активация синтеза </a:t>
            </a:r>
            <a:r>
              <a:rPr lang="ru-RU" dirty="0" err="1" smtClean="0"/>
              <a:t>тромбоксана</a:t>
            </a:r>
            <a:r>
              <a:rPr lang="ru-RU" dirty="0" smtClean="0"/>
              <a:t> А2 и снижение образования </a:t>
            </a:r>
            <a:r>
              <a:rPr lang="ru-RU" dirty="0" err="1" smtClean="0"/>
              <a:t>простациклина</a:t>
            </a:r>
            <a:r>
              <a:rPr lang="ru-RU" dirty="0" smtClean="0"/>
              <a:t>. Каскадная активация тромбоцитов представлена на схеме  Общим финальным механизмом активации тромбоцитов является повышение экспрессии </a:t>
            </a:r>
            <a:r>
              <a:rPr lang="ru-RU" dirty="0" err="1" smtClean="0"/>
              <a:t>гликопротеиновых</a:t>
            </a:r>
            <a:r>
              <a:rPr lang="ru-RU" dirty="0" smtClean="0"/>
              <a:t> рецепторов (GP </a:t>
            </a:r>
            <a:r>
              <a:rPr lang="ru-RU" dirty="0" err="1" smtClean="0"/>
              <a:t>IIb</a:t>
            </a:r>
            <a:r>
              <a:rPr lang="ru-RU" dirty="0" smtClean="0"/>
              <a:t>/</a:t>
            </a:r>
            <a:r>
              <a:rPr lang="ru-RU" dirty="0" err="1" smtClean="0"/>
              <a:t>IIIa-R</a:t>
            </a:r>
            <a:r>
              <a:rPr lang="ru-RU" dirty="0" smtClean="0"/>
              <a:t>) на поверхности тромбоцита, что приводит к образованию </a:t>
            </a:r>
            <a:r>
              <a:rPr lang="ru-RU" dirty="0" err="1" smtClean="0"/>
              <a:t>межтромбоцитарных</a:t>
            </a:r>
            <a:r>
              <a:rPr lang="ru-RU" dirty="0" smtClean="0"/>
              <a:t> связей, усилению агрегации тромбоцитов и, как следствие, - формированию тромба.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4800" y="762000"/>
            <a:ext cx="8382000" cy="5638800"/>
          </a:xfrm>
        </p:spPr>
        <p:txBody>
          <a:bodyPr/>
          <a:lstStyle/>
          <a:p>
            <a:r>
              <a:rPr lang="ru-RU" b="1" dirty="0" smtClean="0"/>
              <a:t>Побочные эффекты</a:t>
            </a:r>
            <a:r>
              <a:rPr lang="ru-RU" dirty="0" smtClean="0"/>
              <a:t>: </a:t>
            </a:r>
          </a:p>
          <a:p>
            <a:r>
              <a:rPr lang="ru-RU" dirty="0" smtClean="0"/>
              <a:t>раздражающее действие  на слизистую оболочку желудочно-кишечного тракта боль в животе , изжога, тошнота и рвота, диарея, возникновений эрозий и язв, кровотечения, аллергические реакции (</a:t>
            </a:r>
            <a:r>
              <a:rPr lang="ru-RU" dirty="0" err="1" smtClean="0"/>
              <a:t>бронхоспазм</a:t>
            </a:r>
            <a:r>
              <a:rPr lang="ru-RU" dirty="0" smtClean="0"/>
              <a:t>, отек </a:t>
            </a:r>
            <a:r>
              <a:rPr lang="ru-RU" dirty="0" err="1" smtClean="0"/>
              <a:t>Квинке</a:t>
            </a:r>
            <a:r>
              <a:rPr lang="ru-RU" dirty="0" smtClean="0"/>
              <a:t>, крапивница и др).</a:t>
            </a:r>
          </a:p>
          <a:p>
            <a:r>
              <a:rPr lang="ru-RU" b="1" dirty="0" smtClean="0"/>
              <a:t>Противопоказания</a:t>
            </a:r>
            <a:r>
              <a:rPr lang="ru-RU" dirty="0" smtClean="0"/>
              <a:t>: </a:t>
            </a:r>
          </a:p>
          <a:p>
            <a:r>
              <a:rPr lang="ru-RU" dirty="0" smtClean="0"/>
              <a:t>язвенная болезнь желудка и двенадцатиперстной кишки, желудочно-кишечные кровотечения, анемия, геморрагические диатезы.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1.3 </a:t>
            </a:r>
            <a:r>
              <a:rPr lang="ru-RU" b="1" dirty="0" smtClean="0"/>
              <a:t>ГИПОЛИПИДЕМИЧЕСКИЕ</a:t>
            </a:r>
            <a:r>
              <a:rPr lang="en-US" b="1" dirty="0" smtClean="0"/>
              <a:t> </a:t>
            </a:r>
            <a:r>
              <a:rPr lang="ru-RU" b="1" dirty="0" smtClean="0"/>
              <a:t>СРЕДСТВА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4800" y="1981200"/>
            <a:ext cx="8382000" cy="4572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Важнейшим аспектом комплексного медикаментозного лечения больных ИБС является применение </a:t>
            </a:r>
            <a:r>
              <a:rPr lang="ru-RU" dirty="0" err="1" smtClean="0"/>
              <a:t>гиполипидемических</a:t>
            </a:r>
            <a:r>
              <a:rPr lang="ru-RU" dirty="0" smtClean="0"/>
              <a:t> средств. Они назначаются в тех случаях, когда строго соблюдаемая диета (с ограничением насыщенных жиров) и коррекция образа жизни (снижение веса, прекращение курения, повышение физической активности) не приводят в течение 1,5-2 месяцев к тем целевым показателям липидов крови, которые желательны для больных с </a:t>
            </a:r>
            <a:r>
              <a:rPr lang="ru-RU" dirty="0" err="1" smtClean="0"/>
              <a:t>сердечно-сосудистыми</a:t>
            </a:r>
            <a:r>
              <a:rPr lang="ru-RU" dirty="0" smtClean="0"/>
              <a:t> заболеваниями. Применение препаратов этой группы при ИБС приводит к уменьшению общей и коронарной смертности, основных коронарных событий, потребности в </a:t>
            </a:r>
            <a:r>
              <a:rPr lang="ru-RU" dirty="0" err="1" smtClean="0"/>
              <a:t>инвазивных</a:t>
            </a:r>
            <a:r>
              <a:rPr lang="ru-RU" dirty="0" smtClean="0"/>
              <a:t> вмешательствах на сердце, инсультов. При этом следует ориентироваться на уровни холестерина </a:t>
            </a:r>
            <a:r>
              <a:rPr lang="ru-RU" dirty="0" err="1" smtClean="0"/>
              <a:t>липопроте</a:t>
            </a:r>
            <a:r>
              <a:rPr lang="ru-RU" dirty="0" smtClean="0"/>
              <a:t>- </a:t>
            </a:r>
            <a:r>
              <a:rPr lang="ru-RU" dirty="0" err="1" smtClean="0"/>
              <a:t>идов</a:t>
            </a:r>
            <a:r>
              <a:rPr lang="ru-RU" dirty="0" smtClean="0"/>
              <a:t> низкой плотности (ХС ЛПНП), общего холестерина (ОХС) и холе- </a:t>
            </a:r>
            <a:r>
              <a:rPr lang="ru-RU" dirty="0" err="1" smtClean="0"/>
              <a:t>стериналипопротеидоввысокой</a:t>
            </a:r>
            <a:r>
              <a:rPr lang="ru-RU" dirty="0" smtClean="0"/>
              <a:t> плотности (ХСЛПВП)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</a:t>
            </a:r>
            <a:r>
              <a:rPr lang="en-US" b="1" dirty="0" smtClean="0"/>
              <a:t> </a:t>
            </a:r>
            <a:r>
              <a:rPr lang="ru-RU" b="1" dirty="0" smtClean="0"/>
              <a:t>ГИПОЛИПИДЕМИЧЕСКИЕ</a:t>
            </a:r>
            <a:r>
              <a:rPr lang="en-US" b="1" dirty="0" smtClean="0"/>
              <a:t> </a:t>
            </a:r>
            <a:r>
              <a:rPr lang="ru-RU" b="1" dirty="0" smtClean="0"/>
              <a:t>СРЕДСТВА 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057400"/>
            <a:ext cx="8077200" cy="4419600"/>
          </a:xfrm>
        </p:spPr>
        <p:txBody>
          <a:bodyPr/>
          <a:lstStyle/>
          <a:p>
            <a:r>
              <a:rPr lang="ru-RU" dirty="0" err="1" smtClean="0"/>
              <a:t>Статины</a:t>
            </a:r>
            <a:r>
              <a:rPr lang="ru-RU" dirty="0" smtClean="0"/>
              <a:t>- </a:t>
            </a:r>
            <a:r>
              <a:rPr lang="ru-RU" dirty="0" err="1" smtClean="0"/>
              <a:t>ингибаторы</a:t>
            </a:r>
            <a:r>
              <a:rPr lang="ru-RU" dirty="0" smtClean="0"/>
              <a:t> (</a:t>
            </a:r>
            <a:r>
              <a:rPr lang="ru-RU" dirty="0" err="1" smtClean="0"/>
              <a:t>ловастатин</a:t>
            </a:r>
            <a:r>
              <a:rPr lang="ru-RU" dirty="0" smtClean="0"/>
              <a:t>, </a:t>
            </a:r>
            <a:r>
              <a:rPr lang="ru-RU" dirty="0" err="1" smtClean="0"/>
              <a:t>правастатин</a:t>
            </a:r>
            <a:r>
              <a:rPr lang="ru-RU" dirty="0" smtClean="0"/>
              <a:t>, </a:t>
            </a:r>
            <a:r>
              <a:rPr lang="ru-RU" dirty="0" err="1" smtClean="0"/>
              <a:t>симвастатин</a:t>
            </a:r>
            <a:r>
              <a:rPr lang="ru-RU" dirty="0" smtClean="0"/>
              <a:t>, </a:t>
            </a:r>
            <a:r>
              <a:rPr lang="ru-RU" dirty="0" err="1" smtClean="0"/>
              <a:t>аторвастатин</a:t>
            </a:r>
            <a:r>
              <a:rPr lang="ru-RU" dirty="0" smtClean="0"/>
              <a:t> и др.)</a:t>
            </a:r>
          </a:p>
          <a:p>
            <a:r>
              <a:rPr lang="ru-RU" dirty="0" err="1" smtClean="0"/>
              <a:t>Фибраты</a:t>
            </a:r>
            <a:r>
              <a:rPr lang="ru-RU" dirty="0" smtClean="0"/>
              <a:t>- производные </a:t>
            </a:r>
            <a:r>
              <a:rPr lang="ru-RU" dirty="0" err="1" smtClean="0"/>
              <a:t>фиброевой</a:t>
            </a:r>
            <a:r>
              <a:rPr lang="ru-RU" dirty="0" smtClean="0"/>
              <a:t> кислоты ( </a:t>
            </a:r>
            <a:r>
              <a:rPr lang="ru-RU" dirty="0" err="1" smtClean="0"/>
              <a:t>клофибрат</a:t>
            </a:r>
            <a:r>
              <a:rPr lang="ru-RU" dirty="0" smtClean="0"/>
              <a:t>, </a:t>
            </a:r>
            <a:r>
              <a:rPr lang="ru-RU" dirty="0" err="1" smtClean="0"/>
              <a:t>гемфиброзил</a:t>
            </a:r>
            <a:r>
              <a:rPr lang="ru-RU" dirty="0" smtClean="0"/>
              <a:t>, </a:t>
            </a:r>
            <a:r>
              <a:rPr lang="ru-RU" dirty="0" err="1" smtClean="0"/>
              <a:t>безафибрат</a:t>
            </a:r>
            <a:r>
              <a:rPr lang="ru-RU" dirty="0" smtClean="0"/>
              <a:t>, </a:t>
            </a:r>
            <a:r>
              <a:rPr lang="ru-RU" dirty="0" err="1" smtClean="0"/>
              <a:t>фенофибрат</a:t>
            </a:r>
            <a:r>
              <a:rPr lang="ru-RU" dirty="0" smtClean="0"/>
              <a:t>, </a:t>
            </a:r>
            <a:r>
              <a:rPr lang="ru-RU" dirty="0" err="1" smtClean="0"/>
              <a:t>этофибрат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 Никотиновая кислота</a:t>
            </a:r>
          </a:p>
          <a:p>
            <a:r>
              <a:rPr lang="ru-RU" dirty="0" smtClean="0"/>
              <a:t> Препараты омега 3 жирных кислот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1645920"/>
            <a:ext cx="8305800" cy="45262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Противопоказания</a:t>
            </a:r>
            <a:r>
              <a:rPr lang="ru-RU" dirty="0" smtClean="0"/>
              <a:t> :</a:t>
            </a:r>
          </a:p>
          <a:p>
            <a:r>
              <a:rPr lang="ru-RU" dirty="0" smtClean="0"/>
              <a:t>повышенная чувствительность к компонентам; </a:t>
            </a:r>
          </a:p>
          <a:p>
            <a:r>
              <a:rPr lang="ru-RU" dirty="0" smtClean="0"/>
              <a:t>наличие каловых камней в кишечнике; боль в животе, рвота неизвестного происхождения; </a:t>
            </a:r>
          </a:p>
          <a:p>
            <a:r>
              <a:rPr lang="ru-RU" dirty="0" smtClean="0"/>
              <a:t>запор или понос на протяжении 10 дней; </a:t>
            </a:r>
          </a:p>
          <a:p>
            <a:r>
              <a:rPr lang="ru-RU" dirty="0" smtClean="0"/>
              <a:t>кишечное кровотечение; </a:t>
            </a:r>
          </a:p>
          <a:p>
            <a:r>
              <a:rPr lang="ru-RU" dirty="0" smtClean="0"/>
              <a:t>опухолевые образования; непроходимость в любом отделе пищеварительной системы; </a:t>
            </a:r>
          </a:p>
          <a:p>
            <a:r>
              <a:rPr lang="ru-RU" dirty="0" smtClean="0"/>
              <a:t>неспецифический язвенный колит; обострение гастрита, язвенной болезни, панкреатита, холецистита; </a:t>
            </a:r>
          </a:p>
          <a:p>
            <a:r>
              <a:rPr lang="ru-RU" dirty="0" smtClean="0"/>
              <a:t>необходимость ограничения питьевого режима; </a:t>
            </a:r>
          </a:p>
          <a:p>
            <a:r>
              <a:rPr lang="ru-RU" dirty="0" err="1" smtClean="0"/>
              <a:t>декомпенсированные</a:t>
            </a:r>
            <a:r>
              <a:rPr lang="ru-RU" dirty="0" smtClean="0"/>
              <a:t> формы диабета, тиреотоксикоза.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4800" y="1645920"/>
            <a:ext cx="8382000" cy="4526280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Побочные эффекты</a:t>
            </a:r>
            <a:r>
              <a:rPr lang="ru-RU" u="sng" dirty="0" smtClean="0"/>
              <a:t>:</a:t>
            </a:r>
            <a:endParaRPr lang="ru-RU" dirty="0" smtClean="0"/>
          </a:p>
          <a:p>
            <a:r>
              <a:rPr lang="ru-RU" dirty="0" smtClean="0"/>
              <a:t>-покраснение кожи, головокружение, сердцебиение (связаны с активацией простагландинов)</a:t>
            </a:r>
          </a:p>
          <a:p>
            <a:r>
              <a:rPr lang="ru-RU" dirty="0" smtClean="0"/>
              <a:t>-нарушение толерантности к углеводам</a:t>
            </a:r>
          </a:p>
          <a:p>
            <a:r>
              <a:rPr lang="ru-RU" dirty="0" smtClean="0"/>
              <a:t>-повышение уровня мочевой кислоты в крови</a:t>
            </a:r>
          </a:p>
          <a:p>
            <a:r>
              <a:rPr lang="ru-RU" dirty="0" err="1" smtClean="0"/>
              <a:t>Гепатотоксичность</a:t>
            </a:r>
            <a:endParaRPr lang="ru-RU" dirty="0" smtClean="0"/>
          </a:p>
          <a:p>
            <a:r>
              <a:rPr lang="ru-RU" dirty="0" smtClean="0"/>
              <a:t> миопатия</a:t>
            </a:r>
          </a:p>
          <a:p>
            <a:r>
              <a:rPr lang="ru-RU" dirty="0" smtClean="0"/>
              <a:t>Бессонница</a:t>
            </a:r>
          </a:p>
          <a:p>
            <a:r>
              <a:rPr lang="ru-RU" dirty="0" smtClean="0"/>
              <a:t>гиперчувствительность.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1.4. СРЕДСТВА, УЛУЧШАЮЩИЕ МЕТАБОЛИЗМ СЕРДЕЧНОЙ МЫШЦЫ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600" y="2286000"/>
            <a:ext cx="8534400" cy="429768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Основная категория больных, у которых могут применяться метаболические препараты в рамках терапии ИБС - это пациенты с резистентной формой заболевания, когда:</a:t>
            </a:r>
          </a:p>
          <a:p>
            <a:r>
              <a:rPr lang="ru-RU" dirty="0" smtClean="0"/>
              <a:t>- возможности базовой терапии исчерпаны;</a:t>
            </a:r>
          </a:p>
          <a:p>
            <a:r>
              <a:rPr lang="ru-RU" dirty="0" smtClean="0"/>
              <a:t>- </a:t>
            </a:r>
            <a:r>
              <a:rPr lang="ru-RU" dirty="0" err="1" smtClean="0"/>
              <a:t>реваскуляризация</a:t>
            </a:r>
            <a:r>
              <a:rPr lang="ru-RU" dirty="0" smtClean="0"/>
              <a:t> миокарда невозможна (по различным причинам);</a:t>
            </a:r>
          </a:p>
          <a:p>
            <a:r>
              <a:rPr lang="ru-RU" dirty="0" smtClean="0"/>
              <a:t>- стенокардия имеет III-IV функциональный класс;</a:t>
            </a:r>
          </a:p>
          <a:p>
            <a:r>
              <a:rPr lang="ru-RU" dirty="0" smtClean="0"/>
              <a:t>- нет возможности применить ни один метод лечения резистентности.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1.5. ИНГИБИТОРЫ </a:t>
            </a:r>
            <a:r>
              <a:rPr lang="ru-RU" sz="3600" b="1" dirty="0" smtClean="0"/>
              <a:t>АНГИОТЕНЗИНПРЕВРАЩАЮЩЕГО</a:t>
            </a:r>
            <a:r>
              <a:rPr lang="en-US" sz="3600" b="1" dirty="0" smtClean="0"/>
              <a:t> </a:t>
            </a:r>
            <a:r>
              <a:rPr lang="ru-RU" sz="3600" b="1" dirty="0" smtClean="0"/>
              <a:t>ФЕРМЕНТА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754880"/>
          </a:xfrm>
        </p:spPr>
        <p:txBody>
          <a:bodyPr/>
          <a:lstStyle/>
          <a:p>
            <a:r>
              <a:rPr lang="ru-RU" dirty="0" smtClean="0"/>
              <a:t>•  </a:t>
            </a:r>
            <a:r>
              <a:rPr lang="ru-RU" dirty="0" err="1" smtClean="0"/>
              <a:t>Рамиприл</a:t>
            </a:r>
            <a:r>
              <a:rPr lang="ru-RU" dirty="0" smtClean="0"/>
              <a:t> (</a:t>
            </a:r>
            <a:r>
              <a:rPr lang="ru-RU" dirty="0" err="1" smtClean="0"/>
              <a:t>Тритаце</a:t>
            </a:r>
            <a:r>
              <a:rPr lang="ru-RU" dirty="0" smtClean="0"/>
              <a:t>).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Периндоприл</a:t>
            </a:r>
            <a:r>
              <a:rPr lang="ru-RU" dirty="0" smtClean="0"/>
              <a:t> (</a:t>
            </a:r>
            <a:r>
              <a:rPr lang="ru-RU" dirty="0" err="1" smtClean="0"/>
              <a:t>Престариум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C:\Users\Салтереева Хава Р\Downloads\kisspng-ramipril-lisinopril-capsule-pharmaceutical-drug-om-capsules-5b2ad8f6653377.82895278152953471041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466725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09600"/>
            <a:ext cx="8458200" cy="55626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Противопоказания:</a:t>
            </a:r>
          </a:p>
          <a:p>
            <a:r>
              <a:rPr lang="ru-RU" dirty="0" smtClean="0"/>
              <a:t>Повышенная чувствительность к </a:t>
            </a:r>
            <a:r>
              <a:rPr lang="ru-RU" dirty="0" err="1" smtClean="0"/>
              <a:t>рамиприлу</a:t>
            </a:r>
            <a:r>
              <a:rPr lang="ru-RU" dirty="0" smtClean="0"/>
              <a:t>, указания в анамнезе на развитие ангионевротического отека при лечении ингибиторами АПФ, стеноз почечных артерий (билатеральный или артерии единственной почки), состояние после пересадки почки, первичный </a:t>
            </a:r>
            <a:r>
              <a:rPr lang="ru-RU" dirty="0" err="1" smtClean="0"/>
              <a:t>гиперальдостеронизм</a:t>
            </a:r>
            <a:r>
              <a:rPr lang="ru-RU" dirty="0" smtClean="0"/>
              <a:t>, период беременности или кормления грудью, тяжелые нарушения функции почек (клиренс </a:t>
            </a:r>
            <a:r>
              <a:rPr lang="ru-RU" dirty="0" err="1" smtClean="0"/>
              <a:t>креатинина</a:t>
            </a:r>
            <a:r>
              <a:rPr lang="ru-RU" dirty="0" smtClean="0"/>
              <a:t> менее 30 мл/мин), проведение гемодиализа, заболевание печени, печеночная недостаточность. </a:t>
            </a:r>
          </a:p>
          <a:p>
            <a:r>
              <a:rPr lang="ru-RU" b="1" dirty="0" smtClean="0"/>
              <a:t>Побочные эффекты:</a:t>
            </a:r>
          </a:p>
          <a:p>
            <a:r>
              <a:rPr lang="ru-RU" dirty="0" smtClean="0"/>
              <a:t>Артериальная гипотензия, коллапс и связанные с этим тахикардия, аритмия, стенокардия, инфаркт миокарда, </a:t>
            </a:r>
            <a:r>
              <a:rPr lang="ru-RU" dirty="0" smtClean="0"/>
              <a:t>инсульт</a:t>
            </a:r>
            <a:r>
              <a:rPr lang="ru-RU" dirty="0" smtClean="0"/>
              <a:t>; </a:t>
            </a:r>
            <a:r>
              <a:rPr lang="ru-RU" dirty="0" smtClean="0"/>
              <a:t>появление или усиление нарушений функции почек вплоть до развития ОПН (особенно при одновременном приеме </a:t>
            </a:r>
            <a:r>
              <a:rPr lang="ru-RU" dirty="0" err="1" smtClean="0"/>
              <a:t>диуретиков</a:t>
            </a:r>
            <a:r>
              <a:rPr lang="ru-RU" dirty="0" smtClean="0"/>
              <a:t>), протеинурия, сухой кашель, бронхит, удушье, </a:t>
            </a:r>
            <a:r>
              <a:rPr lang="ru-RU" dirty="0" smtClean="0"/>
              <a:t>синусит</a:t>
            </a:r>
            <a:r>
              <a:rPr lang="ru-RU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ринит, в отдельных случаях — </a:t>
            </a:r>
            <a:r>
              <a:rPr lang="ru-RU" dirty="0" err="1" smtClean="0"/>
              <a:t>бронхоспазм</a:t>
            </a:r>
            <a:r>
              <a:rPr lang="ru-RU" dirty="0" smtClean="0"/>
              <a:t>; тошнота, боль в </a:t>
            </a:r>
            <a:r>
              <a:rPr lang="ru-RU" dirty="0" err="1" smtClean="0"/>
              <a:t>эпигастральной</a:t>
            </a:r>
            <a:r>
              <a:rPr lang="ru-RU" dirty="0" smtClean="0"/>
              <a:t> области, диспепсия, рвота, диарея,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sz="half" idx="2"/>
          </p:nvPr>
        </p:nvSpPr>
        <p:spPr>
          <a:xfrm>
            <a:off x="3581400" y="1646238"/>
            <a:ext cx="5105400" cy="49069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 Нитроглицерин и его депо-препараты:</a:t>
            </a:r>
          </a:p>
          <a:p>
            <a:r>
              <a:rPr lang="ru-RU" dirty="0" smtClean="0"/>
              <a:t>•  Нитроглицерин.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Нитро-Мак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Тринитролонг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Нит-Рет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Нитронг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Сустак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Нитродерм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Сустонит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2. </a:t>
            </a:r>
            <a:r>
              <a:rPr lang="ru-RU" dirty="0" err="1" smtClean="0"/>
              <a:t>Изосорбида</a:t>
            </a:r>
            <a:r>
              <a:rPr lang="ru-RU" dirty="0" smtClean="0"/>
              <a:t> </a:t>
            </a:r>
            <a:r>
              <a:rPr lang="ru-RU" dirty="0" err="1" smtClean="0"/>
              <a:t>динитрат</a:t>
            </a:r>
            <a:r>
              <a:rPr lang="ru-RU" dirty="0" smtClean="0"/>
              <a:t> (</a:t>
            </a:r>
            <a:r>
              <a:rPr lang="ru-RU" dirty="0" err="1" smtClean="0"/>
              <a:t>Нитросорбид</a:t>
            </a:r>
            <a:r>
              <a:rPr lang="ru-RU" dirty="0" smtClean="0"/>
              <a:t>, </a:t>
            </a:r>
            <a:r>
              <a:rPr lang="ru-RU" dirty="0" err="1" smtClean="0"/>
              <a:t>Изо-Мак</a:t>
            </a:r>
            <a:r>
              <a:rPr lang="ru-RU" dirty="0" smtClean="0"/>
              <a:t>).</a:t>
            </a:r>
          </a:p>
          <a:p>
            <a:r>
              <a:rPr lang="ru-RU" dirty="0" smtClean="0"/>
              <a:t>3. </a:t>
            </a:r>
            <a:r>
              <a:rPr lang="ru-RU" dirty="0" err="1" smtClean="0"/>
              <a:t>Изосорбида</a:t>
            </a:r>
            <a:r>
              <a:rPr lang="ru-RU" dirty="0" smtClean="0"/>
              <a:t> </a:t>
            </a:r>
            <a:r>
              <a:rPr lang="ru-RU" dirty="0" err="1" smtClean="0"/>
              <a:t>мононитрат</a:t>
            </a:r>
            <a:r>
              <a:rPr lang="ru-RU" dirty="0" smtClean="0"/>
              <a:t> (</a:t>
            </a:r>
            <a:r>
              <a:rPr lang="ru-RU" dirty="0" err="1" smtClean="0"/>
              <a:t>Монизол</a:t>
            </a:r>
            <a:r>
              <a:rPr lang="ru-RU" dirty="0" smtClean="0"/>
              <a:t>, </a:t>
            </a:r>
            <a:r>
              <a:rPr lang="ru-RU" dirty="0" err="1" smtClean="0"/>
              <a:t>Моно-Мак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Нитраты</a:t>
            </a:r>
            <a:endParaRPr lang="ru-RU" dirty="0"/>
          </a:p>
        </p:txBody>
      </p:sp>
      <p:pic>
        <p:nvPicPr>
          <p:cNvPr id="2050" name="Picture 2" descr="C:\Users\Салтереева Хава Р\Downloads\nitroglicerin_medisorb_tabletki_n40-767x76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47800" y="1524000"/>
            <a:ext cx="6470650" cy="4948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ИШЕМИЧЕСКАЯ БОЛЕЗНЬ СЕРДЦА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ИШЕМИЧЕСКАЯ БОЛЕЗНЬ СЕРДЦА Ишемическая болезнь сердца (ИБС) — заболевание, характеризующееся возникновением локальной ишемии миокарда вследствие недостаточности венечного кровотока, как правило, на фоне атеросклероза венечных артерий с сужением их просвета.</a:t>
            </a:r>
            <a:endParaRPr lang="ru-RU" dirty="0"/>
          </a:p>
        </p:txBody>
      </p:sp>
      <p:pic>
        <p:nvPicPr>
          <p:cNvPr id="3074" name="Picture 2" descr="C:\Users\Салтереева Хава Р\Desktop\ishemicheskaya-bolezn-serdts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4038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Дозы препаратов нитроглицерина при </a:t>
            </a:r>
            <a:r>
              <a:rPr lang="ru-RU" b="1" dirty="0" err="1" smtClean="0"/>
              <a:t>пероральном</a:t>
            </a:r>
            <a:r>
              <a:rPr lang="ru-RU" b="1" dirty="0" smtClean="0"/>
              <a:t> (</a:t>
            </a:r>
            <a:r>
              <a:rPr lang="ru-RU" b="1" dirty="0" err="1" smtClean="0"/>
              <a:t>сублингвальном</a:t>
            </a:r>
            <a:r>
              <a:rPr lang="ru-RU" b="1" dirty="0" smtClean="0"/>
              <a:t>) приеме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600" y="2743200"/>
            <a:ext cx="8458200" cy="39624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•  Снижение артериального давления (АД) на 10-15 мм </a:t>
            </a:r>
            <a:r>
              <a:rPr lang="ru-RU" dirty="0" err="1" smtClean="0"/>
              <a:t>рт</a:t>
            </a:r>
            <a:r>
              <a:rPr lang="ru-RU" dirty="0" smtClean="0"/>
              <a:t>. ст.</a:t>
            </a:r>
          </a:p>
          <a:p>
            <a:r>
              <a:rPr lang="ru-RU" dirty="0" smtClean="0"/>
              <a:t>•  Увеличение ЧСС на 10-15 уд./мин.</a:t>
            </a:r>
          </a:p>
          <a:p>
            <a:r>
              <a:rPr lang="ru-RU" dirty="0" smtClean="0"/>
              <a:t>•  Прирост времени нагрузки на парной </a:t>
            </a:r>
            <a:r>
              <a:rPr lang="ru-RU" dirty="0" err="1" smtClean="0"/>
              <a:t>велоэргометрии</a:t>
            </a:r>
            <a:r>
              <a:rPr lang="ru-RU" dirty="0" smtClean="0"/>
              <a:t> 2 мин и более (один тест до приема, один на максимуме действия препарата).</a:t>
            </a:r>
          </a:p>
          <a:p>
            <a:r>
              <a:rPr lang="ru-RU" dirty="0" smtClean="0"/>
              <a:t>Для профилактики приступов стенокардии и продления </a:t>
            </a:r>
            <a:r>
              <a:rPr lang="ru-RU" dirty="0" err="1" smtClean="0"/>
              <a:t>антиангинального</a:t>
            </a:r>
            <a:r>
              <a:rPr lang="ru-RU" dirty="0" smtClean="0"/>
              <a:t> действия нитроглицерина ранее использовали препараты депо-нитроглицерина: </a:t>
            </a:r>
            <a:r>
              <a:rPr lang="ru-RU" dirty="0" err="1" smtClean="0"/>
              <a:t>Сустак</a:t>
            </a:r>
            <a:r>
              <a:rPr lang="ru-RU" dirty="0" smtClean="0"/>
              <a:t> </a:t>
            </a:r>
            <a:r>
              <a:rPr lang="ru-RU" dirty="0" err="1" smtClean="0"/>
              <a:t>мите</a:t>
            </a:r>
            <a:r>
              <a:rPr lang="ru-RU" dirty="0" smtClean="0"/>
              <a:t> (2,6 мг), </a:t>
            </a:r>
            <a:r>
              <a:rPr lang="ru-RU" dirty="0" err="1" smtClean="0"/>
              <a:t>Сустак</a:t>
            </a:r>
            <a:r>
              <a:rPr lang="ru-RU" dirty="0" smtClean="0"/>
              <a:t> форте (6,4 мг), </a:t>
            </a:r>
            <a:r>
              <a:rPr lang="ru-RU" dirty="0" err="1" smtClean="0"/>
              <a:t>Нитронгмите</a:t>
            </a:r>
            <a:r>
              <a:rPr lang="ru-RU" dirty="0" smtClean="0"/>
              <a:t> (2,8 мг), </a:t>
            </a:r>
            <a:r>
              <a:rPr lang="ru-RU" dirty="0" err="1" smtClean="0"/>
              <a:t>Нитронг</a:t>
            </a:r>
            <a:r>
              <a:rPr lang="ru-RU" dirty="0" smtClean="0"/>
              <a:t> форте (6,5 мг), </a:t>
            </a:r>
            <a:r>
              <a:rPr lang="ru-RU" dirty="0" err="1" smtClean="0"/>
              <a:t>Нитро-Макретард</a:t>
            </a:r>
            <a:r>
              <a:rPr lang="ru-RU" dirty="0" smtClean="0"/>
              <a:t> (2,5 мг,</a:t>
            </a:r>
          </a:p>
          <a:p>
            <a:r>
              <a:rPr lang="ru-RU" dirty="0" smtClean="0"/>
              <a:t>5 мг), </a:t>
            </a:r>
            <a:r>
              <a:rPr lang="ru-RU" dirty="0" err="1" smtClean="0"/>
              <a:t>Нит-Рет</a:t>
            </a:r>
            <a:r>
              <a:rPr lang="ru-RU" dirty="0" smtClean="0"/>
              <a:t> (2,5 мг).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Показания к назначению нитроглицерина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4800" y="1645920"/>
            <a:ext cx="8382000" cy="49834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•  Приступ стенокардии (</a:t>
            </a:r>
            <a:r>
              <a:rPr lang="ru-RU" dirty="0" err="1" smtClean="0"/>
              <a:t>сублингвально</a:t>
            </a:r>
            <a:r>
              <a:rPr lang="ru-RU" dirty="0" smtClean="0"/>
              <a:t>).</a:t>
            </a:r>
          </a:p>
          <a:p>
            <a:r>
              <a:rPr lang="ru-RU" dirty="0" smtClean="0"/>
              <a:t>•  Нестабильная стенокардия (</a:t>
            </a:r>
            <a:r>
              <a:rPr lang="ru-RU" dirty="0" err="1" smtClean="0"/>
              <a:t>сублингвально</a:t>
            </a:r>
            <a:r>
              <a:rPr lang="ru-RU" dirty="0" smtClean="0"/>
              <a:t>, внутривенно).</a:t>
            </a:r>
          </a:p>
          <a:p>
            <a:r>
              <a:rPr lang="ru-RU" dirty="0" smtClean="0"/>
              <a:t>•  Острый период инфаркта миокарда (как правило, внутривенно).</a:t>
            </a:r>
          </a:p>
          <a:p>
            <a:r>
              <a:rPr lang="ru-RU" dirty="0" smtClean="0"/>
              <a:t>•  Спазм коронарных артерий при </a:t>
            </a:r>
            <a:r>
              <a:rPr lang="ru-RU" dirty="0" err="1" smtClean="0"/>
              <a:t>коронароангиографии</a:t>
            </a:r>
            <a:r>
              <a:rPr lang="ru-RU" dirty="0" smtClean="0"/>
              <a:t> (внутривенно).</a:t>
            </a:r>
          </a:p>
          <a:p>
            <a:r>
              <a:rPr lang="ru-RU" dirty="0" smtClean="0"/>
              <a:t>•  Эффект при </a:t>
            </a:r>
            <a:r>
              <a:rPr lang="ru-RU" dirty="0" err="1" smtClean="0"/>
              <a:t>сублингвальном</a:t>
            </a:r>
            <a:r>
              <a:rPr lang="ru-RU" dirty="0" smtClean="0"/>
              <a:t> приеме наступает через 1-3 мин, продолжается 20-30 мин.</a:t>
            </a:r>
          </a:p>
          <a:p>
            <a:r>
              <a:rPr lang="ru-RU" dirty="0" smtClean="0"/>
              <a:t>Следует иметь в виду, что срок хранения препарата в фабричной упаковке 1 год, а после вскрытия </a:t>
            </a:r>
            <a:r>
              <a:rPr lang="ru-RU" dirty="0" err="1" smtClean="0"/>
              <a:t>конвалюты</a:t>
            </a:r>
            <a:r>
              <a:rPr lang="ru-RU" dirty="0" smtClean="0"/>
              <a:t> при правильном хранении около 1-2 </a:t>
            </a:r>
            <a:r>
              <a:rPr lang="ru-RU" dirty="0" err="1" smtClean="0"/>
              <a:t>мес</a:t>
            </a:r>
            <a:r>
              <a:rPr lang="ru-RU" dirty="0" smtClean="0"/>
              <a:t>, после чего </a:t>
            </a:r>
            <a:r>
              <a:rPr lang="ru-RU" dirty="0" err="1" smtClean="0"/>
              <a:t>конвалюта</a:t>
            </a:r>
            <a:r>
              <a:rPr lang="ru-RU" dirty="0" smtClean="0"/>
              <a:t> должна быть заменена</a:t>
            </a:r>
          </a:p>
          <a:p>
            <a:r>
              <a:rPr lang="ru-RU" dirty="0" smtClean="0"/>
              <a:t>на новую. Более удобны в этом плане аэрозольные формы нитроглицерина, лекарственное вещество в которых не имеет контакта с воздухом.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Побочные эффекты нитратов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600" y="1645920"/>
            <a:ext cx="8458200" cy="521208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 Ортостатическая гипотензия, рефлекторная тахикардия. Следует подчеркнуть, что расширение вен и артерий, приводящее к понижению АД, лежит в основе терапевтического действия нитратов при ИБС, но если снижение АД превышает «терапевтические границы» более, чем на 10 мм </a:t>
            </a:r>
            <a:r>
              <a:rPr lang="ru-RU" dirty="0" err="1" smtClean="0"/>
              <a:t>рт</a:t>
            </a:r>
            <a:r>
              <a:rPr lang="ru-RU" dirty="0" smtClean="0"/>
              <a:t>. ст., может возникнуть </a:t>
            </a:r>
            <a:r>
              <a:rPr lang="ru-RU" dirty="0" err="1" smtClean="0"/>
              <a:t>коллаптоидная</a:t>
            </a:r>
            <a:r>
              <a:rPr lang="ru-RU" dirty="0" smtClean="0"/>
              <a:t> реакция.</a:t>
            </a:r>
          </a:p>
          <a:p>
            <a:r>
              <a:rPr lang="ru-RU" dirty="0" smtClean="0"/>
              <a:t>2. Головные боли за счет расширения мозговых сосудов и повышения внутричерепного давления.</a:t>
            </a:r>
          </a:p>
          <a:p>
            <a:r>
              <a:rPr lang="ru-RU" dirty="0" smtClean="0"/>
              <a:t>3. Толерантность (привыкание) к нитратам, развивающаяся при длительном, регулярном, частом применении препаратов (особенно в высоких дозах) или несоблюдении </a:t>
            </a:r>
            <a:r>
              <a:rPr lang="ru-RU" dirty="0" err="1" smtClean="0"/>
              <a:t>безнитратного</a:t>
            </a:r>
            <a:r>
              <a:rPr lang="ru-RU" dirty="0" smtClean="0"/>
              <a:t> периода.</a:t>
            </a:r>
          </a:p>
          <a:p>
            <a:r>
              <a:rPr lang="ru-RU" dirty="0" smtClean="0"/>
              <a:t>Механизмы развития толерантности:</a:t>
            </a:r>
          </a:p>
          <a:p>
            <a:r>
              <a:rPr lang="ru-RU" dirty="0" smtClean="0"/>
              <a:t>•  Уменьшение активности </a:t>
            </a:r>
            <a:r>
              <a:rPr lang="ru-RU" dirty="0" err="1" smtClean="0"/>
              <a:t>гуанилатциклазы</a:t>
            </a:r>
            <a:r>
              <a:rPr lang="ru-RU" dirty="0" smtClean="0"/>
              <a:t> и уровня </a:t>
            </a:r>
            <a:r>
              <a:rPr lang="ru-RU" dirty="0" err="1" smtClean="0"/>
              <a:t>цГМФ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Снижение содержания SH-групп, обеспечивающих превращение нитратов в оксид азота и </a:t>
            </a:r>
            <a:r>
              <a:rPr lang="ru-RU" dirty="0" err="1" smtClean="0"/>
              <a:t>нитрозотиолы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Активация симпатоадреналовой системы (САС) и </a:t>
            </a:r>
            <a:r>
              <a:rPr lang="ru-RU" dirty="0" err="1" smtClean="0"/>
              <a:t>ренин-ангиотензин-альдостероновой</a:t>
            </a:r>
            <a:r>
              <a:rPr lang="ru-RU" dirty="0" smtClean="0"/>
              <a:t> системы (РААС).</a:t>
            </a:r>
          </a:p>
          <a:p>
            <a:r>
              <a:rPr lang="ru-RU" dirty="0" smtClean="0"/>
              <a:t>•  Увеличение продукции </a:t>
            </a:r>
            <a:r>
              <a:rPr lang="ru-RU" dirty="0" err="1" smtClean="0"/>
              <a:t>гипероксидов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Уменьшение </a:t>
            </a:r>
            <a:r>
              <a:rPr lang="ru-RU" dirty="0" err="1" smtClean="0"/>
              <a:t>биотрансформации</a:t>
            </a:r>
            <a:r>
              <a:rPr lang="ru-RU" dirty="0" smtClean="0"/>
              <a:t> нитратов. </a:t>
            </a:r>
            <a:r>
              <a:rPr lang="ru-RU" i="1" dirty="0" smtClean="0"/>
              <a:t>Мероприятия по профилактике толерантности к нитратам</a:t>
            </a:r>
            <a:endParaRPr lang="ru-RU" dirty="0" smtClean="0"/>
          </a:p>
          <a:p>
            <a:r>
              <a:rPr lang="ru-RU" dirty="0" smtClean="0"/>
              <a:t>•  Увеличение дозы препарата. Однако в большинстве случаев этот метод дает временный эффект, так как к большей дозе также развивается привыкание.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8610600" cy="54102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Противопоказания:</a:t>
            </a:r>
          </a:p>
          <a:p>
            <a:r>
              <a:rPr lang="ru-RU" i="1" dirty="0" smtClean="0"/>
              <a:t>абсолютные </a:t>
            </a:r>
            <a:r>
              <a:rPr lang="ru-RU" i="1" dirty="0" smtClean="0"/>
              <a:t>противопоказания</a:t>
            </a:r>
            <a:r>
              <a:rPr lang="ru-RU" dirty="0" smtClean="0"/>
              <a:t>: артериальная гипотония (АД менее 90/60 мм </a:t>
            </a:r>
            <a:r>
              <a:rPr lang="ru-RU" dirty="0" err="1" smtClean="0"/>
              <a:t>рт.ст</a:t>
            </a:r>
            <a:r>
              <a:rPr lang="ru-RU" dirty="0" smtClean="0"/>
              <a:t>.), </a:t>
            </a:r>
            <a:r>
              <a:rPr lang="ru-RU" dirty="0" err="1" smtClean="0"/>
              <a:t>гиповолемия</a:t>
            </a:r>
            <a:r>
              <a:rPr lang="ru-RU" dirty="0" smtClean="0"/>
              <a:t>, шок, тампонада сердца, инфаркт миокарда правого желудочка, левожелудочковая недостаточность с низким давлением наполнения, гиперчувствительность к нитратам;</a:t>
            </a:r>
          </a:p>
          <a:p>
            <a:r>
              <a:rPr lang="ru-RU" i="1" dirty="0" smtClean="0"/>
              <a:t>относительные противопоказания</a:t>
            </a:r>
            <a:r>
              <a:rPr lang="ru-RU" dirty="0" smtClean="0"/>
              <a:t>: повышенное внутричерепное давление, гипертрофическая </a:t>
            </a:r>
            <a:r>
              <a:rPr lang="ru-RU" dirty="0" err="1" smtClean="0"/>
              <a:t>кардиомиопатия</a:t>
            </a:r>
            <a:r>
              <a:rPr lang="ru-RU" dirty="0" smtClean="0"/>
              <a:t>, выраженный стеноз устья аорты, митральный стеноз, склонность к ортостатической артериальной гипотонии, </a:t>
            </a:r>
            <a:r>
              <a:rPr lang="ru-RU" dirty="0" err="1" smtClean="0"/>
              <a:t>закрытоугольная</a:t>
            </a:r>
            <a:r>
              <a:rPr lang="ru-RU" dirty="0" smtClean="0"/>
              <a:t> глаукома;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лтереева Хава Р\Desktop\0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4582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Формы ИБС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86200" y="1447800"/>
            <a:ext cx="48006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Внезапная смерть.</a:t>
            </a:r>
          </a:p>
          <a:p>
            <a:r>
              <a:rPr lang="ru-RU" dirty="0" smtClean="0"/>
              <a:t>•  Стенокардия (стабильная и нестабильная):</a:t>
            </a:r>
          </a:p>
          <a:p>
            <a:r>
              <a:rPr lang="ru-RU" dirty="0" smtClean="0"/>
              <a:t>- стенокардия напряжения (I-IV функциональный класс - ФК);</a:t>
            </a:r>
          </a:p>
          <a:p>
            <a:r>
              <a:rPr lang="ru-RU" dirty="0" smtClean="0"/>
              <a:t>- вариантная стенокардия </a:t>
            </a:r>
            <a:r>
              <a:rPr lang="ru-RU" dirty="0" err="1" smtClean="0"/>
              <a:t>Принцметала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Инфаркт миокарда:</a:t>
            </a:r>
          </a:p>
          <a:p>
            <a:r>
              <a:rPr lang="ru-RU" dirty="0" smtClean="0"/>
              <a:t>- с формированием зубца </a:t>
            </a:r>
            <a:r>
              <a:rPr lang="ru-RU" i="1" dirty="0" smtClean="0"/>
              <a:t>Q </a:t>
            </a:r>
            <a:r>
              <a:rPr lang="ru-RU" dirty="0" smtClean="0"/>
              <a:t>на ЭКГ (</a:t>
            </a:r>
            <a:r>
              <a:rPr lang="ru-RU" i="1" dirty="0" smtClean="0"/>
              <a:t>Q</a:t>
            </a:r>
            <a:r>
              <a:rPr lang="ru-RU" dirty="0" smtClean="0"/>
              <a:t>-инфаркт);</a:t>
            </a:r>
          </a:p>
          <a:p>
            <a:r>
              <a:rPr lang="ru-RU" dirty="0" smtClean="0"/>
              <a:t>- без формирования зубца </a:t>
            </a:r>
            <a:r>
              <a:rPr lang="ru-RU" i="1" dirty="0" smtClean="0"/>
              <a:t>Q </a:t>
            </a:r>
            <a:r>
              <a:rPr lang="ru-RU" dirty="0" smtClean="0"/>
              <a:t>на ЭКГ (не- </a:t>
            </a:r>
            <a:r>
              <a:rPr lang="ru-RU" i="1" dirty="0" smtClean="0"/>
              <a:t>Q</a:t>
            </a:r>
            <a:r>
              <a:rPr lang="ru-RU" dirty="0" smtClean="0"/>
              <a:t>-инфаркт).</a:t>
            </a:r>
          </a:p>
          <a:p>
            <a:r>
              <a:rPr lang="ru-RU" dirty="0" smtClean="0"/>
              <a:t>•  Постинфарктный кардиосклероз.</a:t>
            </a:r>
          </a:p>
          <a:p>
            <a:r>
              <a:rPr lang="ru-RU" dirty="0" smtClean="0"/>
              <a:t>•  Нарушения сердечного ритма и проводимости.</a:t>
            </a:r>
          </a:p>
          <a:p>
            <a:r>
              <a:rPr lang="ru-RU" dirty="0" smtClean="0"/>
              <a:t>•  Сердечная недостаточность.</a:t>
            </a:r>
            <a:endParaRPr lang="ru-RU" dirty="0"/>
          </a:p>
        </p:txBody>
      </p:sp>
      <p:pic>
        <p:nvPicPr>
          <p:cNvPr id="4098" name="Picture 2" descr="C:\Users\Салтереева Хава Р\Downloads\slide-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1524000"/>
            <a:ext cx="35052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Другие формы ИБС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600" y="1645920"/>
            <a:ext cx="8458200" cy="5059680"/>
          </a:xfrm>
        </p:spPr>
        <p:txBody>
          <a:bodyPr/>
          <a:lstStyle/>
          <a:p>
            <a:r>
              <a:rPr lang="ru-RU" dirty="0" smtClean="0"/>
              <a:t>•  </a:t>
            </a:r>
            <a:r>
              <a:rPr lang="ru-RU" dirty="0" err="1" smtClean="0"/>
              <a:t>Безболевая</a:t>
            </a:r>
            <a:r>
              <a:rPr lang="ru-RU" dirty="0" smtClean="0"/>
              <a:t> ишемия миокарда (I и II типы).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Микроваскулярная</a:t>
            </a:r>
            <a:r>
              <a:rPr lang="ru-RU" dirty="0" smtClean="0"/>
              <a:t> стенокардия («синдром X»).</a:t>
            </a:r>
          </a:p>
          <a:p>
            <a:r>
              <a:rPr lang="ru-RU" dirty="0" smtClean="0"/>
              <a:t>Поскольку нестабильная стенокардия и инфаркт миокарда (ИМ) имеют общий патогенез, связанный с </a:t>
            </a:r>
            <a:r>
              <a:rPr lang="ru-RU" dirty="0" err="1" smtClean="0"/>
              <a:t>внутрикоронарным</a:t>
            </a:r>
            <a:r>
              <a:rPr lang="ru-RU" dirty="0" smtClean="0"/>
              <a:t> тромбозом, их часто объединяют понятием «острый коронарный синдром»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Факторы риска развития ИБС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1645920"/>
            <a:ext cx="8305800" cy="49834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•  </a:t>
            </a:r>
            <a:r>
              <a:rPr lang="ru-RU" dirty="0" err="1" smtClean="0"/>
              <a:t>Гиперхолестеринемияидругиедислипидемии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Артериальная гипертензия.</a:t>
            </a:r>
          </a:p>
          <a:p>
            <a:r>
              <a:rPr lang="ru-RU" dirty="0" smtClean="0"/>
              <a:t>•  Сахарный диабет.</a:t>
            </a:r>
          </a:p>
          <a:p>
            <a:r>
              <a:rPr lang="ru-RU" dirty="0" smtClean="0"/>
              <a:t>•  Курение.</a:t>
            </a:r>
          </a:p>
          <a:p>
            <a:r>
              <a:rPr lang="ru-RU" dirty="0" smtClean="0"/>
              <a:t>•  Ожирение, особенно абдоминальное.</a:t>
            </a:r>
          </a:p>
          <a:p>
            <a:r>
              <a:rPr lang="ru-RU" dirty="0" smtClean="0"/>
              <a:t>•  Гиподинамия.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Немодифицируемые</a:t>
            </a:r>
            <a:r>
              <a:rPr lang="ru-RU" dirty="0" smtClean="0"/>
              <a:t> факторы: наследственность, пожилой возраст, мужской пол.</a:t>
            </a:r>
          </a:p>
          <a:p>
            <a:r>
              <a:rPr lang="ru-RU" dirty="0" smtClean="0"/>
              <a:t>•  Дополнительные факторы: </a:t>
            </a:r>
            <a:r>
              <a:rPr lang="ru-RU" dirty="0" err="1" smtClean="0"/>
              <a:t>гипергомоцистеинемия</a:t>
            </a:r>
            <a:r>
              <a:rPr lang="ru-RU" dirty="0" smtClean="0"/>
              <a:t>, </a:t>
            </a:r>
            <a:r>
              <a:rPr lang="ru-RU" dirty="0" err="1" smtClean="0"/>
              <a:t>гиперфибриногенемия</a:t>
            </a:r>
            <a:r>
              <a:rPr lang="ru-RU" dirty="0" smtClean="0"/>
              <a:t> и пр.</a:t>
            </a:r>
          </a:p>
          <a:p>
            <a:r>
              <a:rPr lang="ru-RU" dirty="0" smtClean="0"/>
              <a:t>С учетом этиологии, факторов риска и патогенеза заболевания фармакотерапия ИБС должна решать следующие задачи:</a:t>
            </a:r>
          </a:p>
          <a:p>
            <a:r>
              <a:rPr lang="ru-RU" dirty="0" smtClean="0"/>
              <a:t>•  Увеличение доставки кислорода к миокарду.</a:t>
            </a:r>
          </a:p>
          <a:p>
            <a:r>
              <a:rPr lang="ru-RU" dirty="0" smtClean="0"/>
              <a:t>•  Снижение потребности миокарда в кислороде.</a:t>
            </a:r>
          </a:p>
          <a:p>
            <a:r>
              <a:rPr lang="ru-RU" dirty="0" smtClean="0"/>
              <a:t>•  Улучшение метаболических процессов в </a:t>
            </a:r>
            <a:r>
              <a:rPr lang="ru-RU" dirty="0" err="1" smtClean="0"/>
              <a:t>ишемизированных</a:t>
            </a:r>
            <a:r>
              <a:rPr lang="ru-RU" dirty="0" smtClean="0"/>
              <a:t> </a:t>
            </a:r>
            <a:r>
              <a:rPr lang="ru-RU" dirty="0" err="1" smtClean="0"/>
              <a:t>кардиомиоцитах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Понижение свертывающей активности крови.</a:t>
            </a:r>
          </a:p>
          <a:p>
            <a:r>
              <a:rPr lang="ru-RU" dirty="0" smtClean="0"/>
              <a:t>•  Профилактику </a:t>
            </a:r>
            <a:r>
              <a:rPr lang="ru-RU" dirty="0" err="1" smtClean="0"/>
              <a:t>жизнеопасных</a:t>
            </a:r>
            <a:r>
              <a:rPr lang="ru-RU" dirty="0" smtClean="0"/>
              <a:t> аритмий.</a:t>
            </a:r>
          </a:p>
          <a:p>
            <a:r>
              <a:rPr lang="ru-RU" dirty="0" smtClean="0"/>
              <a:t>•  Профилактику развития сердечной недостаточности.</a:t>
            </a:r>
          </a:p>
          <a:p>
            <a:r>
              <a:rPr lang="ru-RU" dirty="0" smtClean="0"/>
              <a:t>•  Нормализацию липидного обмена.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 средств лечения ИБС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4800" y="1645920"/>
            <a:ext cx="8382000" cy="4907280"/>
          </a:xfrm>
        </p:spPr>
        <p:txBody>
          <a:bodyPr/>
          <a:lstStyle/>
          <a:p>
            <a:r>
              <a:rPr lang="ru-RU" dirty="0" smtClean="0"/>
              <a:t>1. </a:t>
            </a:r>
            <a:r>
              <a:rPr lang="ru-RU" dirty="0" err="1" smtClean="0"/>
              <a:t>Антиангинальные</a:t>
            </a:r>
            <a:r>
              <a:rPr lang="ru-RU" dirty="0" smtClean="0"/>
              <a:t> средства.</a:t>
            </a:r>
          </a:p>
          <a:p>
            <a:r>
              <a:rPr lang="ru-RU" dirty="0" smtClean="0"/>
              <a:t>2. </a:t>
            </a:r>
            <a:r>
              <a:rPr lang="ru-RU" dirty="0" err="1" smtClean="0"/>
              <a:t>Антитромботические</a:t>
            </a:r>
            <a:r>
              <a:rPr lang="ru-RU" dirty="0" smtClean="0"/>
              <a:t> средства.</a:t>
            </a:r>
          </a:p>
          <a:p>
            <a:r>
              <a:rPr lang="ru-RU" dirty="0" smtClean="0"/>
              <a:t>3. </a:t>
            </a:r>
            <a:r>
              <a:rPr lang="ru-RU" dirty="0" err="1" smtClean="0"/>
              <a:t>Гиполипидемические</a:t>
            </a:r>
            <a:r>
              <a:rPr lang="ru-RU" dirty="0" smtClean="0"/>
              <a:t> средства.</a:t>
            </a:r>
          </a:p>
          <a:p>
            <a:r>
              <a:rPr lang="ru-RU" dirty="0" smtClean="0"/>
              <a:t>4. Средства, улучшающие метаболизм сердечной мышцы.</a:t>
            </a:r>
          </a:p>
          <a:p>
            <a:r>
              <a:rPr lang="ru-RU" dirty="0" smtClean="0"/>
              <a:t>5. Ингибиторы </a:t>
            </a:r>
            <a:r>
              <a:rPr lang="ru-RU" dirty="0" err="1" smtClean="0"/>
              <a:t>ангиотензинпревращающего</a:t>
            </a:r>
            <a:r>
              <a:rPr lang="ru-RU" dirty="0" smtClean="0"/>
              <a:t> фермента (</a:t>
            </a:r>
            <a:r>
              <a:rPr lang="ru-RU" dirty="0" err="1" smtClean="0"/>
              <a:t>иАПФ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1.1. АНТИАНГИНАЛЬНЫЕ СРЕДСТВА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1645920"/>
            <a:ext cx="8305800" cy="490728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Классификация </a:t>
            </a:r>
            <a:r>
              <a:rPr lang="ru-RU" b="1" dirty="0" err="1" smtClean="0"/>
              <a:t>антиангинальных</a:t>
            </a:r>
            <a:r>
              <a:rPr lang="ru-RU" b="1" dirty="0" smtClean="0"/>
              <a:t> средств</a:t>
            </a:r>
            <a:endParaRPr lang="ru-RU" dirty="0" smtClean="0"/>
          </a:p>
          <a:p>
            <a:r>
              <a:rPr lang="ru-RU" i="1" dirty="0" smtClean="0"/>
              <a:t>I. Средства, снижающие кислородный запрос миокарда:</a:t>
            </a:r>
            <a:endParaRPr lang="ru-RU" dirty="0" smtClean="0"/>
          </a:p>
          <a:p>
            <a:r>
              <a:rPr lang="ru-RU" dirty="0" smtClean="0"/>
              <a:t>•  Нитраты.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Сиднонимины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β-адреноблокаторы.</a:t>
            </a:r>
            <a:endParaRPr lang="ru-RU" dirty="0" smtClean="0"/>
          </a:p>
          <a:p>
            <a:r>
              <a:rPr lang="ru-RU" dirty="0" smtClean="0"/>
              <a:t>•  </a:t>
            </a:r>
            <a:r>
              <a:rPr lang="ru-RU" dirty="0" err="1" smtClean="0"/>
              <a:t>Блокаторы</a:t>
            </a:r>
            <a:r>
              <a:rPr lang="ru-RU" dirty="0" smtClean="0"/>
              <a:t> кальциевых каналов (производные </a:t>
            </a:r>
            <a:r>
              <a:rPr lang="ru-RU" dirty="0" err="1" smtClean="0"/>
              <a:t>фенилалкиламина</a:t>
            </a:r>
            <a:r>
              <a:rPr lang="ru-RU" dirty="0" smtClean="0"/>
              <a:t>, </a:t>
            </a:r>
            <a:r>
              <a:rPr lang="ru-RU" dirty="0" err="1" smtClean="0"/>
              <a:t>бензотиазепина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•  Селективные If-ингибиторы.</a:t>
            </a:r>
          </a:p>
          <a:p>
            <a:r>
              <a:rPr lang="ru-RU" i="1" dirty="0" smtClean="0"/>
              <a:t>II. Средства, улучшающие доставку </a:t>
            </a:r>
            <a:r>
              <a:rPr lang="ru-RU" i="1" dirty="0" err="1" smtClean="0"/>
              <a:t>кислородакмиокарду</a:t>
            </a:r>
            <a:r>
              <a:rPr lang="ru-RU" i="1" dirty="0" smtClean="0"/>
              <a:t>:</a:t>
            </a:r>
            <a:endParaRPr lang="ru-RU" dirty="0" smtClean="0"/>
          </a:p>
          <a:p>
            <a:r>
              <a:rPr lang="ru-RU" dirty="0" smtClean="0"/>
              <a:t>•  </a:t>
            </a:r>
            <a:r>
              <a:rPr lang="ru-RU" dirty="0" err="1" smtClean="0"/>
              <a:t>Блокаторы</a:t>
            </a:r>
            <a:r>
              <a:rPr lang="ru-RU" dirty="0" smtClean="0"/>
              <a:t> кальциевых каналов (производные </a:t>
            </a:r>
            <a:r>
              <a:rPr lang="ru-RU" dirty="0" err="1" smtClean="0"/>
              <a:t>дигидропиридина</a:t>
            </a:r>
            <a:r>
              <a:rPr lang="ru-RU" dirty="0" smtClean="0"/>
              <a:t>, </a:t>
            </a:r>
            <a:r>
              <a:rPr lang="ru-RU" dirty="0" err="1" smtClean="0"/>
              <a:t>бензотиазепина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Потенциаторы</a:t>
            </a:r>
            <a:r>
              <a:rPr lang="ru-RU" dirty="0" smtClean="0"/>
              <a:t> </a:t>
            </a:r>
            <a:r>
              <a:rPr lang="ru-RU" dirty="0" err="1" smtClean="0"/>
              <a:t>аденозина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838200"/>
            <a:ext cx="8305800" cy="57150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Побочные эффекты :</a:t>
            </a:r>
          </a:p>
          <a:p>
            <a:pPr>
              <a:buNone/>
            </a:pPr>
            <a:r>
              <a:rPr lang="ru-RU" dirty="0" smtClean="0"/>
              <a:t>- сильная головная боль, связанная с параличом (резким</a:t>
            </a:r>
          </a:p>
          <a:p>
            <a:pPr>
              <a:buNone/>
            </a:pPr>
            <a:r>
              <a:rPr lang="ru-RU" dirty="0" smtClean="0"/>
              <a:t>расширением) сосудов головного мозга и с</a:t>
            </a:r>
            <a:r>
              <a:rPr lang="en-US" dirty="0" smtClean="0"/>
              <a:t> </a:t>
            </a:r>
            <a:r>
              <a:rPr lang="ru-RU" dirty="0" smtClean="0"/>
              <a:t>давлением болевых рецепторов. Боли могут быть настолько интенсивными,</a:t>
            </a:r>
          </a:p>
          <a:p>
            <a:pPr>
              <a:buNone/>
            </a:pPr>
            <a:r>
              <a:rPr lang="ru-RU" dirty="0" smtClean="0"/>
              <a:t>что пациент может отказаться от приема препарата. Через</a:t>
            </a:r>
          </a:p>
          <a:p>
            <a:pPr>
              <a:buNone/>
            </a:pPr>
            <a:r>
              <a:rPr lang="ru-RU" dirty="0" smtClean="0"/>
              <a:t>1-2 недели боли самостоятельно проходят. Для купирования</a:t>
            </a:r>
          </a:p>
          <a:p>
            <a:pPr>
              <a:buNone/>
            </a:pPr>
            <a:r>
              <a:rPr lang="ru-RU" dirty="0" smtClean="0"/>
              <a:t>болевого синдрома можно назначить препараты спорыньи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err="1" smtClean="0"/>
              <a:t>дигидроэрготамин</a:t>
            </a:r>
            <a:r>
              <a:rPr lang="ru-RU" dirty="0" smtClean="0"/>
              <a:t>, </a:t>
            </a:r>
            <a:r>
              <a:rPr lang="ru-RU" dirty="0" err="1" smtClean="0"/>
              <a:t>дигидроэрготоксин</a:t>
            </a:r>
            <a:r>
              <a:rPr lang="ru-RU" dirty="0" smtClean="0"/>
              <a:t>), анальгин, кофеин;</a:t>
            </a:r>
          </a:p>
          <a:p>
            <a:pPr>
              <a:buNone/>
            </a:pPr>
            <a:r>
              <a:rPr lang="ru-RU" dirty="0" smtClean="0"/>
              <a:t>- резкое падение АД;</a:t>
            </a:r>
          </a:p>
          <a:p>
            <a:pPr>
              <a:buNone/>
            </a:pPr>
            <a:r>
              <a:rPr lang="ru-RU" dirty="0" smtClean="0"/>
              <a:t>- слабость;</a:t>
            </a:r>
          </a:p>
          <a:p>
            <a:pPr>
              <a:buNone/>
            </a:pPr>
            <a:r>
              <a:rPr lang="ru-RU" dirty="0" smtClean="0"/>
              <a:t>- рефлекторная тахикардия;</a:t>
            </a:r>
          </a:p>
          <a:p>
            <a:pPr>
              <a:buNone/>
            </a:pPr>
            <a:r>
              <a:rPr lang="ru-RU" dirty="0" smtClean="0"/>
              <a:t>- повышение внутричерепного и внутриглазного давления;</a:t>
            </a:r>
          </a:p>
          <a:p>
            <a:pPr>
              <a:buNone/>
            </a:pPr>
            <a:r>
              <a:rPr lang="ru-RU" dirty="0" smtClean="0"/>
              <a:t>- ощущение жара, покраснение лица и кожи верхней половины</a:t>
            </a:r>
          </a:p>
          <a:p>
            <a:pPr>
              <a:buNone/>
            </a:pPr>
            <a:r>
              <a:rPr lang="ru-RU" dirty="0" smtClean="0"/>
              <a:t>туловища.</a:t>
            </a:r>
          </a:p>
          <a:p>
            <a:r>
              <a:rPr lang="ru-RU" b="1" dirty="0" smtClean="0"/>
              <a:t>Противопоказания: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 АД ниже 100/60 мм </a:t>
            </a:r>
            <a:r>
              <a:rPr lang="ru-RU" dirty="0" err="1" smtClean="0"/>
              <a:t>рт</a:t>
            </a:r>
            <a:r>
              <a:rPr lang="ru-RU" dirty="0" smtClean="0"/>
              <a:t>. ст.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Кардиогенный</a:t>
            </a:r>
            <a:r>
              <a:rPr lang="ru-RU" dirty="0" smtClean="0"/>
              <a:t> шок.</a:t>
            </a:r>
          </a:p>
          <a:p>
            <a:r>
              <a:rPr lang="ru-RU" dirty="0" smtClean="0"/>
              <a:t>•  Внутричерепные кровоизлияния.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Гиповолемия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Токсический отек легких.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Констриктивный</a:t>
            </a:r>
            <a:r>
              <a:rPr lang="ru-RU" dirty="0" smtClean="0"/>
              <a:t> перикардит.</a:t>
            </a:r>
          </a:p>
          <a:p>
            <a:r>
              <a:rPr lang="ru-RU" dirty="0" smtClean="0"/>
              <a:t>•  Повышенная чувствительность к </a:t>
            </a:r>
            <a:r>
              <a:rPr lang="ru-RU" dirty="0" err="1" smtClean="0"/>
              <a:t>нитропрепаратам</a:t>
            </a:r>
            <a:endParaRPr lang="ru-RU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1.2. АНТИТРОМБОТИЧЕСКИЕ СРЕДСТВА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600" y="1645920"/>
            <a:ext cx="8458200" cy="498348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Антиагреганты</a:t>
            </a:r>
            <a:endParaRPr lang="ru-RU" dirty="0" smtClean="0"/>
          </a:p>
          <a:p>
            <a:r>
              <a:rPr lang="ru-RU" dirty="0" smtClean="0"/>
              <a:t>1. Ингибиторы </a:t>
            </a:r>
            <a:r>
              <a:rPr lang="ru-RU" dirty="0" err="1" smtClean="0"/>
              <a:t>циклооксигеназы</a:t>
            </a:r>
            <a:r>
              <a:rPr lang="ru-RU" dirty="0" smtClean="0"/>
              <a:t> (ЦОГ):</a:t>
            </a:r>
          </a:p>
          <a:p>
            <a:r>
              <a:rPr lang="ru-RU" dirty="0" smtClean="0"/>
              <a:t>•  Ацетилсалициловая кислота (Аспирин).</a:t>
            </a:r>
          </a:p>
          <a:p>
            <a:r>
              <a:rPr lang="ru-RU" dirty="0" smtClean="0"/>
              <a:t>2. </a:t>
            </a:r>
            <a:r>
              <a:rPr lang="ru-RU" dirty="0" err="1" smtClean="0"/>
              <a:t>БлокаторыАДФ</a:t>
            </a:r>
            <a:r>
              <a:rPr lang="ru-RU" dirty="0" smtClean="0"/>
              <a:t> (Р2</a:t>
            </a:r>
            <a:r>
              <a:rPr lang="en-US" dirty="0" smtClean="0"/>
              <a:t>Y</a:t>
            </a:r>
            <a:r>
              <a:rPr lang="en-US" baseline="-25000" dirty="0" smtClean="0"/>
              <a:t>12</a:t>
            </a:r>
            <a:r>
              <a:rPr lang="en-US" dirty="0" smtClean="0"/>
              <a:t>)-</a:t>
            </a:r>
            <a:r>
              <a:rPr lang="ru-RU" dirty="0" smtClean="0"/>
              <a:t>рецепторов (</a:t>
            </a:r>
            <a:r>
              <a:rPr lang="ru-RU" dirty="0" err="1" smtClean="0"/>
              <a:t>тиенопиридины</a:t>
            </a:r>
            <a:r>
              <a:rPr lang="ru-RU" dirty="0" smtClean="0"/>
              <a:t>):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Тиклопидин</a:t>
            </a:r>
            <a:r>
              <a:rPr lang="ru-RU" dirty="0" smtClean="0"/>
              <a:t> (</a:t>
            </a:r>
            <a:r>
              <a:rPr lang="ru-RU" dirty="0" err="1" smtClean="0"/>
              <a:t>Тиклид</a:t>
            </a:r>
            <a:r>
              <a:rPr lang="ru-RU" dirty="0" smtClean="0"/>
              <a:t>).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Клопидогрел</a:t>
            </a:r>
            <a:r>
              <a:rPr lang="ru-RU" dirty="0" smtClean="0"/>
              <a:t> (Плавике).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Прасугрел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3. </a:t>
            </a:r>
            <a:r>
              <a:rPr lang="ru-RU" dirty="0" err="1" smtClean="0"/>
              <a:t>Блокаторы</a:t>
            </a:r>
            <a:r>
              <a:rPr lang="ru-RU" dirty="0" smtClean="0"/>
              <a:t> </a:t>
            </a:r>
            <a:r>
              <a:rPr lang="en-US" dirty="0" smtClean="0"/>
              <a:t>GP </a:t>
            </a:r>
            <a:r>
              <a:rPr lang="en-US" dirty="0" err="1" smtClean="0"/>
              <a:t>IIb</a:t>
            </a:r>
            <a:r>
              <a:rPr lang="en-US" dirty="0" smtClean="0"/>
              <a:t>/III</a:t>
            </a:r>
            <a:r>
              <a:rPr lang="ru-RU" dirty="0" err="1" smtClean="0"/>
              <a:t>а-рецепторов</a:t>
            </a:r>
            <a:endParaRPr lang="ru-RU" dirty="0" smtClean="0"/>
          </a:p>
          <a:p>
            <a:r>
              <a:rPr lang="ru-RU" dirty="0" smtClean="0"/>
              <a:t>3.1. </a:t>
            </a:r>
            <a:r>
              <a:rPr lang="ru-RU" dirty="0" err="1" smtClean="0"/>
              <a:t>Моноклональные</a:t>
            </a:r>
            <a:r>
              <a:rPr lang="ru-RU" dirty="0" smtClean="0"/>
              <a:t> антитела: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Абциксимаб</a:t>
            </a:r>
            <a:r>
              <a:rPr lang="ru-RU" dirty="0" smtClean="0"/>
              <a:t> (</a:t>
            </a:r>
            <a:r>
              <a:rPr lang="ru-RU" dirty="0" err="1" smtClean="0"/>
              <a:t>Рео-Про</a:t>
            </a:r>
            <a:r>
              <a:rPr lang="ru-RU" dirty="0" smtClean="0"/>
              <a:t>).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Монафрам</a:t>
            </a:r>
            <a:r>
              <a:rPr lang="ru-RU" dirty="0" smtClean="0"/>
              <a:t> (</a:t>
            </a:r>
            <a:r>
              <a:rPr lang="ru-RU" dirty="0" err="1" smtClean="0"/>
              <a:t>Фрамон</a:t>
            </a:r>
            <a:r>
              <a:rPr lang="ru-RU" dirty="0" smtClean="0"/>
              <a:t>).</a:t>
            </a:r>
          </a:p>
          <a:p>
            <a:r>
              <a:rPr lang="ru-RU" dirty="0" smtClean="0"/>
              <a:t>3.2. Циклические пептиды: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Эптифибатид</a:t>
            </a:r>
            <a:r>
              <a:rPr lang="ru-RU" dirty="0" smtClean="0"/>
              <a:t> (</a:t>
            </a:r>
            <a:r>
              <a:rPr lang="ru-RU" dirty="0" err="1" smtClean="0"/>
              <a:t>Интегрилин</a:t>
            </a:r>
            <a:r>
              <a:rPr lang="ru-RU" dirty="0" smtClean="0"/>
              <a:t>).</a:t>
            </a:r>
          </a:p>
          <a:p>
            <a:r>
              <a:rPr lang="ru-RU" dirty="0" smtClean="0"/>
              <a:t>3.3. </a:t>
            </a:r>
            <a:r>
              <a:rPr lang="ru-RU" dirty="0" err="1" smtClean="0"/>
              <a:t>Непептидные</a:t>
            </a:r>
            <a:r>
              <a:rPr lang="ru-RU" dirty="0" smtClean="0"/>
              <a:t> </a:t>
            </a:r>
            <a:r>
              <a:rPr lang="ru-RU" dirty="0" err="1" smtClean="0"/>
              <a:t>блокаторы</a:t>
            </a:r>
            <a:endParaRPr lang="ru-RU" dirty="0" smtClean="0"/>
          </a:p>
          <a:p>
            <a:r>
              <a:rPr lang="ru-RU" dirty="0" smtClean="0"/>
              <a:t>•  </a:t>
            </a:r>
            <a:r>
              <a:rPr lang="ru-RU" dirty="0" err="1" smtClean="0"/>
              <a:t>Тирофибан</a:t>
            </a:r>
            <a:r>
              <a:rPr lang="ru-RU" dirty="0" smtClean="0"/>
              <a:t> (</a:t>
            </a:r>
            <a:r>
              <a:rPr lang="ru-RU" dirty="0" err="1" smtClean="0"/>
              <a:t>Агростат</a:t>
            </a:r>
            <a:r>
              <a:rPr lang="ru-RU" dirty="0" smtClean="0"/>
              <a:t>).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Орбофибан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Ксемилофибан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Ламифибан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Сибрафибан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4. </a:t>
            </a:r>
            <a:r>
              <a:rPr lang="ru-RU" dirty="0" err="1" smtClean="0"/>
              <a:t>Блокаторы</a:t>
            </a:r>
            <a:r>
              <a:rPr lang="ru-RU" dirty="0" smtClean="0"/>
              <a:t> </a:t>
            </a:r>
            <a:r>
              <a:rPr lang="ru-RU" dirty="0" err="1" smtClean="0"/>
              <a:t>фосфодиэстеразы</a:t>
            </a:r>
            <a:r>
              <a:rPr lang="ru-RU" dirty="0" smtClean="0"/>
              <a:t> (ФДЭ) и </a:t>
            </a:r>
            <a:r>
              <a:rPr lang="ru-RU" dirty="0" err="1" smtClean="0"/>
              <a:t>потенциаторы</a:t>
            </a:r>
            <a:r>
              <a:rPr lang="ru-RU" dirty="0" smtClean="0"/>
              <a:t> </a:t>
            </a:r>
            <a:r>
              <a:rPr lang="ru-RU" dirty="0" err="1" smtClean="0"/>
              <a:t>аденозина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  </a:t>
            </a:r>
            <a:r>
              <a:rPr lang="ru-RU" dirty="0" err="1" smtClean="0"/>
              <a:t>Дипиридамол</a:t>
            </a:r>
            <a:r>
              <a:rPr lang="ru-RU" dirty="0" smtClean="0"/>
              <a:t> (</a:t>
            </a:r>
            <a:r>
              <a:rPr lang="ru-RU" dirty="0" err="1" smtClean="0"/>
              <a:t>Курантил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244</TotalTime>
  <Words>784</Words>
  <PresentationFormat>Экран (4:3)</PresentationFormat>
  <Paragraphs>185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Литейная</vt:lpstr>
      <vt:lpstr>ИШЕМИЧЕСКАЯ БОЛЕЗНЬ СЕРДЦА</vt:lpstr>
      <vt:lpstr>ИШЕМИЧЕСКАЯ БОЛЕЗНЬ СЕРДЦА</vt:lpstr>
      <vt:lpstr>Формы ИБС</vt:lpstr>
      <vt:lpstr>Другие формы ИБС</vt:lpstr>
      <vt:lpstr>Факторы риска развития ИБС</vt:lpstr>
      <vt:lpstr>Классификация средств лечения ИБС</vt:lpstr>
      <vt:lpstr>1.1. АНТИАНГИНАЛЬНЫЕ СРЕДСТВА</vt:lpstr>
      <vt:lpstr>Слайд 8</vt:lpstr>
      <vt:lpstr>1.2. АНТИТРОМБОТИЧЕСКИЕ СРЕДСТВА</vt:lpstr>
      <vt:lpstr>Слайд 10</vt:lpstr>
      <vt:lpstr>Слайд 11</vt:lpstr>
      <vt:lpstr>1.3 ГИПОЛИПИДЕМИЧЕСКИЕ СРЕДСТВА</vt:lpstr>
      <vt:lpstr>Классификация ГИПОЛИПИДЕМИЧЕСКИЕ СРЕДСТВА </vt:lpstr>
      <vt:lpstr>Слайд 14</vt:lpstr>
      <vt:lpstr>Слайд 15</vt:lpstr>
      <vt:lpstr>1.4. СРЕДСТВА, УЛУЧШАЮЩИЕ МЕТАБОЛИЗМ СЕРДЕЧНОЙ МЫШЦЫ</vt:lpstr>
      <vt:lpstr>1.5. ИНГИБИТОРЫ АНГИОТЕНЗИНПРЕВРАЩАЮЩЕГО ФЕРМЕНТА</vt:lpstr>
      <vt:lpstr>Слайд 18</vt:lpstr>
      <vt:lpstr>Нитраты</vt:lpstr>
      <vt:lpstr>Дозы препаратов нитроглицерина при пероральном (сублингвальном) приеме</vt:lpstr>
      <vt:lpstr>Показания к назначению нитроглицерина</vt:lpstr>
      <vt:lpstr>Побочные эффекты нитратов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ИШЕМИЧЕСКАЯ БОЛЕЗНЬ СЕРДЦА</dc:title>
  <dc:creator>SALTEREEVA KHAVA</dc:creator>
  <cp:lastModifiedBy>Салтереева Хава Р</cp:lastModifiedBy>
  <cp:revision>33</cp:revision>
  <dcterms:created xsi:type="dcterms:W3CDTF">2020-05-11T08:17:33Z</dcterms:created>
  <dcterms:modified xsi:type="dcterms:W3CDTF">2020-05-15T09:46:08Z</dcterms:modified>
</cp:coreProperties>
</file>