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64" r:id="rId8"/>
    <p:sldId id="265" r:id="rId9"/>
    <p:sldId id="269" r:id="rId10"/>
    <p:sldId id="270" r:id="rId11"/>
    <p:sldId id="271" r:id="rId12"/>
    <p:sldId id="258" r:id="rId13"/>
    <p:sldId id="259" r:id="rId14"/>
    <p:sldId id="266" r:id="rId15"/>
    <p:sldId id="268" r:id="rId16"/>
    <p:sldId id="267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1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76" autoAdjust="0"/>
    <p:restoredTop sz="94660"/>
  </p:normalViewPr>
  <p:slideViewPr>
    <p:cSldViewPr>
      <p:cViewPr varScale="1">
        <p:scale>
          <a:sx n="54" d="100"/>
          <a:sy n="54" d="100"/>
        </p:scale>
        <p:origin x="-12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1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Направительные диагнозы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ИМ</c:v>
                </c:pt>
                <c:pt idx="1">
                  <c:v>ОРВИ, грипп и аденовирусная инфекция</c:v>
                </c:pt>
                <c:pt idx="2">
                  <c:v>Ангина</c:v>
                </c:pt>
                <c:pt idx="3">
                  <c:v>Лихорадка неясной этиологии</c:v>
                </c:pt>
                <c:pt idx="4">
                  <c:v>Лихорадка КУ</c:v>
                </c:pt>
                <c:pt idx="5">
                  <c:v>Вирусный гепатит</c:v>
                </c:pt>
                <c:pt idx="6">
                  <c:v>Эпидемический паротит</c:v>
                </c:pt>
                <c:pt idx="7">
                  <c:v>Краснуха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Width val="55"/>
        <c:gapDepth val="55"/>
        <c:shape val="cylinder"/>
        <c:axId val="68316160"/>
        <c:axId val="68322048"/>
        <c:axId val="0"/>
      </c:bar3DChart>
      <c:catAx>
        <c:axId val="68316160"/>
        <c:scaling>
          <c:orientation val="minMax"/>
        </c:scaling>
        <c:axPos val="b"/>
        <c:majorTickMark val="none"/>
        <c:tickLblPos val="nextTo"/>
        <c:crossAx val="68322048"/>
        <c:crosses val="autoZero"/>
        <c:auto val="1"/>
        <c:lblAlgn val="ctr"/>
        <c:lblOffset val="100"/>
      </c:catAx>
      <c:valAx>
        <c:axId val="683220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8316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Температура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</c:v>
                </c:pt>
              </c:strCache>
            </c:strRef>
          </c:tx>
          <c:dLbls>
            <c:dLbl>
              <c:idx val="0"/>
              <c:layout>
                <c:manualLayout>
                  <c:x val="-1.0802469135802472E-2"/>
                  <c:y val="0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Субфебрильная (16 чел)</c:v>
                </c:pt>
                <c:pt idx="1">
                  <c:v>До 39 градусов (27 чел)</c:v>
                </c:pt>
                <c:pt idx="2">
                  <c:v>Гиперпиретическая (7 чел)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0.32000000000000006</c:v>
                </c:pt>
                <c:pt idx="1">
                  <c:v>0.54</c:v>
                </c:pt>
                <c:pt idx="2">
                  <c:v>0.14000000000000001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r>
              <a:rPr lang="ru-RU" baseline="0" dirty="0" smtClean="0"/>
              <a:t> </a:t>
            </a:r>
            <a:r>
              <a:rPr lang="ru-RU" dirty="0" smtClean="0"/>
              <a:t>больных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больных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От 30 до 40 лет</c:v>
                </c:pt>
                <c:pt idx="2">
                  <c:v>Старше 40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overlap val="100"/>
        <c:axId val="110910080"/>
        <c:axId val="110914176"/>
      </c:barChart>
      <c:catAx>
        <c:axId val="110910080"/>
        <c:scaling>
          <c:orientation val="minMax"/>
        </c:scaling>
        <c:axPos val="b"/>
        <c:tickLblPos val="nextTo"/>
        <c:crossAx val="110914176"/>
        <c:crosses val="autoZero"/>
        <c:auto val="1"/>
        <c:lblAlgn val="ctr"/>
        <c:lblOffset val="100"/>
      </c:catAx>
      <c:valAx>
        <c:axId val="110914176"/>
        <c:scaling>
          <c:orientation val="minMax"/>
        </c:scaling>
        <c:axPos val="l"/>
        <c:majorGridlines/>
        <c:numFmt formatCode="General" sourceLinked="1"/>
        <c:tickLblPos val="nextTo"/>
        <c:crossAx val="110910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больных</c:v>
                </c:pt>
              </c:strCache>
            </c:strRef>
          </c:tx>
          <c:spPr>
            <a:ln w="25400"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0.14660493827160495"/>
                  <c:y val="-4.852320675105485E-2"/>
                </c:manualLayout>
              </c:layout>
              <c:dLblPos val="outEnd"/>
              <c:showLegendKey val="1"/>
              <c:showVal val="1"/>
            </c:dLbl>
            <c:dLbl>
              <c:idx val="1"/>
              <c:layout>
                <c:manualLayout>
                  <c:x val="0.1126543209876544"/>
                  <c:y val="4.4303797468354431E-2"/>
                </c:manualLayout>
              </c:layout>
              <c:dLblPos val="outEnd"/>
              <c:showLegendKey val="1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0.64000000000000012</c:v>
                </c:pt>
                <c:pt idx="1">
                  <c:v>0.36000000000000004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noFill/>
    <a:ln>
      <a:solidFill>
        <a:prstClr val="black">
          <a:alpha val="47000"/>
        </a:prst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/>
              <a:t>Показатели анализа крови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больных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Лейкоцитоз</c:v>
                </c:pt>
                <c:pt idx="1">
                  <c:v>Лейкопения</c:v>
                </c:pt>
                <c:pt idx="2">
                  <c:v>Нормоцитоз</c:v>
                </c:pt>
                <c:pt idx="3">
                  <c:v>Мононуклеары</c:v>
                </c:pt>
                <c:pt idx="4">
                  <c:v>Билирубин крови&gt;N</c:v>
                </c:pt>
                <c:pt idx="5">
                  <c:v>АЛТ до 3 N</c:v>
                </c:pt>
                <c:pt idx="6">
                  <c:v>АЛТ до 10 N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13</c:v>
                </c:pt>
                <c:pt idx="2">
                  <c:v>14</c:v>
                </c:pt>
                <c:pt idx="3">
                  <c:v>27</c:v>
                </c:pt>
                <c:pt idx="4">
                  <c:v>3</c:v>
                </c:pt>
                <c:pt idx="5">
                  <c:v>25</c:v>
                </c:pt>
                <c:pt idx="6">
                  <c:v>2</c:v>
                </c:pt>
              </c:numCache>
            </c:numRef>
          </c:val>
        </c:ser>
        <c:shape val="pyramid"/>
        <c:axId val="112701824"/>
        <c:axId val="112703360"/>
        <c:axId val="0"/>
      </c:bar3DChart>
      <c:catAx>
        <c:axId val="112701824"/>
        <c:scaling>
          <c:orientation val="minMax"/>
        </c:scaling>
        <c:axPos val="b"/>
        <c:tickLblPos val="nextTo"/>
        <c:crossAx val="112703360"/>
        <c:crosses val="autoZero"/>
        <c:auto val="1"/>
        <c:lblAlgn val="ctr"/>
        <c:lblOffset val="100"/>
      </c:catAx>
      <c:valAx>
        <c:axId val="112703360"/>
        <c:scaling>
          <c:orientation val="minMax"/>
        </c:scaling>
        <c:axPos val="l"/>
        <c:majorGridlines/>
        <c:numFmt formatCode="General" sourceLinked="1"/>
        <c:tickLblPos val="nextTo"/>
        <c:crossAx val="112701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10000" contrast="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6858000" cy="2438400"/>
          </a:xfrm>
        </p:spPr>
        <p:txBody>
          <a:bodyPr/>
          <a:lstStyle/>
          <a:p>
            <a:r>
              <a:rPr lang="ru-RU" dirty="0" smtClean="0"/>
              <a:t>Инфекционный мононуклеоз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05800" cy="3172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Выполнили: Салтереева С.Р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Салтереева Х.Р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Научный руководитель:  </a:t>
            </a:r>
            <a:r>
              <a:rPr lang="ru-RU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к.м.н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доцент Черенова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.П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1"/>
            <a:ext cx="822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267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457200" y="6354924"/>
            <a:ext cx="4038600" cy="19827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11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7030A0"/>
                </a:solidFill>
              </a:rPr>
              <a:t>Пол больных ИМ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Показатели анализа крови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600"/>
            <a:ext cx="7772400" cy="5715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 настоящее время наиболее значимым для диагностики ИМ является определение в крови больных </a:t>
            </a:r>
            <a:r>
              <a:rPr lang="ru-RU" b="1" dirty="0" err="1" smtClean="0">
                <a:solidFill>
                  <a:schemeClr val="bg1"/>
                </a:solidFill>
              </a:rPr>
              <a:t>вирусспецифических</a:t>
            </a:r>
            <a:r>
              <a:rPr lang="ru-RU" b="1" dirty="0" smtClean="0">
                <a:solidFill>
                  <a:schemeClr val="bg1"/>
                </a:solidFill>
              </a:rPr>
              <a:t> антител с использованием иммуноферментного анализа (ИФА) и обнаружение ДНК ВЭБ методом </a:t>
            </a:r>
            <a:r>
              <a:rPr lang="ru-RU" b="1" dirty="0" err="1" smtClean="0">
                <a:solidFill>
                  <a:schemeClr val="bg1"/>
                </a:solidFill>
              </a:rPr>
              <a:t>полименразной</a:t>
            </a:r>
            <a:r>
              <a:rPr lang="ru-RU" b="1" dirty="0" smtClean="0">
                <a:solidFill>
                  <a:schemeClr val="bg1"/>
                </a:solidFill>
              </a:rPr>
              <a:t> цепной реакции (ПЦР).  Специфическая диагностика методом ИФА проведена у 36 </a:t>
            </a:r>
            <a:r>
              <a:rPr lang="ru-RU" b="1" dirty="0" smtClean="0">
                <a:solidFill>
                  <a:schemeClr val="bg1"/>
                </a:solidFill>
              </a:rPr>
              <a:t>больных. </a:t>
            </a:r>
            <a:r>
              <a:rPr lang="ru-RU" b="1" dirty="0" smtClean="0">
                <a:solidFill>
                  <a:schemeClr val="bg1"/>
                </a:solidFill>
              </a:rPr>
              <a:t>У 17 больных в крови обнаружены </a:t>
            </a:r>
            <a:r>
              <a:rPr lang="en-US" b="1" dirty="0" err="1" smtClean="0">
                <a:solidFill>
                  <a:schemeClr val="bg1"/>
                </a:solidFill>
              </a:rPr>
              <a:t>IgM</a:t>
            </a:r>
            <a:r>
              <a:rPr lang="ru-RU" b="1" dirty="0" smtClean="0">
                <a:solidFill>
                  <a:schemeClr val="bg1"/>
                </a:solidFill>
              </a:rPr>
              <a:t>, у 28 больных выявлен высокий уровень специфических антител </a:t>
            </a:r>
            <a:r>
              <a:rPr lang="en-US" b="1" dirty="0" err="1" smtClean="0">
                <a:solidFill>
                  <a:schemeClr val="bg1"/>
                </a:solidFill>
              </a:rPr>
              <a:t>IgG</a:t>
            </a:r>
            <a:r>
              <a:rPr lang="ru-RU" b="1" dirty="0" smtClean="0">
                <a:solidFill>
                  <a:schemeClr val="bg1"/>
                </a:solidFill>
              </a:rPr>
              <a:t>. Обнаружение ДНК ВЭБ проведено у 10 </a:t>
            </a:r>
            <a:r>
              <a:rPr lang="ru-RU" b="1" dirty="0" err="1" smtClean="0">
                <a:solidFill>
                  <a:schemeClr val="bg1"/>
                </a:solidFill>
              </a:rPr>
              <a:t>бонльных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ИМ. Высокая чувствительность метода ПЦР позволяет обнаружить минимальные количества ДНК ВЭБ, что важно при постановке диагноза при </a:t>
            </a:r>
            <a:r>
              <a:rPr lang="ru-RU" b="1" dirty="0" err="1" smtClean="0">
                <a:solidFill>
                  <a:schemeClr val="bg1"/>
                </a:solidFill>
              </a:rPr>
              <a:t>атипичном</a:t>
            </a:r>
            <a:r>
              <a:rPr lang="ru-RU" b="1" dirty="0" smtClean="0">
                <a:solidFill>
                  <a:schemeClr val="bg1"/>
                </a:solidFill>
              </a:rPr>
              <a:t> течении ИМ.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09600"/>
            <a:ext cx="7772400" cy="5791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Решающим в постановке диагноза ИМ являлись серологические исследования. Большое значение имело обнаружение в крови больных гетерофильных антител в течении первых двух недель болезни. Реакция </a:t>
            </a:r>
            <a:r>
              <a:rPr lang="ru-RU" b="1" dirty="0" err="1" smtClean="0">
                <a:solidFill>
                  <a:schemeClr val="bg1"/>
                </a:solidFill>
              </a:rPr>
              <a:t>Пауля-Буннеля</a:t>
            </a:r>
            <a:r>
              <a:rPr lang="ru-RU" b="1" dirty="0" smtClean="0">
                <a:solidFill>
                  <a:schemeClr val="bg1"/>
                </a:solidFill>
              </a:rPr>
              <a:t> проведена у 39 больных. Диагностические титры антител выявлены у 33 больных.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81000"/>
            <a:ext cx="7772400" cy="9144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845552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Таким образом, ИМ у взрослых в большинстве случаев имеет типичную клиническую картину и протекает в среднетяжелой форме.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Трудности для диагностики представляют </a:t>
            </a:r>
            <a:r>
              <a:rPr lang="ru-RU" b="1" dirty="0" err="1" smtClean="0">
                <a:solidFill>
                  <a:schemeClr val="bg1"/>
                </a:solidFill>
              </a:rPr>
              <a:t>атипичные</a:t>
            </a:r>
            <a:r>
              <a:rPr lang="ru-RU" b="1" dirty="0" smtClean="0">
                <a:solidFill>
                  <a:schemeClr val="bg1"/>
                </a:solidFill>
              </a:rPr>
              <a:t> формы, при которых отмечается длительная субфебрильная температура, выявляются только шейные мелкие </a:t>
            </a:r>
            <a:r>
              <a:rPr lang="ru-RU" b="1" dirty="0" err="1" smtClean="0">
                <a:solidFill>
                  <a:schemeClr val="bg1"/>
                </a:solidFill>
              </a:rPr>
              <a:t>лимфоузлы</a:t>
            </a:r>
            <a:r>
              <a:rPr lang="ru-RU" b="1" dirty="0" smtClean="0">
                <a:solidFill>
                  <a:schemeClr val="bg1"/>
                </a:solidFill>
              </a:rPr>
              <a:t>, отсутствуют явления тонзиллита, размеры печени и селезенки не увеличены, а также нет характерных изменений периферической крови.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Решающим в постановке диагноза при </a:t>
            </a:r>
            <a:r>
              <a:rPr lang="ru-RU" b="1" dirty="0" err="1" smtClean="0">
                <a:solidFill>
                  <a:schemeClr val="bg1"/>
                </a:solidFill>
              </a:rPr>
              <a:t>атипичном</a:t>
            </a:r>
            <a:r>
              <a:rPr lang="ru-RU" b="1" dirty="0" smtClean="0">
                <a:solidFill>
                  <a:schemeClr val="bg1"/>
                </a:solidFill>
              </a:rPr>
              <a:t> течении ИМ является определение </a:t>
            </a:r>
            <a:r>
              <a:rPr lang="ru-RU" b="1" dirty="0" err="1" smtClean="0">
                <a:solidFill>
                  <a:schemeClr val="bg1"/>
                </a:solidFill>
              </a:rPr>
              <a:t>вирусспецифических</a:t>
            </a:r>
            <a:r>
              <a:rPr lang="ru-RU" b="1" dirty="0" smtClean="0">
                <a:solidFill>
                  <a:schemeClr val="bg1"/>
                </a:solidFill>
              </a:rPr>
              <a:t> антител </a:t>
            </a:r>
            <a:r>
              <a:rPr lang="en-US" b="1" dirty="0" err="1" smtClean="0">
                <a:solidFill>
                  <a:schemeClr val="bg1"/>
                </a:solidFill>
              </a:rPr>
              <a:t>IgM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en-US" b="1" dirty="0" err="1" smtClean="0">
                <a:solidFill>
                  <a:schemeClr val="bg1"/>
                </a:solidFill>
              </a:rPr>
              <a:t>IgG</a:t>
            </a:r>
            <a:r>
              <a:rPr lang="ru-RU" b="1" dirty="0" smtClean="0">
                <a:solidFill>
                  <a:schemeClr val="bg1"/>
                </a:solidFill>
              </a:rPr>
              <a:t>, а также выявление ДНК ВЭБ в ПЦР.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r>
              <a:rPr lang="ru-RU" sz="6000" dirty="0" smtClean="0"/>
              <a:t>  </a:t>
            </a:r>
            <a:r>
              <a:rPr lang="ru-RU" sz="6000" b="1" i="1" dirty="0" smtClean="0">
                <a:solidFill>
                  <a:srgbClr val="FF0000"/>
                </a:solidFill>
              </a:rPr>
              <a:t>С</a:t>
            </a:r>
            <a:r>
              <a:rPr lang="ru-RU" sz="6000" b="1" i="1" dirty="0" smtClean="0">
                <a:solidFill>
                  <a:srgbClr val="FFC000"/>
                </a:solidFill>
              </a:rPr>
              <a:t>п</a:t>
            </a:r>
            <a:r>
              <a:rPr lang="ru-RU" sz="6000" b="1" i="1" dirty="0" smtClean="0">
                <a:solidFill>
                  <a:srgbClr val="FFFF00"/>
                </a:solidFill>
              </a:rPr>
              <a:t>а</a:t>
            </a:r>
            <a:r>
              <a:rPr lang="ru-RU" sz="6000" b="1" i="1" dirty="0" smtClean="0">
                <a:solidFill>
                  <a:srgbClr val="00B050"/>
                </a:solidFill>
              </a:rPr>
              <a:t>с</a:t>
            </a: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6000" b="1" i="1" dirty="0" smtClean="0">
                <a:solidFill>
                  <a:schemeClr val="accent4"/>
                </a:solidFill>
              </a:rPr>
              <a:t>о</a:t>
            </a:r>
            <a:r>
              <a:rPr lang="ru-RU" sz="6000" b="1" i="1" dirty="0" smtClean="0"/>
              <a:t> </a:t>
            </a:r>
            <a:r>
              <a:rPr lang="ru-RU" sz="6000" b="1" i="1" dirty="0" smtClean="0">
                <a:solidFill>
                  <a:srgbClr val="FF0000"/>
                </a:solidFill>
              </a:rPr>
              <a:t>з</a:t>
            </a:r>
            <a:r>
              <a:rPr lang="ru-RU" sz="6000" b="1" i="1" dirty="0" smtClean="0">
                <a:solidFill>
                  <a:srgbClr val="FFC000"/>
                </a:solidFill>
              </a:rPr>
              <a:t>а</a:t>
            </a:r>
            <a:r>
              <a:rPr lang="ru-RU" sz="6000" b="1" i="1" dirty="0" smtClean="0"/>
              <a:t> </a:t>
            </a:r>
            <a:r>
              <a:rPr lang="ru-RU" sz="6000" b="1" i="1" dirty="0" smtClean="0">
                <a:solidFill>
                  <a:srgbClr val="FFFF00"/>
                </a:solidFill>
              </a:rPr>
              <a:t>в</a:t>
            </a:r>
            <a:r>
              <a:rPr lang="ru-RU" sz="6000" b="1" i="1" dirty="0" smtClean="0">
                <a:solidFill>
                  <a:srgbClr val="00B050"/>
                </a:solidFill>
              </a:rPr>
              <a:t>н</a:t>
            </a:r>
            <a:r>
              <a:rPr lang="ru-RU" sz="6000" b="1" i="1" dirty="0" smtClean="0">
                <a:solidFill>
                  <a:srgbClr val="00B0F0"/>
                </a:solidFill>
              </a:rPr>
              <a:t>и</a:t>
            </a:r>
            <a:r>
              <a:rPr lang="ru-RU" sz="6000" b="1" i="1" dirty="0" smtClean="0">
                <a:solidFill>
                  <a:srgbClr val="0070C0"/>
                </a:solidFill>
              </a:rPr>
              <a:t>м</a:t>
            </a:r>
            <a:r>
              <a:rPr lang="ru-RU" sz="6000" b="1" i="1" dirty="0" smtClean="0">
                <a:solidFill>
                  <a:srgbClr val="7030A0"/>
                </a:solidFill>
              </a:rPr>
              <a:t>а</a:t>
            </a:r>
            <a:r>
              <a:rPr lang="ru-RU" sz="6000" b="1" i="1" dirty="0" smtClean="0">
                <a:solidFill>
                  <a:srgbClr val="FF0000"/>
                </a:solidFill>
              </a:rPr>
              <a:t>н</a:t>
            </a:r>
            <a:r>
              <a:rPr lang="ru-RU" sz="6000" b="1" i="1" dirty="0" smtClean="0">
                <a:solidFill>
                  <a:srgbClr val="FFC000"/>
                </a:solidFill>
              </a:rPr>
              <a:t>и</a:t>
            </a:r>
            <a:r>
              <a:rPr lang="ru-RU" sz="6000" b="1" i="1" dirty="0" smtClean="0">
                <a:solidFill>
                  <a:srgbClr val="FFFF00"/>
                </a:solidFill>
              </a:rPr>
              <a:t>е</a:t>
            </a:r>
            <a:r>
              <a:rPr lang="ru-RU" sz="6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endParaRPr lang="ru-RU" sz="6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IMG_20151003_184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3914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9906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4"/>
                </a:solidFill>
              </a:rPr>
              <a:t>Актуальность проблемы</a:t>
            </a:r>
            <a:endParaRPr lang="ru-RU" sz="4000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7772400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Инфекционный мононуклеоз (ИМ) широко распространенное инфекционное заболевание, удельный вес которого среди инфекционных заболеваний значительно вырос. В настоящее время инфекционный мононуклеоз является актуальной проблемой инфекционистов и педиатров.</a:t>
            </a: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8200"/>
            <a:ext cx="7772400" cy="5181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 последние годы отмечается значительный рост инфекционного мононуклеоза среди взрослых. Распространенность ИМ обусловлена широкой циркуляцией вируса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Эпштейна-Барр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среди населения,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тропностью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вируса к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иммунокомпетентным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клеткам, отсутствием специфической профилактики.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z="3200" dirty="0" smtClean="0"/>
              <a:t>Варианты инфекционного мононуклеоза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47800"/>
            <a:ext cx="777240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Возможно несколько вариантов течения ИМ: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Острое течение ИМ</a:t>
            </a:r>
          </a:p>
          <a:p>
            <a:pPr marL="571500" indent="-571500">
              <a:buFont typeface="+mj-lt"/>
              <a:buAutoNum type="romanUcPeriod"/>
            </a:pP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Бессимптомное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вирусоносительство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или латентная инфекция (вирус определяется в слюне и лимфоцитах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</a:t>
            </a: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ru-RU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Хроническая инфекция: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Рецидивирующий ИМ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Хр. активная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ВЭБ-инфекция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– хронический ИМ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Генерализованная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форма хронической активной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ВЭБ-инфекции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 поражением ЦНС, миокарда, почек.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Стертые или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атипичные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формы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ВЭБ-инфекции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длительный субфебрилитет неясного генеза; клиника вторичного иммунодефицита – рецидивирующие бактериальные, грибковые, часто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микст-инфекции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респираторного и ЖКТ; фурункулез и др. проявления.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362456"/>
          </a:xfrm>
        </p:spPr>
        <p:txBody>
          <a:bodyPr/>
          <a:lstStyle/>
          <a:p>
            <a:r>
              <a:rPr lang="ru-RU" dirty="0" smtClean="0"/>
              <a:t> ……………………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7997952" cy="46482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 целью изучения клинико-лабораторных особенностей ИМ нами проведен анализ 50 историй болезни. Диагноз ставился на основании клинической картины, эпидемиологического анамнеза и характерных лабораторных данных (наличие в крови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атипичных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мононуклеаров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положительной ПЦР и нарастанием титра антител в серологических реакциях). Диагностика ИМ на </a:t>
            </a:r>
            <a:r>
              <a:rPr lang="ru-RU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догоспитальном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этапе была затруднена.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590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 42 больных заболевание начиналось остро с повышения температуры тела и появления симптомов интоксикации. Лихорадка регистрировалась у всех пациентов. В среднем длительность лихорадочного периода составила 14,8 дней. Симптомы интоксикации отмечались у всех больных ИМ.</a:t>
            </a: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</a:rPr>
              <a:t>             Жалобы больных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143000"/>
          <a:ext cx="7391400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127368"/>
                <a:gridCol w="2264032"/>
              </a:tblGrid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Слабость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Головная боль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Снижение аппетита, тошнота и рвота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Генирализованная 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</a:rPr>
                        <a:t>лимфаденопатия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Увеличение миндалин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Гнойные наложения на миндалинах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Боль в горле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Сухой кашель и насморк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Гиперемия зева и задней стенки глотки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Поражение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печени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Гепатомегалия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Желтуха кожи и склер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Увеличение селезенки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18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Экзантема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9738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552</Words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Инфекционный мононуклеоз</vt:lpstr>
      <vt:lpstr>Актуальность проблемы</vt:lpstr>
      <vt:lpstr>Слайд 3</vt:lpstr>
      <vt:lpstr>Варианты инфекционного мононуклеоза</vt:lpstr>
      <vt:lpstr> ……………………</vt:lpstr>
      <vt:lpstr>Слайд 6</vt:lpstr>
      <vt:lpstr>У 42 больных заболевание начиналось остро с повышения температуры тела и появления симптомов интоксикации. Лихорадка регистрировалась у всех пациентов. В среднем длительность лихорадочного периода составила 14,8 дней. Симптомы интоксикации отмечались у всех больных ИМ.</vt:lpstr>
      <vt:lpstr>             Жалобы больных</vt:lpstr>
      <vt:lpstr>Слайд 9</vt:lpstr>
      <vt:lpstr>Слайд 10</vt:lpstr>
      <vt:lpstr>Слайд 11</vt:lpstr>
      <vt:lpstr>Слайд 12</vt:lpstr>
      <vt:lpstr>          Пол больных ИМ</vt:lpstr>
      <vt:lpstr>Показатели анализа крови</vt:lpstr>
      <vt:lpstr>Слайд 15</vt:lpstr>
      <vt:lpstr>Слайд 16</vt:lpstr>
      <vt:lpstr>Выводы: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Инфекционный мононуклеоз</dc:title>
  <dc:creator>SALTEREEVA KHAVA</dc:creator>
  <cp:lastModifiedBy>Салтереева Хава Р</cp:lastModifiedBy>
  <cp:revision>25</cp:revision>
  <dcterms:created xsi:type="dcterms:W3CDTF">2016-03-16T17:45:33Z</dcterms:created>
  <dcterms:modified xsi:type="dcterms:W3CDTF">2016-09-27T18:23:46Z</dcterms:modified>
</cp:coreProperties>
</file>