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2" r:id="rId5"/>
    <p:sldId id="261" r:id="rId6"/>
    <p:sldId id="265" r:id="rId7"/>
    <p:sldId id="264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68F6A-87C2-4B6A-A85E-CC79D0244D3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49A6A-568D-447F-8C50-6258E2BEB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1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9A6A-568D-447F-8C50-6258E2BEB7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3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4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4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2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5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9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8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AFB69-3299-4C0C-A03C-B5DB9E114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CDB43-BD68-4225-BC8B-1440B966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3762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/>
              <a:t>МОСКОВСКАЯ ГОСУДАРСТВЕННАЯ АКАДЕМИЯ ФИЗИЧЕСКОЙ КУЛЬТУРЫ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ea typeface="Calibri"/>
                <a:cs typeface="Times New Roman"/>
              </a:rPr>
              <a:t>ИСПОЛЬЗОВАНИЕ </a:t>
            </a:r>
            <a:r>
              <a:rPr lang="ru-RU" sz="2000" b="1" dirty="0">
                <a:ea typeface="Calibri"/>
                <a:cs typeface="Times New Roman"/>
              </a:rPr>
              <a:t>СРЕДСТВ ЛФК ПРИ ПЛАСТИКЕ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dirty="0">
                <a:ea typeface="Calibri"/>
                <a:cs typeface="Times New Roman"/>
              </a:rPr>
              <a:t>ПЕРЕДНЕЙ КРЕСТООБРАЗНОЙ СВЯЗКИ КОЛЕННОГО СУСТАВА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680" y="2924944"/>
            <a:ext cx="6912768" cy="3744416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chemeClr val="tx1"/>
                </a:solidFill>
                <a:ea typeface="Calibri"/>
                <a:cs typeface="Times New Roman"/>
              </a:rPr>
              <a:t>Исполнитель: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chemeClr val="tx1"/>
                </a:solidFill>
                <a:ea typeface="Calibri"/>
                <a:cs typeface="Times New Roman"/>
              </a:rPr>
              <a:t>Студент 4 курса, з/о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chemeClr val="tx1"/>
                </a:solidFill>
                <a:ea typeface="Calibri"/>
                <a:cs typeface="Times New Roman"/>
              </a:rPr>
              <a:t>Кафедры АФК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chemeClr val="tx1"/>
                </a:solidFill>
                <a:ea typeface="Calibri"/>
                <a:cs typeface="Times New Roman"/>
              </a:rPr>
              <a:t>Профиль подготовки – ЛФК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solidFill>
                  <a:schemeClr val="tx1"/>
                </a:solidFill>
                <a:ea typeface="Calibri"/>
                <a:cs typeface="Times New Roman"/>
              </a:rPr>
              <a:t>Научный </a:t>
            </a:r>
            <a:r>
              <a:rPr lang="ru-RU" sz="2900" dirty="0">
                <a:solidFill>
                  <a:schemeClr val="tx1"/>
                </a:solidFill>
                <a:ea typeface="Calibri"/>
                <a:cs typeface="Times New Roman"/>
              </a:rPr>
              <a:t>руководитель</a:t>
            </a:r>
            <a:r>
              <a:rPr lang="ru-RU" sz="2900" dirty="0" smtClean="0">
                <a:ea typeface="Calibri"/>
                <a:cs typeface="Times New Roman"/>
              </a:rPr>
              <a:t>: </a:t>
            </a:r>
            <a:r>
              <a:rPr lang="ru-RU" sz="2900" dirty="0" smtClean="0">
                <a:solidFill>
                  <a:schemeClr val="tx1"/>
                </a:solidFill>
                <a:ea typeface="Calibri"/>
                <a:cs typeface="Times New Roman"/>
              </a:rPr>
              <a:t>к.б.н., Доцент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solidFill>
                  <a:schemeClr val="tx1"/>
                </a:solidFill>
                <a:ea typeface="Calibri"/>
                <a:cs typeface="Times New Roman"/>
              </a:rPr>
              <a:t>Ильичева О.В.</a:t>
            </a:r>
            <a:endParaRPr lang="ru-RU" sz="2900" dirty="0" smtClean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algn="l"/>
            <a:r>
              <a:rPr lang="ru-RU" sz="1800" dirty="0" smtClean="0"/>
              <a:t>                                     </a:t>
            </a:r>
          </a:p>
          <a:p>
            <a:pPr algn="l"/>
            <a:r>
              <a:rPr lang="ru-RU" sz="1800" dirty="0"/>
              <a:t> </a:t>
            </a:r>
            <a:r>
              <a:rPr lang="ru-RU" sz="1800" dirty="0" smtClean="0"/>
              <a:t>                                           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 smtClean="0"/>
              <a:t>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МАЛАХОВКА </a:t>
            </a:r>
            <a:r>
              <a:rPr lang="ru-RU" sz="1800" dirty="0">
                <a:solidFill>
                  <a:schemeClr val="tx1"/>
                </a:solidFill>
              </a:rPr>
              <a:t>2019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893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08372"/>
              </p:ext>
            </p:extLst>
          </p:nvPr>
        </p:nvGraphicFramePr>
        <p:xfrm>
          <a:off x="683568" y="548680"/>
          <a:ext cx="6993265" cy="5101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1208"/>
                <a:gridCol w="1519653"/>
                <a:gridCol w="1621202"/>
                <a:gridCol w="1621202"/>
              </a:tblGrid>
              <a:tr h="456788">
                <a:tc rowSpan="3">
                  <a:txBody>
                    <a:bodyPr/>
                    <a:lstStyle/>
                    <a:p>
                      <a:pPr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Исследуемые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Исследуемая группа 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117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(M±m)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±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403">
                <a:tc>
                  <a:txBody>
                    <a:bodyPr/>
                    <a:lstStyle/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Сгибание, 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94,5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±2,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153">
                <a:tc>
                  <a:txBody>
                    <a:bodyPr/>
                    <a:lstStyle/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Разгибание, 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158,5±3,6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180,5±2,4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marR="311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22,3%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97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"/>
          <a:stretch>
            <a:fillRect/>
          </a:stretch>
        </p:blipFill>
        <p:spPr bwMode="auto">
          <a:xfrm>
            <a:off x="1043608" y="476672"/>
            <a:ext cx="7632848" cy="568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6768752" cy="44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период исследования, по результатам гониометрии, средние значения сгибания в коленном суставе улучшились – на 35,7%, разгибания – на 11,3%, что подтверждает эффективность комплексного использования средств ЛФК в восстановительном периоде реабилитации больных после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артроскопии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ПКС коленного сустава.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1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2265"/>
              </p:ext>
            </p:extLst>
          </p:nvPr>
        </p:nvGraphicFramePr>
        <p:xfrm>
          <a:off x="1115616" y="1239634"/>
          <a:ext cx="7056784" cy="378477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88275"/>
                <a:gridCol w="1591635"/>
                <a:gridCol w="1688437"/>
                <a:gridCol w="1688437"/>
              </a:tblGrid>
              <a:tr h="66077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Исследуемая группа  (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10 чел.)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3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экспер.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экспер.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результатов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Тонус (покой)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70,2±3,7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76,3±2,8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8,6%   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Тонус (напряжение)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82,4±3,1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98,6±3,6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19,6%  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Амплитуда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12,2±0,4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22,3±0,4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82,7%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55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/>
          <a:stretch>
            <a:fillRect/>
          </a:stretch>
        </p:blipFill>
        <p:spPr bwMode="auto">
          <a:xfrm>
            <a:off x="1043608" y="836713"/>
            <a:ext cx="727280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80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6102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период педагогического эксперимента, достоверно улучшились показатели амплитуды тонуса четырехглавой мышцы бедра (на 82,7%), что указывает на нормализацию функционального состояния нервно-мышечного аппарата оперированной конечности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78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6528"/>
              </p:ext>
            </p:extLst>
          </p:nvPr>
        </p:nvGraphicFramePr>
        <p:xfrm>
          <a:off x="539552" y="1772817"/>
          <a:ext cx="7226498" cy="29018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8497"/>
                <a:gridCol w="1629913"/>
                <a:gridCol w="1729044"/>
                <a:gridCol w="1729044"/>
              </a:tblGrid>
              <a:tr h="61307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 в секундах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Исследуемая группа  (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10 чел.)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4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экспер.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экспер.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результатов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4,1±1,7 сек.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23,7±4,8 сек.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22,7%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31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dirty="0">
                <a:ea typeface="Calibri"/>
                <a:cs typeface="Times New Roman"/>
              </a:rPr>
              <a:t>АКТУАЛЬНОСТЬ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Calibri"/>
                <a:cs typeface="Times New Roman"/>
              </a:rPr>
              <a:t> </a:t>
            </a:r>
            <a:r>
              <a:rPr lang="ru-RU" sz="1600" b="1" dirty="0" smtClean="0">
                <a:ea typeface="Calibri"/>
                <a:cs typeface="Times New Roman"/>
              </a:rPr>
              <a:t>              </a:t>
            </a:r>
            <a:r>
              <a:rPr lang="ru-RU" sz="1900" b="1" dirty="0" smtClean="0">
                <a:ea typeface="Calibri"/>
                <a:cs typeface="Times New Roman"/>
              </a:rPr>
              <a:t>Передняя</a:t>
            </a:r>
            <a:r>
              <a:rPr lang="ru-RU" sz="1900" dirty="0">
                <a:ea typeface="Calibri"/>
                <a:cs typeface="Times New Roman"/>
              </a:rPr>
              <a:t> </a:t>
            </a:r>
            <a:r>
              <a:rPr lang="ru-RU" sz="1900" b="1" dirty="0">
                <a:ea typeface="Calibri"/>
                <a:cs typeface="Times New Roman"/>
              </a:rPr>
              <a:t>крестообразная</a:t>
            </a:r>
            <a:r>
              <a:rPr lang="ru-RU" sz="1900" dirty="0">
                <a:ea typeface="Calibri"/>
                <a:cs typeface="Times New Roman"/>
              </a:rPr>
              <a:t> </a:t>
            </a:r>
            <a:r>
              <a:rPr lang="ru-RU" sz="1900" b="1" dirty="0">
                <a:ea typeface="Calibri"/>
                <a:cs typeface="Times New Roman"/>
              </a:rPr>
              <a:t>связка</a:t>
            </a:r>
            <a:r>
              <a:rPr lang="ru-RU" sz="1900" dirty="0">
                <a:ea typeface="Calibri"/>
                <a:cs typeface="Times New Roman"/>
              </a:rPr>
              <a:t> (</a:t>
            </a:r>
            <a:r>
              <a:rPr lang="ru-RU" sz="1900" b="1" dirty="0">
                <a:ea typeface="Calibri"/>
                <a:cs typeface="Times New Roman"/>
              </a:rPr>
              <a:t>ПКС</a:t>
            </a:r>
            <a:r>
              <a:rPr lang="ru-RU" sz="1900" dirty="0">
                <a:ea typeface="Calibri"/>
                <a:cs typeface="Times New Roman"/>
              </a:rPr>
              <a:t>) исполняет роль стабилизатора, обеспечивая удержание голени от смещения вперед и вращения. Травма </a:t>
            </a:r>
            <a:r>
              <a:rPr lang="ru-RU" sz="1900" b="1" dirty="0">
                <a:ea typeface="Calibri"/>
                <a:cs typeface="Times New Roman"/>
              </a:rPr>
              <a:t>ПКС</a:t>
            </a:r>
            <a:r>
              <a:rPr lang="ru-RU" sz="1900" dirty="0">
                <a:ea typeface="Calibri"/>
                <a:cs typeface="Times New Roman"/>
              </a:rPr>
              <a:t> - одна из самых распространенных видов повреждения опорно-двигательного аппарата (ОДА) спортсменов. По частоте травматизма повреждения </a:t>
            </a:r>
            <a:r>
              <a:rPr lang="ru-RU" sz="1900" b="1" dirty="0">
                <a:ea typeface="Calibri"/>
                <a:cs typeface="Times New Roman"/>
              </a:rPr>
              <a:t>ПКС</a:t>
            </a:r>
            <a:r>
              <a:rPr lang="ru-RU" sz="1900" dirty="0">
                <a:ea typeface="Calibri"/>
                <a:cs typeface="Times New Roman"/>
              </a:rPr>
              <a:t> опережают травмы менисков. По данным исследования о травматизме </a:t>
            </a:r>
            <a:r>
              <a:rPr lang="ru-RU" sz="1900" b="1" dirty="0">
                <a:ea typeface="Calibri"/>
                <a:cs typeface="Times New Roman"/>
              </a:rPr>
              <a:t>ПКС</a:t>
            </a:r>
            <a:r>
              <a:rPr lang="ru-RU" sz="1900" dirty="0">
                <a:ea typeface="Calibri"/>
                <a:cs typeface="Times New Roman"/>
              </a:rPr>
              <a:t>, данное повреждение составляет 20,3% от всех патологий ОДА. Чаще всего повреждение </a:t>
            </a:r>
            <a:r>
              <a:rPr lang="ru-RU" sz="1900" b="1" dirty="0">
                <a:ea typeface="Calibri"/>
                <a:cs typeface="Times New Roman"/>
              </a:rPr>
              <a:t>ПКС</a:t>
            </a:r>
            <a:r>
              <a:rPr lang="ru-RU" sz="1900" dirty="0">
                <a:ea typeface="Calibri"/>
                <a:cs typeface="Times New Roman"/>
              </a:rPr>
              <a:t> встречается у спортсменов, занимающихся единоборствами (от 20,1 до 55,6%), у спортсменов игровых (33,11%) и сложно координационных видов спорта (18,36%).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b="1" dirty="0">
                <a:ea typeface="Calibri"/>
                <a:cs typeface="Times New Roman"/>
              </a:rPr>
              <a:t>              </a:t>
            </a:r>
            <a:r>
              <a:rPr lang="ru-RU" sz="1900" dirty="0">
                <a:ea typeface="Calibri"/>
                <a:cs typeface="Times New Roman"/>
              </a:rPr>
              <a:t>Правильно подобранная программа ЛФК в ходе </a:t>
            </a:r>
            <a:r>
              <a:rPr lang="ru-RU" sz="1900" dirty="0" err="1">
                <a:ea typeface="Calibri"/>
                <a:cs typeface="Times New Roman"/>
              </a:rPr>
              <a:t>реабелетации</a:t>
            </a:r>
            <a:r>
              <a:rPr lang="ru-RU" sz="1900" dirty="0">
                <a:ea typeface="Calibri"/>
                <a:cs typeface="Times New Roman"/>
              </a:rPr>
              <a:t> коленного сустава составляет 50% успеха, к возвращению прежних показателей.  Как показывает практика, пациенты перенесшие пластику но </a:t>
            </a:r>
            <a:r>
              <a:rPr lang="ru-RU" sz="1900" dirty="0" err="1">
                <a:ea typeface="Calibri"/>
                <a:cs typeface="Times New Roman"/>
              </a:rPr>
              <a:t>холатно</a:t>
            </a:r>
            <a:r>
              <a:rPr lang="ru-RU" sz="1900" dirty="0">
                <a:ea typeface="Calibri"/>
                <a:cs typeface="Times New Roman"/>
              </a:rPr>
              <a:t> относящиеся к физической </a:t>
            </a:r>
            <a:r>
              <a:rPr lang="ru-RU" sz="1900" dirty="0" err="1">
                <a:ea typeface="Calibri"/>
                <a:cs typeface="Times New Roman"/>
              </a:rPr>
              <a:t>реабелитации</a:t>
            </a:r>
            <a:r>
              <a:rPr lang="ru-RU" sz="1900" dirty="0">
                <a:ea typeface="Calibri"/>
                <a:cs typeface="Times New Roman"/>
              </a:rPr>
              <a:t> не достигают нормы амплитуды движения, стабильности сустава и силы мышц . Что приводит к патологиям сустава. Чем позже начинается процесс </a:t>
            </a:r>
            <a:r>
              <a:rPr lang="ru-RU" sz="1900" dirty="0" err="1">
                <a:ea typeface="Calibri"/>
                <a:cs typeface="Times New Roman"/>
              </a:rPr>
              <a:t>реабелитации</a:t>
            </a:r>
            <a:r>
              <a:rPr lang="ru-RU" sz="1900" dirty="0">
                <a:ea typeface="Calibri"/>
                <a:cs typeface="Times New Roman"/>
              </a:rPr>
              <a:t> тем меньше он дает результатов.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2455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1680" y="476672"/>
            <a:ext cx="6336704" cy="460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Цель работы: 1. изучить физиологический процесс восстановления оперированной связки.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Разработать </a:t>
            </a:r>
            <a:r>
              <a:rPr lang="ru-RU" dirty="0" err="1" smtClean="0">
                <a:solidFill>
                  <a:schemeClr val="tx1"/>
                </a:solidFill>
              </a:rPr>
              <a:t>реабелитационную</a:t>
            </a:r>
            <a:r>
              <a:rPr lang="ru-RU" dirty="0" smtClean="0">
                <a:solidFill>
                  <a:schemeClr val="tx1"/>
                </a:solidFill>
              </a:rPr>
              <a:t> программу </a:t>
            </a:r>
            <a:r>
              <a:rPr lang="ru-RU" dirty="0" err="1" smtClean="0">
                <a:solidFill>
                  <a:schemeClr val="tx1"/>
                </a:solidFill>
              </a:rPr>
              <a:t>лфк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состаящию</a:t>
            </a:r>
            <a:r>
              <a:rPr lang="ru-RU" dirty="0" smtClean="0">
                <a:solidFill>
                  <a:schemeClr val="tx1"/>
                </a:solidFill>
              </a:rPr>
              <a:t> из 3-х периодов.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Достижение физиологических нормативов к итогу каждого периода ( угол движения, объем конечности, сила мышц, стабилизация сустава)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Минимизация осложнений : контрактура и </a:t>
            </a:r>
            <a:r>
              <a:rPr lang="ru-RU" dirty="0" err="1" smtClean="0">
                <a:solidFill>
                  <a:schemeClr val="tx1"/>
                </a:solidFill>
              </a:rPr>
              <a:t>тд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116632"/>
            <a:ext cx="4411457" cy="35283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Задачи  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1.Изучить литературные источники по проблеме </a:t>
            </a:r>
            <a:r>
              <a:rPr lang="ru-RU" dirty="0" smtClean="0">
                <a:solidFill>
                  <a:schemeClr val="tx1"/>
                </a:solidFill>
              </a:rPr>
              <a:t>исследования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2.Разработать программу </a:t>
            </a:r>
            <a:r>
              <a:rPr lang="ru-RU" dirty="0" err="1" smtClean="0">
                <a:solidFill>
                  <a:schemeClr val="tx1"/>
                </a:solidFill>
              </a:rPr>
              <a:t>реабелитации</a:t>
            </a:r>
            <a:r>
              <a:rPr lang="ru-RU" dirty="0" smtClean="0">
                <a:solidFill>
                  <a:schemeClr val="tx1"/>
                </a:solidFill>
              </a:rPr>
              <a:t> .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3.Определить эффективность разработанной программы. </a:t>
            </a: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3968" y="1880828"/>
            <a:ext cx="4680520" cy="49771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Методы исследования: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1.Теоретический анализ научной литературы;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2.Сбор анамнеза, оценка физического развития </a:t>
            </a:r>
            <a:r>
              <a:rPr lang="ru-RU" dirty="0" smtClean="0">
                <a:solidFill>
                  <a:schemeClr val="tx1"/>
                </a:solidFill>
              </a:rPr>
              <a:t>пациентов </a:t>
            </a:r>
            <a:r>
              <a:rPr lang="ru-RU" dirty="0">
                <a:solidFill>
                  <a:schemeClr val="tx1"/>
                </a:solidFill>
              </a:rPr>
              <a:t>(антропометрия и </a:t>
            </a:r>
            <a:r>
              <a:rPr lang="ru-RU" dirty="0" err="1">
                <a:solidFill>
                  <a:schemeClr val="tx1"/>
                </a:solidFill>
              </a:rPr>
              <a:t>соматоскопия</a:t>
            </a:r>
            <a:r>
              <a:rPr lang="ru-RU" dirty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3.Методы оценки функционального состояния мышц нижних конечностей;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4.Педагогический эксперимент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5.Педагогическое наблюдение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6.Статистическая обработка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07451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3600" u="sng" dirty="0"/>
              <a:t>Организация исследования: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684" y="1441551"/>
            <a:ext cx="5544616" cy="48245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 педагогическом экспериме</a:t>
            </a:r>
            <a:r>
              <a:rPr lang="ru-RU" b="1" dirty="0" smtClean="0">
                <a:solidFill>
                  <a:schemeClr val="tx1"/>
                </a:solidFill>
              </a:rPr>
              <a:t>нте</a:t>
            </a:r>
            <a:r>
              <a:rPr lang="ru-RU" dirty="0" smtClean="0">
                <a:solidFill>
                  <a:schemeClr val="tx1"/>
                </a:solidFill>
              </a:rPr>
              <a:t>  приняли участие 10 пациенто</a:t>
            </a: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, возраст от 17 до 35 лет.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ы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исследовали обычных стационарных больных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больницы. Через  2-3 недели после операции, все 10 пациентов приступили к занятиям по реабилитации в «Центре Доктора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</a:rPr>
              <a:t>Бубновского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» Тренировки проходили по одинаковой программе с равным количеством академических часов.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9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4256" y="332655"/>
            <a:ext cx="4533768" cy="34563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Педагогический эксперимент </a:t>
            </a:r>
            <a:r>
              <a:rPr lang="ru-RU" dirty="0" smtClean="0">
                <a:solidFill>
                  <a:schemeClr val="tx1"/>
                </a:solidFill>
              </a:rPr>
              <a:t>проводился в течение 3 месяцев. </a:t>
            </a: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азработанная программа по реабилитации коленного сустава после пластики передней крестообразной </a:t>
            </a:r>
            <a:r>
              <a:rPr lang="ru-RU" dirty="0" err="1" smtClean="0">
                <a:solidFill>
                  <a:schemeClr val="tx1"/>
                </a:solidFill>
              </a:rPr>
              <a:t>сявзкой</a:t>
            </a:r>
            <a:r>
              <a:rPr lang="ru-RU" dirty="0" smtClean="0">
                <a:solidFill>
                  <a:schemeClr val="tx1"/>
                </a:solidFill>
              </a:rPr>
              <a:t> выполнялась 3 раза в неделю по 40 мин в зале </a:t>
            </a:r>
            <a:r>
              <a:rPr lang="ru-RU" dirty="0" err="1" smtClean="0">
                <a:solidFill>
                  <a:schemeClr val="tx1"/>
                </a:solidFill>
              </a:rPr>
              <a:t>кинезиотерапии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. В промежуточные дни между занятиями в зале выполнялось домашнее задание: статические упражнения, упражнения на развитие силы мышц и работа на гибкость.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6" y="3789040"/>
            <a:ext cx="8416094" cy="294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75" y="517750"/>
            <a:ext cx="4162207" cy="312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9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4176464" cy="22322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 процессе занятий использовалась техника </a:t>
            </a:r>
            <a:r>
              <a:rPr lang="ru-RU" dirty="0" err="1" smtClean="0">
                <a:solidFill>
                  <a:schemeClr val="tx1"/>
                </a:solidFill>
              </a:rPr>
              <a:t>кинезиотерапии</a:t>
            </a:r>
            <a:r>
              <a:rPr lang="ru-RU" dirty="0" smtClean="0">
                <a:solidFill>
                  <a:schemeClr val="tx1"/>
                </a:solidFill>
              </a:rPr>
              <a:t> разработанную доктором </a:t>
            </a:r>
            <a:r>
              <a:rPr lang="ru-RU" dirty="0" err="1" smtClean="0">
                <a:solidFill>
                  <a:schemeClr val="tx1"/>
                </a:solidFill>
              </a:rPr>
              <a:t>Бубновским</a:t>
            </a:r>
            <a:r>
              <a:rPr lang="ru-RU" dirty="0" smtClean="0">
                <a:solidFill>
                  <a:schemeClr val="tx1"/>
                </a:solidFill>
              </a:rPr>
              <a:t>, в сочетание с базовыми силовыми упражнениями и работой на баланс.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lechenie_artroz_taz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1"/>
            <a:ext cx="407032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201"/>
            <a:ext cx="3978696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uprazhneniya-dlya-golenostopa-po-metodu-bubnovskomu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258778" cy="283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89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13578"/>
              </p:ext>
            </p:extLst>
          </p:nvPr>
        </p:nvGraphicFramePr>
        <p:xfrm>
          <a:off x="467544" y="620688"/>
          <a:ext cx="7920879" cy="554461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201279"/>
                <a:gridCol w="2174811"/>
                <a:gridCol w="1544789"/>
              </a:tblGrid>
              <a:tr h="100702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Вопросы анкеты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Испытуемые, вошедшие в группу (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=10)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7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  2  недели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14 недель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3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Отек в области колена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(00%)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3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Отек после физических нагрузок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(40%)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1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Стреляющая боль в нижней части колена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(20%)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70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Усиление боли при физических нагрузках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(15%)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5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боли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(90%)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87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96954"/>
            <a:ext cx="7236576" cy="55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12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5544</TotalTime>
  <Words>493</Words>
  <Application>Microsoft Office PowerPoint</Application>
  <PresentationFormat>Экран (4:3)</PresentationFormat>
  <Paragraphs>120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МОСКОВСКАЯ ГОСУДАРСТВЕННАЯ АКАДЕМИЯ ФИЗИЧЕСКОЙ КУЛЬТУРЫ  ИСПОЛЬЗОВАНИЕ СРЕДСТВ ЛФК ПРИ ПЛАСТИКЕ ПЕРЕДНЕЙ КРЕСТООБРАЗНОЙ СВЯЗКИ КОЛЕННОГО СУСТАВА </vt:lpstr>
      <vt:lpstr>АКТУАЛЬНОСТЬ </vt:lpstr>
      <vt:lpstr>Презентация PowerPoint</vt:lpstr>
      <vt:lpstr>Презентация PowerPoint</vt:lpstr>
      <vt:lpstr>Организация исследования: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МОСКОВСКАЯ ГОСУДАРСТВЕННАЯ АКАДЕМИЯ ФИЗИЧЕСКОЙ КУЛЬТУРЫ</dc:title>
  <dc:creator>HP</dc:creator>
  <cp:lastModifiedBy>HP</cp:lastModifiedBy>
  <cp:revision>106</cp:revision>
  <dcterms:created xsi:type="dcterms:W3CDTF">2020-01-21T16:25:45Z</dcterms:created>
  <dcterms:modified xsi:type="dcterms:W3CDTF">2023-02-17T13:51:56Z</dcterms:modified>
</cp:coreProperties>
</file>