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5" r:id="rId2"/>
    <p:sldMasterId id="2147483813" r:id="rId3"/>
    <p:sldMasterId id="2147483825" r:id="rId4"/>
    <p:sldMasterId id="2147483849" r:id="rId5"/>
    <p:sldMasterId id="2147483945" r:id="rId6"/>
    <p:sldMasterId id="2147483981" r:id="rId7"/>
    <p:sldMasterId id="2147483993" r:id="rId8"/>
    <p:sldMasterId id="2147484010" r:id="rId9"/>
    <p:sldMasterId id="2147484041" r:id="rId10"/>
  </p:sldMasterIdLst>
  <p:notesMasterIdLst>
    <p:notesMasterId r:id="rId30"/>
  </p:notesMasterIdLst>
  <p:sldIdLst>
    <p:sldId id="297" r:id="rId11"/>
    <p:sldId id="282" r:id="rId12"/>
    <p:sldId id="295" r:id="rId13"/>
    <p:sldId id="261" r:id="rId14"/>
    <p:sldId id="302" r:id="rId15"/>
    <p:sldId id="304" r:id="rId16"/>
    <p:sldId id="288" r:id="rId17"/>
    <p:sldId id="299" r:id="rId18"/>
    <p:sldId id="303" r:id="rId19"/>
    <p:sldId id="290" r:id="rId20"/>
    <p:sldId id="286" r:id="rId21"/>
    <p:sldId id="305" r:id="rId22"/>
    <p:sldId id="273" r:id="rId23"/>
    <p:sldId id="292" r:id="rId24"/>
    <p:sldId id="287" r:id="rId25"/>
    <p:sldId id="280" r:id="rId26"/>
    <p:sldId id="306" r:id="rId27"/>
    <p:sldId id="263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5728" autoAdjust="0"/>
  </p:normalViewPr>
  <p:slideViewPr>
    <p:cSldViewPr>
      <p:cViewPr varScale="1"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Relationship Id="rId4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ea typeface="+mj-ea"/>
                <a:cs typeface="+mj-cs"/>
              </a:defRPr>
            </a:pPr>
            <a:r>
              <a:rPr lang="ru-RU" dirty="0" smtClean="0"/>
              <a:t>Распространенность малярии в Астраханской области за 2000-2016гг 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заболеваемость токсокарозом населения РФ на 100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0.12499912511548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8764740831987965E-3"/>
                  <c:y val="-6.388844172569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071765603863381E-3"/>
                  <c:y val="-7.777723340519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143531207726744E-3"/>
                  <c:y val="-4.72218917102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535882801931685E-2"/>
                  <c:y val="-8.055499174109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3611015845908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9071765603863381E-3"/>
                  <c:y val="-0.23888721688737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071765603863381E-3"/>
                  <c:y val="-0.1277768834513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8143531207726744E-3"/>
                  <c:y val="-9.999930009238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2000г</c:v>
                </c:pt>
                <c:pt idx="1">
                  <c:v>2001г</c:v>
                </c:pt>
                <c:pt idx="2">
                  <c:v>2002г</c:v>
                </c:pt>
                <c:pt idx="3">
                  <c:v>2003г</c:v>
                </c:pt>
                <c:pt idx="4">
                  <c:v>2004г</c:v>
                </c:pt>
                <c:pt idx="5">
                  <c:v>2005г</c:v>
                </c:pt>
                <c:pt idx="6">
                  <c:v>2006-2007гг</c:v>
                </c:pt>
                <c:pt idx="7">
                  <c:v>2008г</c:v>
                </c:pt>
                <c:pt idx="8">
                  <c:v>2009-2013гг</c:v>
                </c:pt>
                <c:pt idx="9">
                  <c:v>2014г</c:v>
                </c:pt>
                <c:pt idx="10">
                  <c:v>20015-2016гг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24.3</c:v>
                </c:pt>
                <c:pt idx="1">
                  <c:v>40</c:v>
                </c:pt>
                <c:pt idx="2">
                  <c:v>10</c:v>
                </c:pt>
                <c:pt idx="3">
                  <c:v>7.1</c:v>
                </c:pt>
                <c:pt idx="4">
                  <c:v>7.1</c:v>
                </c:pt>
                <c:pt idx="5">
                  <c:v>7.1</c:v>
                </c:pt>
                <c:pt idx="6">
                  <c:v>0</c:v>
                </c:pt>
                <c:pt idx="7">
                  <c:v>1.4</c:v>
                </c:pt>
                <c:pt idx="8">
                  <c:v>0</c:v>
                </c:pt>
                <c:pt idx="9">
                  <c:v>2.9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364416"/>
        <c:axId val="56403072"/>
        <c:axId val="0"/>
      </c:bar3DChart>
      <c:catAx>
        <c:axId val="5636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03072"/>
        <c:crosses val="autoZero"/>
        <c:auto val="1"/>
        <c:lblAlgn val="ctr"/>
        <c:lblOffset val="100"/>
        <c:noMultiLvlLbl val="0"/>
      </c:catAx>
      <c:valAx>
        <c:axId val="5640307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56364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 dirty="0" smtClean="0">
                <a:solidFill>
                  <a:srgbClr val="FF00FF"/>
                </a:solidFill>
              </a:rPr>
              <a:t>Сезонность</a:t>
            </a:r>
            <a:endParaRPr lang="ru-RU" sz="2800" b="1" i="1" dirty="0">
              <a:solidFill>
                <a:srgbClr val="FF00FF"/>
              </a:solidFill>
            </a:endParaRPr>
          </a:p>
        </c:rich>
      </c:tx>
      <c:layout>
        <c:manualLayout>
          <c:xMode val="edge"/>
          <c:yMode val="edge"/>
          <c:x val="0.33506408820702366"/>
          <c:y val="1.7636929230085557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94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9E-2"/>
                  <c:y val="0.432685083601822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444529988708157E-3"/>
                  <c:y val="0.295493729863348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5185008912156928E-2"/>
                  <c:y val="0.287785905732696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777653349757845E-2"/>
                  <c:y val="0.23639091710271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296182237277922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888266748789278E-3"/>
                  <c:y val="0.204042686341287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апрель-август</c:v>
                </c:pt>
                <c:pt idx="1">
                  <c:v>март-сентябрь</c:v>
                </c:pt>
                <c:pt idx="2">
                  <c:v>октябрь-ноябрь</c:v>
                </c:pt>
                <c:pt idx="3">
                  <c:v>январь-февраль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0.82899999999999996</c:v>
                </c:pt>
                <c:pt idx="1">
                  <c:v>5.7000000000000002E-2</c:v>
                </c:pt>
                <c:pt idx="2">
                  <c:v>2.9000000000000001E-2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9176448"/>
        <c:axId val="99179136"/>
        <c:axId val="0"/>
      </c:bar3DChart>
      <c:catAx>
        <c:axId val="99176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9179136"/>
        <c:crosses val="autoZero"/>
        <c:auto val="1"/>
        <c:lblAlgn val="ctr"/>
        <c:lblOffset val="100"/>
        <c:noMultiLvlLbl val="0"/>
      </c:catAx>
      <c:valAx>
        <c:axId val="99179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91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defRPr>
            </a:pPr>
            <a:r>
              <a:rPr lang="ru-RU" dirty="0" smtClean="0"/>
              <a:t>Жалобы</a:t>
            </a:r>
          </a:p>
        </c:rich>
      </c:tx>
      <c:layout>
        <c:manualLayout>
          <c:xMode val="edge"/>
          <c:yMode val="edge"/>
          <c:x val="7.9448780096014679E-2"/>
          <c:y val="2.56273358248798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555592897963E-2"/>
          <c:y val="9.9017702872565394E-2"/>
          <c:w val="0.60839611136147498"/>
          <c:h val="0.87749057262129526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Pt>
            <c:idx val="2"/>
            <c:invertIfNegative val="1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1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1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1"/>
            <c:bubble3D val="0"/>
            <c:spPr>
              <a:solidFill>
                <a:srgbClr val="002060"/>
              </a:solidFill>
            </c:spPr>
          </c:dPt>
          <c:dPt>
            <c:idx val="7"/>
            <c:invertIfNegative val="1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"/>
                  <c:y val="-0.2780777816547629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95555623450958E-3"/>
                  <c:y val="-0.215498484472676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4547363907327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186666870352509E-3"/>
                  <c:y val="-0.145473639073279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697777811725401E-3"/>
                  <c:y val="-0.168318626482421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186666870352509E-3"/>
                  <c:y val="-8.9301007689041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288444468207781E-2"/>
                  <c:y val="-5.8530716228544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697777811725401E-3"/>
                  <c:y val="-5.8530716228544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4093333435176315E-3"/>
                  <c:y val="-5.8530716228544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697777811725401E-3"/>
                  <c:y val="-5.85307162285440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697777811725401E-3"/>
                  <c:y val="-0.414088812843936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Chiller" panose="04020404031007020602" pitchFamily="82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Лист1!$A$3:$A$10</c:f>
              <c:strCache>
                <c:ptCount val="8"/>
                <c:pt idx="0">
                  <c:v>общая слабость</c:v>
                </c:pt>
                <c:pt idx="1">
                  <c:v>приступы лихорадки</c:v>
                </c:pt>
                <c:pt idx="2">
                  <c:v>боли в мышцах</c:v>
                </c:pt>
                <c:pt idx="3">
                  <c:v>рвота, головокружение</c:v>
                </c:pt>
                <c:pt idx="4">
                  <c:v>покраснение лица и склер</c:v>
                </c:pt>
                <c:pt idx="5">
                  <c:v>гипотонию</c:v>
                </c:pt>
                <c:pt idx="6">
                  <c:v>на появление герпетических высыпаний на слизистой лица</c:v>
                </c:pt>
                <c:pt idx="7">
                  <c:v>жалоб нет</c:v>
                </c:pt>
              </c:strCache>
            </c:strRef>
          </c:cat>
          <c:val>
            <c:numRef>
              <c:f>Лист1!$B$3:$B$10</c:f>
              <c:numCache>
                <c:formatCode>0.0%</c:formatCode>
                <c:ptCount val="8"/>
                <c:pt idx="0">
                  <c:v>0.17600000000000002</c:v>
                </c:pt>
                <c:pt idx="1">
                  <c:v>0.11799999999999998</c:v>
                </c:pt>
                <c:pt idx="2">
                  <c:v>5.9000000000000004E-2</c:v>
                </c:pt>
                <c:pt idx="3">
                  <c:v>0.11799999999999998</c:v>
                </c:pt>
                <c:pt idx="4">
                  <c:v>5.9000000000000004E-2</c:v>
                </c:pt>
                <c:pt idx="5">
                  <c:v>2.9000000000000001E-2</c:v>
                </c:pt>
                <c:pt idx="6">
                  <c:v>2.9000000000000001E-2</c:v>
                </c:pt>
                <c:pt idx="7">
                  <c:v>2.9000000000000001E-2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8833920"/>
        <c:axId val="98835072"/>
      </c:barChart>
      <c:catAx>
        <c:axId val="9883392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98835072"/>
        <c:crosses val="autoZero"/>
        <c:auto val="1"/>
        <c:lblAlgn val="ctr"/>
        <c:lblOffset val="100"/>
        <c:noMultiLvlLbl val="1"/>
      </c:catAx>
      <c:valAx>
        <c:axId val="98835072"/>
        <c:scaling>
          <c:orientation val="minMax"/>
        </c:scaling>
        <c:delete val="1"/>
        <c:axPos val="l"/>
        <c:numFmt formatCode="0.0%" sourceLinked="1"/>
        <c:majorTickMark val="cross"/>
        <c:minorTickMark val="cross"/>
        <c:tickLblPos val="nextTo"/>
        <c:crossAx val="9883392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9952233379417239"/>
          <c:y val="1.0678056593699943E-2"/>
          <c:w val="0.30047766620582778"/>
          <c:h val="0.98932194340630009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 dirty="0" smtClean="0">
                <a:solidFill>
                  <a:srgbClr val="FF00FF"/>
                </a:solidFill>
              </a:rPr>
              <a:t>Завоз</a:t>
            </a:r>
            <a:r>
              <a:rPr lang="ru-RU" sz="2800" b="1" i="1" baseline="0" dirty="0" smtClean="0">
                <a:solidFill>
                  <a:srgbClr val="FF00FF"/>
                </a:solidFill>
              </a:rPr>
              <a:t> малярии в Астраханскую область</a:t>
            </a:r>
            <a:endParaRPr lang="ru-RU" sz="2800" b="1" i="1" dirty="0">
              <a:solidFill>
                <a:srgbClr val="FF00FF"/>
              </a:solidFill>
            </a:endParaRPr>
          </a:p>
        </c:rich>
      </c:tx>
      <c:layout>
        <c:manualLayout>
          <c:xMode val="edge"/>
          <c:yMode val="edge"/>
          <c:x val="0.14691725692208629"/>
          <c:y val="1.5432313076324852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912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9E-2"/>
                  <c:y val="0.432685083601822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888850005133021E-3"/>
                  <c:y val="0.434212789836033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147951137116566E-2"/>
                  <c:y val="0.37324881647796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29305598327688E-2"/>
                  <c:y val="0.355440194145094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296182237277915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888266748789243E-3"/>
                  <c:y val="0.20404268634128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444133374394578E-3"/>
                  <c:y val="0.182983140762137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 лиц, находящихся проездом через Астраханский регион</c:v>
                </c:pt>
                <c:pt idx="1">
                  <c:v>из стран ближнего зарубежья </c:v>
                </c:pt>
                <c:pt idx="2">
                  <c:v>из стран дальнего зарубежья </c:v>
                </c:pt>
                <c:pt idx="3">
                  <c:v>Азербайджан</c:v>
                </c:pt>
                <c:pt idx="4">
                  <c:v>Таджикистан</c:v>
                </c:pt>
                <c:pt idx="5">
                  <c:v>Армения и Узбекистан </c:v>
                </c:pt>
                <c:pt idx="6">
                  <c:v>Африка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3.1E-2</c:v>
                </c:pt>
                <c:pt idx="1">
                  <c:v>0.98399999999999999</c:v>
                </c:pt>
                <c:pt idx="2">
                  <c:v>1.6E-2</c:v>
                </c:pt>
                <c:pt idx="3">
                  <c:v>0.53100000000000003</c:v>
                </c:pt>
                <c:pt idx="4">
                  <c:v>0.39100000000000001</c:v>
                </c:pt>
                <c:pt idx="5">
                  <c:v>3.1E-2</c:v>
                </c:pt>
                <c:pt idx="6">
                  <c:v>7.0999999999999994E-2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8859648"/>
        <c:axId val="98878976"/>
        <c:axId val="0"/>
      </c:bar3DChart>
      <c:catAx>
        <c:axId val="98859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8878976"/>
        <c:crosses val="autoZero"/>
        <c:auto val="1"/>
        <c:lblAlgn val="ctr"/>
        <c:lblOffset val="100"/>
        <c:noMultiLvlLbl val="0"/>
      </c:catAx>
      <c:valAx>
        <c:axId val="98878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88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Титр </a:t>
            </a:r>
            <a:r>
              <a:rPr lang="ru-RU" dirty="0" smtClean="0"/>
              <a:t>антител</a:t>
            </a:r>
            <a:endParaRPr lang="ru-RU" dirty="0"/>
          </a:p>
        </c:rich>
      </c:tx>
      <c:layout>
        <c:manualLayout>
          <c:xMode val="edge"/>
          <c:yMode val="edge"/>
          <c:x val="0.43341660701503243"/>
          <c:y val="4.4855584192266484E-2"/>
        </c:manualLayout>
      </c:layout>
      <c:overlay val="0"/>
      <c:spPr>
        <a:solidFill>
          <a:srgbClr val="66FF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014498940644502"/>
          <c:y val="0.21654876148293992"/>
          <c:w val="0.43987066375739253"/>
          <c:h val="0.57045726706036759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64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1" i="1">
                <a:solidFill>
                  <a:srgbClr val="FF00FF"/>
                </a:solidFill>
                <a:latin typeface="Chiller" panose="04020404031007020602" pitchFamily="82" charset="0"/>
              </a:defRPr>
            </a:pPr>
            <a:r>
              <a:rPr lang="ru-RU" sz="2800" b="1" i="1" dirty="0" smtClean="0">
                <a:solidFill>
                  <a:srgbClr val="FF00FF"/>
                </a:solidFill>
              </a:rPr>
              <a:t>Виды</a:t>
            </a:r>
            <a:r>
              <a:rPr lang="ru-RU" sz="2800" b="1" i="1" baseline="0" dirty="0" smtClean="0">
                <a:solidFill>
                  <a:srgbClr val="FF00FF"/>
                </a:solidFill>
              </a:rPr>
              <a:t> малярий</a:t>
            </a:r>
            <a:endParaRPr lang="ru-RU" sz="2800" b="1" i="1" dirty="0">
              <a:solidFill>
                <a:srgbClr val="FF00FF"/>
              </a:solidFill>
            </a:endParaRPr>
          </a:p>
        </c:rich>
      </c:tx>
      <c:layout>
        <c:manualLayout>
          <c:xMode val="edge"/>
          <c:yMode val="edge"/>
          <c:x val="0.33506408820702344"/>
          <c:y val="1.763692923008555E-2"/>
        </c:manualLayout>
      </c:layout>
      <c:overlay val="0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370017824313912E-2"/>
          <c:y val="8.8471767025886008E-2"/>
          <c:w val="0.88296378211409432"/>
          <c:h val="0.54823283524052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3.555530669951569E-2"/>
                  <c:y val="0.432685083601822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27957576266598"/>
                      <c:h val="0.337914595184717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888850005133021E-3"/>
                  <c:y val="0.434212789836033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62045876610952"/>
                      <c:h val="0.297354890460779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8147951137116566E-2"/>
                  <c:y val="0.37324881647796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777653349757842E-2"/>
                  <c:y val="0.23639091710271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296182237277915E-2"/>
                  <c:y val="0.257232504035201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888266748789243E-3"/>
                  <c:y val="0.20404268634128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glow rad="63500">
                  <a:schemeClr val="accent1">
                    <a:alpha val="40000"/>
                  </a:schemeClr>
                </a:glow>
              </a:effectLst>
            </c:spPr>
            <c:txPr>
              <a:bodyPr rot="-5400000" vert="horz"/>
              <a:lstStyle/>
              <a:p>
                <a:pPr>
                  <a:defRPr i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hiller" panose="040204040310070206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трехдневная</c:v>
                </c:pt>
                <c:pt idx="1">
                  <c:v>тропическая</c:v>
                </c:pt>
                <c:pt idx="2">
                  <c:v>четырехдневная</c:v>
                </c:pt>
                <c:pt idx="3">
                  <c:v>овале-малярия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0.91400000000000003</c:v>
                </c:pt>
                <c:pt idx="1">
                  <c:v>5.7000000000000009E-2</c:v>
                </c:pt>
                <c:pt idx="2">
                  <c:v>1.4E-2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580800"/>
        <c:axId val="39583744"/>
        <c:axId val="0"/>
      </c:bar3DChart>
      <c:catAx>
        <c:axId val="39580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583744"/>
        <c:crosses val="autoZero"/>
        <c:auto val="1"/>
        <c:lblAlgn val="ctr"/>
        <c:lblOffset val="100"/>
        <c:noMultiLvlLbl val="0"/>
      </c:catAx>
      <c:valAx>
        <c:axId val="395837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95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232185345990629"/>
          <c:y val="0.2481413861855975"/>
          <c:w val="0.66884320483581172"/>
          <c:h val="0.59702191700204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62323493993199441"/>
                  <c:y val="-0.39426653309308024"/>
                </c:manualLayout>
              </c:layout>
              <c:spPr>
                <a:solidFill>
                  <a:srgbClr val="FFFF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9554"/>
                        <a:gd name="adj2" fmla="val 3653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61957059914418"/>
                      <c:h val="0.239788869068931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5758582802625832"/>
                  <c:y val="3.4382984159427699E-2"/>
                </c:manualLayout>
              </c:layout>
              <c:spPr>
                <a:solidFill>
                  <a:srgbClr val="FFFF00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3362"/>
                        <a:gd name="adj2" fmla="val 38132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 пол</c:v>
                </c:pt>
                <c:pt idx="1">
                  <c:v>женский пол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0.81399999999999995</c:v>
                </c:pt>
                <c:pt idx="1">
                  <c:v>0.18600000000000003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3"/>
          <c:dPt>
            <c:idx val="0"/>
            <c:bubble3D val="0"/>
            <c:explosion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1"/>
            <c:bubble3D val="0"/>
            <c:explosion val="26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село</c:v>
                </c:pt>
                <c:pt idx="1">
                  <c:v>город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0.34300000000000008</c:v>
                </c:pt>
                <c:pt idx="1">
                  <c:v>0.65700000000000014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08110095727408E-2"/>
                  <c:y val="-0.33708424851955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680183492879018E-3"/>
                  <c:y val="-0.198556475155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68018349287943E-3"/>
                  <c:y val="-0.1477629582551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720733971515987E-3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360366985757985E-3"/>
                  <c:y val="-0.19855647515535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0851342246862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360366985757985E-3"/>
                  <c:y val="-0.12236619980504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Ленинский</c:v>
                </c:pt>
                <c:pt idx="1">
                  <c:v>Советский</c:v>
                </c:pt>
                <c:pt idx="2">
                  <c:v>Кировский</c:v>
                </c:pt>
                <c:pt idx="3">
                  <c:v>Трусовский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0.25600000000000001</c:v>
                </c:pt>
                <c:pt idx="1">
                  <c:v>0.17100000000000001</c:v>
                </c:pt>
                <c:pt idx="2">
                  <c:v>0.15700000000000003</c:v>
                </c:pt>
                <c:pt idx="3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456384"/>
        <c:axId val="132060288"/>
        <c:axId val="0"/>
      </c:bar3DChart>
      <c:catAx>
        <c:axId val="13145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060288"/>
        <c:crosses val="autoZero"/>
        <c:auto val="1"/>
        <c:lblAlgn val="ctr"/>
        <c:lblOffset val="100"/>
        <c:noMultiLvlLbl val="0"/>
      </c:catAx>
      <c:valAx>
        <c:axId val="132060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145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08110095727408E-2"/>
                  <c:y val="-0.33708424851955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680183492879018E-3"/>
                  <c:y val="-0.198556475155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68018349287943E-3"/>
                  <c:y val="-0.1477629582551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720733971515987E-3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360366985757985E-3"/>
                  <c:y val="-0.19855647515535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0851342246862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360366985757985E-3"/>
                  <c:y val="-0.12236619980504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5.771990556841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7"/>
                <c:pt idx="0">
                  <c:v>Наримановский</c:v>
                </c:pt>
                <c:pt idx="1">
                  <c:v>Красноярский</c:v>
                </c:pt>
                <c:pt idx="2">
                  <c:v>Ахтубинский</c:v>
                </c:pt>
                <c:pt idx="3">
                  <c:v>Харабалинский</c:v>
                </c:pt>
                <c:pt idx="4">
                  <c:v>Черноярский</c:v>
                </c:pt>
                <c:pt idx="5">
                  <c:v>Лиманский</c:v>
                </c:pt>
                <c:pt idx="6">
                  <c:v>Камызякский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</c:v>
                </c:pt>
                <c:pt idx="1">
                  <c:v>8.6000000000000021E-2</c:v>
                </c:pt>
                <c:pt idx="2">
                  <c:v>5.7000000000000009E-2</c:v>
                </c:pt>
                <c:pt idx="3">
                  <c:v>4.3000000000000003E-2</c:v>
                </c:pt>
                <c:pt idx="4">
                  <c:v>2.9000000000000001E-2</c:v>
                </c:pt>
                <c:pt idx="5">
                  <c:v>1.4E-2</c:v>
                </c:pt>
                <c:pt idx="6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582592"/>
        <c:axId val="131948928"/>
        <c:axId val="0"/>
      </c:bar3DChart>
      <c:catAx>
        <c:axId val="13158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948928"/>
        <c:crosses val="autoZero"/>
        <c:auto val="1"/>
        <c:lblAlgn val="ctr"/>
        <c:lblOffset val="100"/>
        <c:noMultiLvlLbl val="0"/>
      </c:catAx>
      <c:valAx>
        <c:axId val="1319489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158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lt1">
                  <a:hueOff val="0"/>
                  <a:satOff val="0"/>
                  <a:lumOff val="0"/>
                  <a:alpha val="98000"/>
                </a:schemeClr>
              </a:solidFill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balanced" dir="t">
                <a:rot lat="0" lon="0" rev="3600000"/>
              </a:lightRig>
            </a:scene3d>
            <a:sp3d>
              <a:bevelT w="190500" h="146050" prst="angle"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ln w="10000" cap="flat" cmpd="sng" algn="ctr">
                <a:solidFill>
                  <a:schemeClr val="lt1">
                    <a:hueOff val="0"/>
                    <a:satOff val="0"/>
                    <a:lumOff val="0"/>
                    <a:alpha val="98000"/>
                  </a:schemeClr>
                </a:solidFill>
                <a:prstDash val="solid"/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balanced" dir="t">
                  <a:rot lat="0" lon="0" rev="3600000"/>
                </a:lightRig>
              </a:scene3d>
              <a:sp3d>
                <a:bevelT w="190500" h="146050" prst="angle"/>
              </a:sp3d>
            </c:spPr>
          </c:dPt>
          <c:dPt>
            <c:idx val="1"/>
            <c:bubble3D val="0"/>
            <c:spPr>
              <a:solidFill>
                <a:srgbClr val="FF00FF"/>
              </a:solidFill>
              <a:ln w="10000" cap="flat" cmpd="sng" algn="ctr">
                <a:solidFill>
                  <a:schemeClr val="lt1">
                    <a:hueOff val="0"/>
                    <a:satOff val="0"/>
                    <a:lumOff val="0"/>
                    <a:alpha val="98000"/>
                  </a:schemeClr>
                </a:solidFill>
                <a:prstDash val="solid"/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balanced" dir="t">
                  <a:rot lat="0" lon="0" rev="3600000"/>
                </a:lightRig>
              </a:scene3d>
              <a:sp3d>
                <a:bevelT w="190500" h="146050" prst="angle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взрослые (53)</c:v>
                </c:pt>
                <c:pt idx="1">
                  <c:v>дети (17)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0.75700000000000012</c:v>
                </c:pt>
                <c:pt idx="1">
                  <c:v>0.24300000000000002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6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100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23185834165093"/>
          <c:y val="0.33176642081132257"/>
          <c:w val="0.44489445861520821"/>
          <c:h val="0.599762782816704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среди взрослого населения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22250" h="139700"/>
            </a:sp3d>
          </c:spPr>
          <c:explosion val="19"/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222250" h="139700"/>
              </a:sp3d>
            </c:spPr>
          </c:dPt>
          <c:dLbls>
            <c:dLbl>
              <c:idx val="0"/>
              <c:layout>
                <c:manualLayout>
                  <c:x val="2.2058823529411801E-2"/>
                  <c:y val="-0.177215189873417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9113924050633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5316455696202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Chiller" panose="04020404031007020602" pitchFamily="8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работающие</c:v>
                </c:pt>
                <c:pt idx="1">
                  <c:v>студенты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0.79200000000000004</c:v>
                </c:pt>
                <c:pt idx="1">
                  <c:v>0.18900000000000003</c:v>
                </c:pt>
                <c:pt idx="2">
                  <c:v>1.9000000000000003E-2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15"/>
      </c:pieChart>
    </c:plotArea>
    <c:legend>
      <c:legendPos val="r"/>
      <c:layout>
        <c:manualLayout>
          <c:xMode val="edge"/>
          <c:yMode val="edge"/>
          <c:x val="1.8779342723004692E-2"/>
          <c:y val="0.55007101564836114"/>
          <c:w val="0.44226107765941031"/>
          <c:h val="0.44359993528206232"/>
        </c:manualLayout>
      </c:layout>
      <c:overlay val="1"/>
      <c:txPr>
        <a:bodyPr/>
        <a:lstStyle/>
        <a:p>
          <a:pPr>
            <a:lnSpc>
              <a:spcPct val="150000"/>
            </a:lnSpc>
            <a:defRPr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1325738538018"/>
          <c:y val="0.20919291338582691"/>
          <c:w val="0.63914418942313134"/>
          <c:h val="0.357616391701037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127000" prst="artDeco"/>
              <a:bevelB w="6350"/>
            </a:sp3d>
          </c:spPr>
          <c:explosion val="8"/>
          <c:dPt>
            <c:idx val="0"/>
            <c:bubble3D val="0"/>
            <c:explosion val="9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127000" prst="artDeco"/>
                <a:bevelB w="6350"/>
              </a:sp3d>
            </c:spPr>
          </c:dPt>
          <c:dLbls>
            <c:dLbl>
              <c:idx val="0"/>
              <c:layout>
                <c:manualLayout>
                  <c:x val="0.2248147372535878"/>
                  <c:y val="0.178858970753655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hiller" panose="04020404031007020602" pitchFamily="8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3217956530707495"/>
                      <c:h val="0.167598039215686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080610934271519"/>
                  <c:y val="-7.28907324084489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034902552074612E-2"/>
                  <c:y val="-0.100726940382452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hiller" panose="04020404031007020602" pitchFamily="8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ДДУ</c:v>
                </c:pt>
                <c:pt idx="1">
                  <c:v>СОШ</c:v>
                </c:pt>
                <c:pt idx="2">
                  <c:v>младенец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0.23500000000000001</c:v>
                </c:pt>
                <c:pt idx="1">
                  <c:v>0.70600000000000007</c:v>
                </c:pt>
                <c:pt idx="2">
                  <c:v>5.9000000000000004E-2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86312615178415E-2"/>
          <c:y val="0.73303821397325342"/>
          <c:w val="0.84881043435306425"/>
          <c:h val="0.26224487564054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0.17512</cdr:y>
    </cdr:from>
    <cdr:to>
      <cdr:x>0.3138</cdr:x>
      <cdr:y>0.4442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041387"/>
          <a:ext cx="2711440" cy="160015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0.17897</cdr:x>
      <cdr:y>0.15321</cdr:y>
    </cdr:from>
    <cdr:to>
      <cdr:x>0.86071</cdr:x>
      <cdr:y>0.94369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00166" y="607281"/>
          <a:ext cx="5714286" cy="313333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EC6A-92F4-4379-8D86-EB7398C643CA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61459-CCD0-4ECC-A91B-C4A13619E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0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61459-CCD0-4ECC-A91B-C4A13619EF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6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760B-944C-E546-B80A-671E5137C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449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AC69-7BB0-F248-AA07-E03D68AAB7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12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4A79-F571-804A-8393-3F1A6A1CD8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763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8C71-C2D2-7B43-A7D0-81450FE87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50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7F2-B11B-1F4E-BC14-AF6F6A0DC3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68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7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0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0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85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0086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11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88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54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9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81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32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5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58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33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49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26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305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52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393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50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631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722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51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2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9791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6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65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87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389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28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474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074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955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0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2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55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2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8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00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6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0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0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35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38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0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4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90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2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443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5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5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6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0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6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5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4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5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502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5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0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2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20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1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6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481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5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8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2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89481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16110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0108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510876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15146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54671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49204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51796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911443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468250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" sz="1000" kern="0" smtClean="0">
                <a:solidFill>
                  <a:srgbClr val="595959"/>
                </a:solidFill>
                <a:cs typeface="Arial"/>
                <a:sym typeface="Arial"/>
              </a:rPr>
              <a:pPr algn="r"/>
              <a:t>‹#›</a:t>
            </a:fld>
            <a:endParaRPr lang="ru" sz="1000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673121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594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1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959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20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82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2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96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910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2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43D-0E94-4B86-B9B2-5FE2F64552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17CF-25FE-4AE8-BD26-1BD1015579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20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83E4-1926-1D46-9242-0B6C344DD8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7562-9749-3348-8C7A-1ACF52F6C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824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3EC3-B047-F94B-8EFC-27081EDD45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26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CCD5-6B62-3047-B9FF-BF6A51FA10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769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8B49-C509-CF40-97F1-E67CC67B9E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58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436F-0331-754A-83A3-F705197CA8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888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0B17-FBF0-D246-9B90-E0178D2334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76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431D-D84F-664F-BAD9-3C193A5630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549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DC25-FEE8-0244-AAAE-9FD3757AF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37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53D3-DCD7-B246-8A54-9A9975D92B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25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5B7C-FD18-A848-87D1-985372FD36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0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99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FBF1C98-A8CB-354A-8B73-5BBAB201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342900"/>
              <a:t>12.03.2023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3429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DB4B55-861D-3242-8C9D-EE6BC41652C5}"/>
              </a:ext>
            </a:extLst>
          </p:cNvPr>
          <p:cNvSpPr txBox="1"/>
          <p:nvPr/>
        </p:nvSpPr>
        <p:spPr>
          <a:xfrm>
            <a:off x="500034" y="199454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sz="2400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Клинико-эпидемиологические аспекты малярии в Астраханской области</a:t>
            </a:r>
            <a:endParaRPr lang="ru-RU" sz="2400" b="1" dirty="0">
              <a:solidFill>
                <a:srgbClr val="90C22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DC1A3F-A3ED-7F41-8C2C-26143353B3C9}"/>
              </a:ext>
            </a:extLst>
          </p:cNvPr>
          <p:cNvSpPr txBox="1"/>
          <p:nvPr/>
        </p:nvSpPr>
        <p:spPr>
          <a:xfrm>
            <a:off x="943363" y="3324206"/>
            <a:ext cx="6102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algn="ctr" defTabSz="342900"/>
            <a:r>
              <a:rPr lang="ru-RU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эпидемиологии и инфекционных болезней</a:t>
            </a: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/>
            <a:endParaRPr lang="ru-RU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3373DE-2407-904C-A745-DDFB37E027B8}"/>
              </a:ext>
            </a:extLst>
          </p:cNvPr>
          <p:cNvSpPr txBox="1"/>
          <p:nvPr/>
        </p:nvSpPr>
        <p:spPr>
          <a:xfrm>
            <a:off x="3786182" y="6215082"/>
            <a:ext cx="16905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1350" b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 2020год </a:t>
            </a:r>
            <a:endParaRPr lang="ru-RU" sz="1350" b="1" dirty="0">
              <a:solidFill>
                <a:srgbClr val="90C22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9525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321017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распределение по </a:t>
            </a:r>
          </a:p>
          <a:p>
            <a:pPr algn="ctr"/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сёлам (%) </a:t>
            </a:r>
            <a:endParaRPr lang="ru-RU" sz="2800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370" name="Picture 2" descr="http://administration.astrgorod.ru/sites/default/files/astrgorod-images/ispolnitelnaya-vlast/raioni-goroda/72--18211639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429024" cy="4000528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18707777"/>
              </p:ext>
            </p:extLst>
          </p:nvPr>
        </p:nvGraphicFramePr>
        <p:xfrm>
          <a:off x="3286116" y="1000108"/>
          <a:ext cx="585788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9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54460"/>
              </p:ext>
            </p:extLst>
          </p:nvPr>
        </p:nvGraphicFramePr>
        <p:xfrm>
          <a:off x="3131840" y="1028699"/>
          <a:ext cx="6012160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4763632"/>
              </p:ext>
            </p:extLst>
          </p:nvPr>
        </p:nvGraphicFramePr>
        <p:xfrm>
          <a:off x="3505200" y="2362200"/>
          <a:ext cx="54102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57669"/>
              </p:ext>
            </p:extLst>
          </p:nvPr>
        </p:nvGraphicFramePr>
        <p:xfrm>
          <a:off x="230872" y="228600"/>
          <a:ext cx="3581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71800" y="381000"/>
            <a:ext cx="5867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>
                <a:solidFill>
                  <a:srgbClr val="0000FF"/>
                </a:solidFill>
                <a:latin typeface="Century Gothic" panose="020B0502020202020204" pitchFamily="34" charset="0"/>
                <a:cs typeface="Arabic Typesetting" panose="03020402040406030203" pitchFamily="66" charset="-78"/>
              </a:rPr>
              <a:t>распределение по занятости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823" y="3951174"/>
            <a:ext cx="1681977" cy="1121879"/>
          </a:xfrm>
          <a:prstGeom prst="rect">
            <a:avLst/>
          </a:prstGeom>
          <a:effectLst>
            <a:softEdge rad="127000"/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28600"/>
            <a:ext cx="1981200" cy="14137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212976"/>
            <a:ext cx="1295400" cy="85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7872051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 descr="https://expert.ru/data/public/554305/554345/ko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328611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827569"/>
              </p:ext>
            </p:extLst>
          </p:nvPr>
        </p:nvGraphicFramePr>
        <p:xfrm>
          <a:off x="179512" y="476672"/>
          <a:ext cx="8640762" cy="594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71810"/>
            <a:ext cx="1571636" cy="1566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628800"/>
            <a:ext cx="1426588" cy="125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9524222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530649"/>
              </p:ext>
            </p:extLst>
          </p:nvPr>
        </p:nvGraphicFramePr>
        <p:xfrm>
          <a:off x="357158" y="2428867"/>
          <a:ext cx="8024842" cy="342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692696"/>
            <a:ext cx="650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30555"/>
            </a:pPr>
            <a:r>
              <a:rPr lang="ru" sz="2400" b="1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  <a:sym typeface="Times New Roman"/>
              </a:rPr>
              <a:t>Диагностика</a:t>
            </a:r>
          </a:p>
          <a:p>
            <a:pPr algn="ctr">
              <a:buClr>
                <a:schemeClr val="dk1"/>
              </a:buClr>
              <a:buSzPct val="30555"/>
            </a:pPr>
            <a:r>
              <a:rPr lang="ru" sz="2400" b="1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  <a:sym typeface="Times New Roman"/>
              </a:rPr>
              <a:t>Микроскопия крови методом толстой капли и тонкого мазкаю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nebolet.com/medimg/content/fansidar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14620"/>
            <a:ext cx="2428892" cy="2214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5594"/>
            <a:ext cx="3085492" cy="6598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387" y="233399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Противомалярийные препараты</a:t>
            </a: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5.imimg.com/data5/KO/CN/MY-11156742/primaquine-7-5-anti-malarial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2643174" cy="2357454"/>
          </a:xfrm>
          <a:prstGeom prst="rect">
            <a:avLst/>
          </a:prstGeom>
          <a:noFill/>
        </p:spPr>
      </p:pic>
      <p:pic>
        <p:nvPicPr>
          <p:cNvPr id="3078" name="Picture 6" descr="https://et.pathtototalhealth.com/upload/zdorove/704/lekarstvo-immard-instrukciya-po-primeneniyu-sostav-analogi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86190"/>
            <a:ext cx="2643206" cy="128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4536504" cy="6895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7" cy="4896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малярией подлежит госпитализации в инфекционный стационар, где обеспечивается его полноценное лечение и недоступность для укусов комарами. Выписка из стационара осуществляется через 1-2 дня после исчезновения плазмодиев из крови. Сроки диспансерного наблюдения за переболевшими малярией устанавливаются в зависимости от вида возбудителя (1,5-2,5 года). Если заболевание малярией произошло в сезон эффективной передачи, то по месту жительства (в населенном пункте) осуществляют выявление длительно температурящих лиц и лиц неясным диагнозом с повышением температуры. Этих лиц подвергают лабораторному обследованию на малярию, в необходимых случаях госпитализируют. Разрабатывают меры по борьбе с комарами. Проводят санитарно-просветительную работу.</a:t>
            </a:r>
          </a:p>
        </p:txBody>
      </p:sp>
      <p:pic>
        <p:nvPicPr>
          <p:cNvPr id="5" name="Объект 11">
            <a:extLst>
              <a:ext uri="{FF2B5EF4-FFF2-40B4-BE49-F238E27FC236}">
                <a16:creationId xmlns="" xmlns:a16="http://schemas.microsoft.com/office/drawing/2014/main" id="{3483BF35-1380-4E35-BD86-90B2D136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381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500034" y="563488"/>
            <a:ext cx="8143932" cy="567382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571480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Выводы:</a:t>
            </a:r>
            <a:endParaRPr lang="ru-RU" sz="40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571612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 территории Астраханской области за последние 10 лет отмечается снижение завозных случаев малярии из стран СНГ и Африканского континента.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 большинстве случаев на территории Астраханской области регистрировались случаи трехдневной малярии.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3.Завоз малярии в Астраханскую область в основном осуществлялся из стран, неблагополучных по малярии – Азербайджана и Таджикистана.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4.Завоз тропической малярии в Астраханскую область в основном осуществлялся из стран Африки.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B5A8DF-70A4-6D48-9270-01450B6B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00608" y="2187121"/>
            <a:ext cx="8372240" cy="752021"/>
          </a:xfrm>
        </p:spPr>
        <p:txBody>
          <a:bodyPr/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DB4B55-861D-3242-8C9D-EE6BC41652C5}"/>
              </a:ext>
            </a:extLst>
          </p:cNvPr>
          <p:cNvSpPr txBox="1"/>
          <p:nvPr/>
        </p:nvSpPr>
        <p:spPr>
          <a:xfrm>
            <a:off x="1371600" y="2906773"/>
            <a:ext cx="602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КЛИНИКО – ЭПИДЕМИОЛОГИЧЕСКИЕ </a:t>
            </a:r>
            <a:r>
              <a:rPr lang="ru-RU" b="1" dirty="0" smtClean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АСПЕКТЫ МАЛЯРИИ  </a:t>
            </a:r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algn="ctr" defTabSz="342900"/>
            <a:r>
              <a:rPr lang="ru-RU" b="1" dirty="0">
                <a:solidFill>
                  <a:srgbClr val="90C22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2587" y="3892394"/>
            <a:ext cx="6067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lvl="0" algn="ctr" defTabSz="342900"/>
            <a:r>
              <a:rPr lang="ru-RU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эпидемиологии и инфекционных болезней</a:t>
            </a:r>
          </a:p>
        </p:txBody>
      </p:sp>
      <p:pic>
        <p:nvPicPr>
          <p:cNvPr id="1026" name="Picture 2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952500" cy="124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3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092" y="404664"/>
            <a:ext cx="6840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Малярия - острая инфекция, передающаяся через кровь, характеризующаяся периодическими лихорадочными приступами, чередующимися с периодами безлихорадочными, закономерность появления которых соответствует циклу развития возбудителя, с преимущественным поражением эритроцитов, анемией, увеличением печени и селезенки</a:t>
            </a:r>
          </a:p>
        </p:txBody>
      </p:sp>
      <p:pic>
        <p:nvPicPr>
          <p:cNvPr id="1026" name="Picture 2" descr="https://pbs.twimg.com/media/D5QxQL4XoAEXfyH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7476"/>
            <a:ext cx="3672408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osquitomagnet.hb.bizmrg.com/medialibrary/49b/49bfdf5a760809ee39295d0e0a84698d/mal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81756"/>
            <a:ext cx="4104456" cy="36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250" y="2624802"/>
            <a:ext cx="4400965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охарактеризовать эпидемиологическую ситуацию по завозной малярии в Астраханской области за 2000–2016 гг.</a:t>
            </a:r>
          </a:p>
        </p:txBody>
      </p:sp>
      <p:pic>
        <p:nvPicPr>
          <p:cNvPr id="10244" name="Picture 4" descr="https://trade12basics.files.wordpress.com/2016/05/g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48241"/>
            <a:ext cx="3528129" cy="23272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322343"/>
            <a:ext cx="2969323" cy="25372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319" y="1590981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136194"/>
            <a:ext cx="1738058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8" y="4520107"/>
            <a:ext cx="2916012" cy="2328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8" y="192707"/>
            <a:ext cx="1890323" cy="166300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1371600" y="1262032"/>
            <a:ext cx="6781800" cy="41148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4841"/>
              </p:ext>
            </p:extLst>
          </p:nvPr>
        </p:nvGraphicFramePr>
        <p:xfrm>
          <a:off x="1981200" y="2076858"/>
          <a:ext cx="6019799" cy="266517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822706"/>
                <a:gridCol w="2197093"/>
              </a:tblGrid>
              <a:tr h="4706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Материалы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Количество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Электронная база данных по </a:t>
                      </a:r>
                      <a:r>
                        <a:rPr lang="ru-RU" sz="1800" dirty="0" smtClean="0"/>
                        <a:t>заболеваемости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малярии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в Астраханской области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632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Карты эпидемиологического обследования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744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Отчетные формы ФБУЗ «Центр гигиены и эпидемиологии в Астраханской области»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latin typeface="Calibri"/>
                          <a:ea typeface="+mn-ea"/>
                        </a:rPr>
                        <a:t>90</a:t>
                      </a: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2307503" y="914400"/>
            <a:ext cx="4804313" cy="695265"/>
          </a:xfrm>
          <a:prstGeom prst="horizontalScroll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Материалы и методы: </a:t>
            </a:r>
            <a:endParaRPr lang="ru-RU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0042"/>
            <a:ext cx="7737666" cy="13573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период с 2000 по 2016 гг. на территории Астраханской области зарегистрировано 90 случаев малярии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5689646"/>
              </p:ext>
            </p:extLst>
          </p:nvPr>
        </p:nvGraphicFramePr>
        <p:xfrm>
          <a:off x="865744" y="1988840"/>
          <a:ext cx="650085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7872051"/>
              </p:ext>
            </p:extLst>
          </p:nvPr>
        </p:nvGraphicFramePr>
        <p:xfrm>
          <a:off x="323528" y="548680"/>
          <a:ext cx="85725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 descr="https://expert.ru/data/public/554305/554345/kom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328611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5949338"/>
              </p:ext>
            </p:extLst>
          </p:nvPr>
        </p:nvGraphicFramePr>
        <p:xfrm>
          <a:off x="395536" y="908720"/>
          <a:ext cx="8568122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6749"/>
            <a:ext cx="1419858" cy="1712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69906"/>
            <a:ext cx="1179678" cy="2199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3017031"/>
            <a:ext cx="3477290" cy="1527180"/>
          </a:xfrm>
          <a:prstGeom prst="rect">
            <a:avLst/>
          </a:prstGeom>
          <a:effectLst>
            <a:outerShdw blurRad="50800" dist="622300" dir="10020000" algn="ctr" rotWithShape="0">
              <a:srgbClr val="000000">
                <a:alpha val="43137"/>
              </a:srgbClr>
            </a:outerShdw>
            <a:softEdge rad="635000"/>
          </a:effectLst>
          <a:scene3d>
            <a:camera prst="orthographicFront">
              <a:rot lat="0" lon="2400000" rev="0"/>
            </a:camera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1560678" y="1143000"/>
            <a:ext cx="6173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Распределение по половому </a:t>
            </a:r>
            <a:r>
              <a:rPr lang="ru-RU" sz="3200" b="1" u="sng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составу (%)</a:t>
            </a:r>
            <a:endParaRPr lang="ru-RU" sz="3200" b="1" u="sng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798252" y="-36347"/>
            <a:ext cx="4214842" cy="307183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761" t="8670" r="13280"/>
          <a:stretch/>
        </p:blipFill>
        <p:spPr>
          <a:xfrm>
            <a:off x="-16913" y="2132856"/>
            <a:ext cx="2928926" cy="28283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04664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Распределение</a:t>
            </a:r>
          </a:p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 месту жительства</a:t>
            </a:r>
            <a:endParaRPr lang="ru-RU" sz="32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2024834"/>
              </p:ext>
            </p:extLst>
          </p:nvPr>
        </p:nvGraphicFramePr>
        <p:xfrm>
          <a:off x="1979712" y="2043755"/>
          <a:ext cx="609600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91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321017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распределение по </a:t>
            </a:r>
          </a:p>
          <a:p>
            <a:pPr algn="ctr"/>
            <a:r>
              <a:rPr lang="ru-RU" sz="28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районам (%) </a:t>
            </a:r>
            <a:endParaRPr lang="ru-RU" sz="2800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370" name="Picture 2" descr="http://administration.astrgorod.ru/sites/default/files/astrgorod-images/ispolnitelnaya-vlast/raioni-goroda/72--18211639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429024" cy="4000528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9631910"/>
              </p:ext>
            </p:extLst>
          </p:nvPr>
        </p:nvGraphicFramePr>
        <p:xfrm>
          <a:off x="3286116" y="1000108"/>
          <a:ext cx="5857884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10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2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3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 (конференц-зал)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Красный и фиолетовый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380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Легкий дым</vt:lpstr>
      <vt:lpstr>Дивиденд</vt:lpstr>
      <vt:lpstr>Базис</vt:lpstr>
      <vt:lpstr>1_Базис</vt:lpstr>
      <vt:lpstr>Капля</vt:lpstr>
      <vt:lpstr>2_Базис</vt:lpstr>
      <vt:lpstr>3_Базис</vt:lpstr>
      <vt:lpstr>Аспект</vt:lpstr>
      <vt:lpstr>Ион (конференц-зал)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Противоэпидемические мероприятия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КЛИНИКО-ЭПИДЕМИОЛОГИЧЕСКИЕ АСПЕКТЫ ТОКСОКАРОЗА ЧЕЛОВЕКА В АСТРАХАНСКОМ РЕГИОНЕ ЗА 2013-2017 гг.</dc:title>
  <dc:creator>SALTEREEVA KHAVA</dc:creator>
  <cp:lastModifiedBy>HP</cp:lastModifiedBy>
  <cp:revision>116</cp:revision>
  <dcterms:created xsi:type="dcterms:W3CDTF">2009-09-17T20:27:55Z</dcterms:created>
  <dcterms:modified xsi:type="dcterms:W3CDTF">2023-03-12T16:12:54Z</dcterms:modified>
</cp:coreProperties>
</file>