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0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  <p:sldMasterId id="2147483765" r:id="rId2"/>
    <p:sldMasterId id="2147483813" r:id="rId3"/>
    <p:sldMasterId id="2147483825" r:id="rId4"/>
    <p:sldMasterId id="2147483849" r:id="rId5"/>
    <p:sldMasterId id="2147483915" r:id="rId6"/>
    <p:sldMasterId id="2147483945" r:id="rId7"/>
    <p:sldMasterId id="2147483981" r:id="rId8"/>
    <p:sldMasterId id="2147483993" r:id="rId9"/>
    <p:sldMasterId id="2147484010" r:id="rId10"/>
    <p:sldMasterId id="2147484041" r:id="rId11"/>
  </p:sldMasterIdLst>
  <p:notesMasterIdLst>
    <p:notesMasterId r:id="rId31"/>
  </p:notesMasterIdLst>
  <p:sldIdLst>
    <p:sldId id="297" r:id="rId12"/>
    <p:sldId id="282" r:id="rId13"/>
    <p:sldId id="295" r:id="rId14"/>
    <p:sldId id="261" r:id="rId15"/>
    <p:sldId id="302" r:id="rId16"/>
    <p:sldId id="304" r:id="rId17"/>
    <p:sldId id="288" r:id="rId18"/>
    <p:sldId id="299" r:id="rId19"/>
    <p:sldId id="303" r:id="rId20"/>
    <p:sldId id="290" r:id="rId21"/>
    <p:sldId id="286" r:id="rId22"/>
    <p:sldId id="273" r:id="rId23"/>
    <p:sldId id="305" r:id="rId24"/>
    <p:sldId id="292" r:id="rId25"/>
    <p:sldId id="301" r:id="rId26"/>
    <p:sldId id="287" r:id="rId27"/>
    <p:sldId id="280" r:id="rId28"/>
    <p:sldId id="263" r:id="rId29"/>
    <p:sldId id="298" r:id="rId3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5728" autoAdjust="0"/>
  </p:normalViewPr>
  <p:slideViewPr>
    <p:cSldViewPr>
      <p:cViewPr varScale="1">
        <p:scale>
          <a:sx n="70" d="100"/>
          <a:sy n="70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none" spc="0" normalizeH="0" baseline="0">
                <a:solidFill>
                  <a:schemeClr val="accent6">
                    <a:lumMod val="50000"/>
                  </a:schemeClr>
                </a:solidFill>
                <a:latin typeface="Chiller" panose="04020404031007020602" pitchFamily="82" charset="0"/>
                <a:ea typeface="+mj-ea"/>
                <a:cs typeface="+mj-cs"/>
              </a:defRPr>
            </a:pPr>
            <a:r>
              <a:rPr lang="ru-RU" dirty="0" smtClean="0"/>
              <a:t>Распространенность малярии в Астраханской области за 2000-2016гг </a:t>
            </a:r>
            <a:r>
              <a:rPr lang="ru-RU" baseline="0" dirty="0" smtClean="0"/>
              <a:t> 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заболеваемость токсокарозом населения РФ на 100 тыс. чел.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0.124999125115484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8764740831987947E-3"/>
                  <c:y val="-6.3888441725692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9071765603863363E-3"/>
                  <c:y val="-7.7777233405190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8143531207726727E-3"/>
                  <c:y val="-4.7221891710294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9535882801931685E-2"/>
                  <c:y val="-8.0554991741090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0.136110158459083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9071765603863363E-3"/>
                  <c:y val="-0.238887216887370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9071765603863363E-3"/>
                  <c:y val="-0.127776883451384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7.8143531207726727E-3"/>
                  <c:y val="-9.9999300092387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Chiller" panose="04020404031007020602" pitchFamily="8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2000г</c:v>
                </c:pt>
                <c:pt idx="1">
                  <c:v>2001г</c:v>
                </c:pt>
                <c:pt idx="2">
                  <c:v>2002г</c:v>
                </c:pt>
                <c:pt idx="3">
                  <c:v>2003г</c:v>
                </c:pt>
                <c:pt idx="4">
                  <c:v>2004г</c:v>
                </c:pt>
                <c:pt idx="5">
                  <c:v>2005г</c:v>
                </c:pt>
                <c:pt idx="6">
                  <c:v>2006-2007гг</c:v>
                </c:pt>
                <c:pt idx="7">
                  <c:v>2008г</c:v>
                </c:pt>
                <c:pt idx="8">
                  <c:v>2009-2013гг</c:v>
                </c:pt>
                <c:pt idx="9">
                  <c:v>2014г</c:v>
                </c:pt>
                <c:pt idx="10">
                  <c:v>20015-2016гг</c:v>
                </c:pt>
              </c:strCache>
            </c:strRef>
          </c:cat>
          <c:val>
            <c:numRef>
              <c:f>Лист1!$B$2:$B$12</c:f>
              <c:numCache>
                <c:formatCode>0.00</c:formatCode>
                <c:ptCount val="11"/>
                <c:pt idx="0">
                  <c:v>24.3</c:v>
                </c:pt>
                <c:pt idx="1">
                  <c:v>40</c:v>
                </c:pt>
                <c:pt idx="2">
                  <c:v>10</c:v>
                </c:pt>
                <c:pt idx="3">
                  <c:v>7.1</c:v>
                </c:pt>
                <c:pt idx="4">
                  <c:v>7.1</c:v>
                </c:pt>
                <c:pt idx="5">
                  <c:v>7.1</c:v>
                </c:pt>
                <c:pt idx="6">
                  <c:v>0</c:v>
                </c:pt>
                <c:pt idx="7">
                  <c:v>1.4</c:v>
                </c:pt>
                <c:pt idx="8">
                  <c:v>0</c:v>
                </c:pt>
                <c:pt idx="9">
                  <c:v>2.9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1464960"/>
        <c:axId val="61466496"/>
        <c:axId val="0"/>
      </c:bar3DChart>
      <c:catAx>
        <c:axId val="61464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466496"/>
        <c:crosses val="autoZero"/>
        <c:auto val="1"/>
        <c:lblAlgn val="ctr"/>
        <c:lblOffset val="100"/>
        <c:noMultiLvlLbl val="0"/>
      </c:catAx>
      <c:valAx>
        <c:axId val="61466496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614649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60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defRPr>
            </a:pPr>
            <a:r>
              <a:rPr lang="ru-RU" dirty="0" smtClean="0"/>
              <a:t>Жалобы</a:t>
            </a:r>
          </a:p>
        </c:rich>
      </c:tx>
      <c:layout>
        <c:manualLayout>
          <c:xMode val="edge"/>
          <c:yMode val="edge"/>
          <c:x val="7.9448780096014665E-2"/>
          <c:y val="2.5627335824879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16755559289796E-2"/>
          <c:y val="9.9017702872565394E-2"/>
          <c:w val="0.60839611136147487"/>
          <c:h val="0.87749057262129515"/>
        </c:manualLayout>
      </c:layout>
      <c:bar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dPt>
            <c:idx val="2"/>
            <c:invertIfNegative val="1"/>
            <c:bubble3D val="0"/>
            <c:spPr>
              <a:solidFill>
                <a:srgbClr val="FFFF00"/>
              </a:solidFill>
            </c:spPr>
          </c:dPt>
          <c:dPt>
            <c:idx val="4"/>
            <c:invertIfNegative val="1"/>
            <c:bubble3D val="0"/>
            <c:spPr>
              <a:solidFill>
                <a:srgbClr val="7030A0"/>
              </a:solidFill>
            </c:spPr>
          </c:dPt>
          <c:dPt>
            <c:idx val="5"/>
            <c:invertIfNegative val="1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1"/>
            <c:bubble3D val="0"/>
            <c:spPr>
              <a:solidFill>
                <a:srgbClr val="002060"/>
              </a:solidFill>
            </c:spPr>
          </c:dPt>
          <c:dPt>
            <c:idx val="7"/>
            <c:invertIfNegative val="1"/>
            <c:bubble3D val="0"/>
            <c:spPr>
              <a:solidFill>
                <a:srgbClr val="66FFFF"/>
              </a:solidFill>
            </c:spPr>
          </c:dPt>
          <c:dLbls>
            <c:dLbl>
              <c:idx val="0"/>
              <c:layout>
                <c:manualLayout>
                  <c:x val="0"/>
                  <c:y val="-0.278077781654762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395555623450953E-3"/>
                  <c:y val="-0.2154984844726765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145473639073279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8186666870352474E-3"/>
                  <c:y val="-0.145473639073279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697777811725401E-3"/>
                  <c:y val="-0.168318626482421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8186666870352474E-3"/>
                  <c:y val="-8.93010076890415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0288444468207781E-2"/>
                  <c:y val="-5.85307162285440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4697777811725401E-3"/>
                  <c:y val="-5.85307162285440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4093333435176289E-3"/>
                  <c:y val="-5.85307162285440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4697777811725401E-3"/>
                  <c:y val="-5.85307162285440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4697777811725401E-3"/>
                  <c:y val="-0.4140888128439366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Chiller" panose="04020404031007020602" pitchFamily="82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Лист1!$A$3:$A$10</c:f>
              <c:strCache>
                <c:ptCount val="8"/>
                <c:pt idx="0">
                  <c:v>общая слабость</c:v>
                </c:pt>
                <c:pt idx="1">
                  <c:v>приступы лихорадки</c:v>
                </c:pt>
                <c:pt idx="2">
                  <c:v>боли в мышцах</c:v>
                </c:pt>
                <c:pt idx="3">
                  <c:v>рвота, головокружение</c:v>
                </c:pt>
                <c:pt idx="4">
                  <c:v>покраснение лица и склер</c:v>
                </c:pt>
                <c:pt idx="5">
                  <c:v>гипотонию</c:v>
                </c:pt>
                <c:pt idx="6">
                  <c:v>на появление герпетических высыпаний на слизистой лица</c:v>
                </c:pt>
                <c:pt idx="7">
                  <c:v>жалоб нет</c:v>
                </c:pt>
              </c:strCache>
            </c:strRef>
          </c:cat>
          <c:val>
            <c:numRef>
              <c:f>Лист1!$B$3:$B$10</c:f>
              <c:numCache>
                <c:formatCode>0.0%</c:formatCode>
                <c:ptCount val="8"/>
                <c:pt idx="0">
                  <c:v>0.17599999999999999</c:v>
                </c:pt>
                <c:pt idx="1">
                  <c:v>0.11799999999999999</c:v>
                </c:pt>
                <c:pt idx="2">
                  <c:v>5.8999999999999997E-2</c:v>
                </c:pt>
                <c:pt idx="3">
                  <c:v>0.11799999999999999</c:v>
                </c:pt>
                <c:pt idx="4">
                  <c:v>5.8999999999999997E-2</c:v>
                </c:pt>
                <c:pt idx="5">
                  <c:v>2.9000000000000001E-2</c:v>
                </c:pt>
                <c:pt idx="6">
                  <c:v>2.9000000000000001E-2</c:v>
                </c:pt>
                <c:pt idx="7">
                  <c:v>2.9000000000000001E-2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7901696"/>
        <c:axId val="127907712"/>
      </c:barChart>
      <c:catAx>
        <c:axId val="127901696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127907712"/>
        <c:crosses val="autoZero"/>
        <c:auto val="1"/>
        <c:lblAlgn val="ctr"/>
        <c:lblOffset val="100"/>
        <c:noMultiLvlLbl val="1"/>
      </c:catAx>
      <c:valAx>
        <c:axId val="127907712"/>
        <c:scaling>
          <c:orientation val="minMax"/>
        </c:scaling>
        <c:delete val="1"/>
        <c:axPos val="l"/>
        <c:numFmt formatCode="0.0%" sourceLinked="1"/>
        <c:majorTickMark val="cross"/>
        <c:minorTickMark val="cross"/>
        <c:tickLblPos val="nextTo"/>
        <c:crossAx val="127901696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9952233379417228"/>
          <c:y val="1.0678056593699947E-2"/>
          <c:w val="0.30047766620582766"/>
          <c:h val="0.98932194340630009"/>
        </c:manualLayout>
      </c:layout>
      <c:overlay val="0"/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none" spc="0" normalizeH="0" baseline="0">
                <a:solidFill>
                  <a:schemeClr val="accent6">
                    <a:lumMod val="50000"/>
                  </a:schemeClr>
                </a:solidFill>
                <a:latin typeface="Chiller" panose="04020404031007020602" pitchFamily="82" charset="0"/>
                <a:ea typeface="+mj-ea"/>
                <a:cs typeface="+mj-cs"/>
              </a:defRPr>
            </a:pPr>
            <a:r>
              <a:rPr lang="ru-RU" dirty="0" smtClean="0"/>
              <a:t>Распространенность малярии в Астраханской области за 2000-2016гг </a:t>
            </a:r>
            <a:r>
              <a:rPr lang="ru-RU" baseline="0" dirty="0" smtClean="0"/>
              <a:t> 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заболеваемость токсокарозом населения РФ на 100 тыс. чел.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p3d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-0.124999125115484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8764740831987947E-3"/>
                  <c:y val="-6.3888441725692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9071765603863363E-3"/>
                  <c:y val="-7.7777233405190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8143531207726727E-3"/>
                  <c:y val="-4.7221891710294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9535882801931685E-2"/>
                  <c:y val="-8.0554991741090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0.136110158459083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9071765603863363E-3"/>
                  <c:y val="-0.238887216887370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9071765603863363E-3"/>
                  <c:y val="-0.127776883451384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7.8143531207726727E-3"/>
                  <c:y val="-9.9999300092387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Chiller" panose="04020404031007020602" pitchFamily="8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2000г</c:v>
                </c:pt>
                <c:pt idx="1">
                  <c:v>2001г</c:v>
                </c:pt>
                <c:pt idx="2">
                  <c:v>2002г</c:v>
                </c:pt>
                <c:pt idx="3">
                  <c:v>2003г</c:v>
                </c:pt>
                <c:pt idx="4">
                  <c:v>2004г</c:v>
                </c:pt>
                <c:pt idx="5">
                  <c:v>2005г</c:v>
                </c:pt>
                <c:pt idx="6">
                  <c:v>2006-2007гг</c:v>
                </c:pt>
                <c:pt idx="7">
                  <c:v>2008г</c:v>
                </c:pt>
                <c:pt idx="8">
                  <c:v>2009-2013гг</c:v>
                </c:pt>
                <c:pt idx="9">
                  <c:v>2014г</c:v>
                </c:pt>
                <c:pt idx="10">
                  <c:v>20015-2016гг</c:v>
                </c:pt>
              </c:strCache>
            </c:strRef>
          </c:cat>
          <c:val>
            <c:numRef>
              <c:f>Лист1!$B$2:$B$12</c:f>
              <c:numCache>
                <c:formatCode>0.00</c:formatCode>
                <c:ptCount val="11"/>
                <c:pt idx="0">
                  <c:v>24.3</c:v>
                </c:pt>
                <c:pt idx="1">
                  <c:v>40</c:v>
                </c:pt>
                <c:pt idx="2">
                  <c:v>10</c:v>
                </c:pt>
                <c:pt idx="3">
                  <c:v>7.1</c:v>
                </c:pt>
                <c:pt idx="4">
                  <c:v>7.1</c:v>
                </c:pt>
                <c:pt idx="5">
                  <c:v>7.1</c:v>
                </c:pt>
                <c:pt idx="6">
                  <c:v>0</c:v>
                </c:pt>
                <c:pt idx="7">
                  <c:v>1.4</c:v>
                </c:pt>
                <c:pt idx="8">
                  <c:v>0</c:v>
                </c:pt>
                <c:pt idx="9">
                  <c:v>2.9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7991168"/>
        <c:axId val="128328832"/>
        <c:axId val="0"/>
      </c:bar3DChart>
      <c:catAx>
        <c:axId val="127991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accent1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328832"/>
        <c:crosses val="autoZero"/>
        <c:auto val="1"/>
        <c:lblAlgn val="ctr"/>
        <c:lblOffset val="100"/>
        <c:noMultiLvlLbl val="0"/>
      </c:catAx>
      <c:valAx>
        <c:axId val="128328832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1279911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800" b="1" i="1">
                <a:solidFill>
                  <a:srgbClr val="FF00FF"/>
                </a:solidFill>
                <a:latin typeface="Chiller" panose="04020404031007020602" pitchFamily="82" charset="0"/>
              </a:defRPr>
            </a:pPr>
            <a:r>
              <a:rPr lang="ru-RU" sz="2800" b="1" i="1">
                <a:solidFill>
                  <a:srgbClr val="FF00FF"/>
                </a:solidFill>
              </a:rPr>
              <a:t>Эпидемиологический анамнез</a:t>
            </a:r>
          </a:p>
        </c:rich>
      </c:tx>
      <c:layout>
        <c:manualLayout>
          <c:xMode val="edge"/>
          <c:yMode val="edge"/>
          <c:x val="0.14691725692208626"/>
          <c:y val="1.5432313076324852E-2"/>
        </c:manualLayout>
      </c:layout>
      <c:overlay val="0"/>
      <c:spPr>
        <a:noFill/>
      </c:spPr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370017824313898E-2"/>
          <c:y val="8.8471767025886008E-2"/>
          <c:w val="0.88296378211409432"/>
          <c:h val="0.5482328352405287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3.5555306699515683E-2"/>
                  <c:y val="0.4326850836018221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227957576266598"/>
                      <c:h val="0.3379145951847179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8.8888850005132986E-3"/>
                  <c:y val="0.4342127898360330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362045876610952"/>
                      <c:h val="0.2973548904607791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2.8147951137116566E-2"/>
                  <c:y val="0.3732488164779653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777653349757838E-2"/>
                  <c:y val="0.236390917102711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296182237277912E-2"/>
                  <c:y val="0.257232504035201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8888266748789226E-3"/>
                  <c:y val="0.204042686341287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>
                <a:glow rad="63500">
                  <a:schemeClr val="accent1">
                    <a:alpha val="40000"/>
                  </a:schemeClr>
                </a:glow>
              </a:effectLst>
            </c:spPr>
            <c:txPr>
              <a:bodyPr rot="-5400000" vert="horz"/>
              <a:lstStyle/>
              <a:p>
                <a:pPr>
                  <a:defRPr i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iller" panose="04020404031007020602" pitchFamily="82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несоблюдение правил личной гигиены</c:v>
                </c:pt>
                <c:pt idx="1">
                  <c:v>употребление немытых овощей и фруктов</c:v>
                </c:pt>
                <c:pt idx="2">
                  <c:v>контакт с собаками</c:v>
                </c:pt>
                <c:pt idx="3">
                  <c:v>онигофания</c:v>
                </c:pt>
                <c:pt idx="4">
                  <c:v>контакт с кошками</c:v>
                </c:pt>
                <c:pt idx="5">
                  <c:v>геофагия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0.94099999999999995</c:v>
                </c:pt>
                <c:pt idx="1">
                  <c:v>0.88200000000000001</c:v>
                </c:pt>
                <c:pt idx="2">
                  <c:v>0.52900000000000003</c:v>
                </c:pt>
                <c:pt idx="3">
                  <c:v>0.20600000000000002</c:v>
                </c:pt>
                <c:pt idx="4">
                  <c:v>0.14700000000000002</c:v>
                </c:pt>
                <c:pt idx="5">
                  <c:v>8.8000000000000023E-2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8361600"/>
        <c:axId val="128126976"/>
        <c:axId val="0"/>
      </c:bar3DChart>
      <c:catAx>
        <c:axId val="1283616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28126976"/>
        <c:crosses val="autoZero"/>
        <c:auto val="1"/>
        <c:lblAlgn val="ctr"/>
        <c:lblOffset val="100"/>
        <c:noMultiLvlLbl val="0"/>
      </c:catAx>
      <c:valAx>
        <c:axId val="12812697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28361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Выявление </a:t>
            </a:r>
            <a:r>
              <a:rPr lang="ru-RU" dirty="0" err="1" smtClean="0"/>
              <a:t>токсокароза</a:t>
            </a:r>
            <a:endParaRPr lang="ru-RU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Постановка диагноза</c:v>
                </c:pt>
              </c:strCache>
            </c:strRef>
          </c:tx>
          <c:explosion val="31"/>
          <c:dPt>
            <c:idx val="0"/>
            <c:bubble3D val="0"/>
            <c:explosion val="6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FF"/>
              </a:solidFill>
            </c:spPr>
          </c:dPt>
          <c:dPt>
            <c:idx val="2"/>
            <c:bubble3D val="0"/>
            <c:spPr>
              <a:solidFill>
                <a:srgbClr val="0000FF"/>
              </a:solidFill>
            </c:spPr>
          </c:dPt>
          <c:dLbls>
            <c:dLbl>
              <c:idx val="0"/>
              <c:layout>
                <c:manualLayout>
                  <c:x val="5.4117531914443399E-2"/>
                  <c:y val="-2.0691397110554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latin typeface="Chiller" panose="04020404031007020602" pitchFamily="8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при профилактическом медицинском осмотре</c:v>
                </c:pt>
                <c:pt idx="1">
                  <c:v>при обращении по поводу другой патологии</c:v>
                </c:pt>
                <c:pt idx="2">
                  <c:v>у пациента контактного по члену семьи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0.91300000000000003</c:v>
                </c:pt>
                <c:pt idx="1">
                  <c:v>5.8000000000000003E-2</c:v>
                </c:pt>
                <c:pt idx="2">
                  <c:v>2.9000000000000001E-2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Титр </a:t>
            </a:r>
            <a:r>
              <a:rPr lang="ru-RU" dirty="0" smtClean="0"/>
              <a:t>антител</a:t>
            </a:r>
            <a:endParaRPr lang="ru-RU" dirty="0"/>
          </a:p>
        </c:rich>
      </c:tx>
      <c:layout>
        <c:manualLayout>
          <c:xMode val="edge"/>
          <c:yMode val="edge"/>
          <c:x val="0.43341660701503237"/>
          <c:y val="4.4855584192266484E-2"/>
        </c:manualLayout>
      </c:layout>
      <c:overlay val="0"/>
      <c:spPr>
        <a:solidFill>
          <a:srgbClr val="66FFFF"/>
        </a:solidFill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0014498940644496"/>
          <c:y val="0.21654876148293986"/>
          <c:w val="0.43987066375739242"/>
          <c:h val="0.570457267060367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Титр антител при диагностике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292100" h="177800"/>
              <a:bevelB w="95250" h="222250"/>
            </a:sp3d>
          </c:spPr>
          <c:explosion val="4"/>
          <c:dPt>
            <c:idx val="0"/>
            <c:bubble3D val="0"/>
            <c:explosion val="0"/>
            <c:spPr>
              <a:solidFill>
                <a:srgbClr val="00B0F0"/>
              </a:solidFill>
              <a:ln>
                <a:noFill/>
              </a:ln>
              <a:effectLst>
                <a:outerShdw blurRad="63500" dist="25400" dir="5400000" algn="ctr" rotWithShape="0">
                  <a:srgbClr val="000000">
                    <a:alpha val="69000"/>
                  </a:srgb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292100" h="177800"/>
                <a:bevelB w="95250" h="222250"/>
              </a:sp3d>
            </c:spPr>
          </c:dPt>
          <c:dPt>
            <c:idx val="1"/>
            <c:bubble3D val="0"/>
            <c:spPr>
              <a:solidFill>
                <a:srgbClr val="FF00FF"/>
              </a:solidFill>
              <a:ln>
                <a:noFill/>
              </a:ln>
              <a:effectLst>
                <a:outerShdw blurRad="63500" dist="25400" dir="5400000" algn="ctr" rotWithShape="0">
                  <a:srgbClr val="000000">
                    <a:alpha val="69000"/>
                  </a:srgb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292100" h="177800"/>
                <a:bevelB w="95250" h="222250"/>
              </a:sp3d>
            </c:spPr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63500" dist="25400" dir="5400000" algn="ctr" rotWithShape="0">
                  <a:srgbClr val="000000">
                    <a:alpha val="69000"/>
                  </a:srgb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292100" h="177800"/>
                <a:bevelB w="95250" h="22225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hiller" panose="04020404031007020602" pitchFamily="82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титр 1:800</c:v>
                </c:pt>
                <c:pt idx="1">
                  <c:v>титр 1:1600</c:v>
                </c:pt>
                <c:pt idx="2">
                  <c:v>титр 1:3200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0.52900000000000003</c:v>
                </c:pt>
                <c:pt idx="1">
                  <c:v>0.442</c:v>
                </c:pt>
                <c:pt idx="2">
                  <c:v>2.9000000000000001E-2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64"/>
      </c:pieChart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800" b="1" i="1">
                <a:solidFill>
                  <a:srgbClr val="FF00FF"/>
                </a:solidFill>
                <a:latin typeface="Chiller" panose="04020404031007020602" pitchFamily="82" charset="0"/>
              </a:defRPr>
            </a:pPr>
            <a:r>
              <a:rPr lang="ru-RU" sz="2800" b="1" i="1" dirty="0" smtClean="0">
                <a:solidFill>
                  <a:srgbClr val="FF00FF"/>
                </a:solidFill>
              </a:rPr>
              <a:t>Виды</a:t>
            </a:r>
            <a:r>
              <a:rPr lang="ru-RU" sz="2800" b="1" i="1" baseline="0" dirty="0" smtClean="0">
                <a:solidFill>
                  <a:srgbClr val="FF00FF"/>
                </a:solidFill>
              </a:rPr>
              <a:t> малярий</a:t>
            </a:r>
            <a:endParaRPr lang="ru-RU" sz="2800" b="1" i="1" dirty="0">
              <a:solidFill>
                <a:srgbClr val="FF00FF"/>
              </a:solidFill>
            </a:endParaRPr>
          </a:p>
        </c:rich>
      </c:tx>
      <c:layout>
        <c:manualLayout>
          <c:xMode val="edge"/>
          <c:yMode val="edge"/>
          <c:x val="0.33506408820702333"/>
          <c:y val="1.7636929230085547E-2"/>
        </c:manualLayout>
      </c:layout>
      <c:overlay val="0"/>
      <c:spPr>
        <a:noFill/>
      </c:spPr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370017824313898E-2"/>
          <c:y val="8.8471767025886008E-2"/>
          <c:w val="0.88296378211409432"/>
          <c:h val="0.5482328352405287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3.5555306699515683E-2"/>
                  <c:y val="0.4326850836018221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227957576266598"/>
                      <c:h val="0.3379145951847179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8.8888850005132986E-3"/>
                  <c:y val="0.4342127898360330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362045876610952"/>
                      <c:h val="0.2973548904607791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2.8147951137116566E-2"/>
                  <c:y val="0.3732488164779653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777653349757838E-2"/>
                  <c:y val="0.236390917102711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296182237277912E-2"/>
                  <c:y val="0.257232504035201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8888266748789226E-3"/>
                  <c:y val="0.204042686341287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>
                <a:glow rad="63500">
                  <a:schemeClr val="accent1">
                    <a:alpha val="40000"/>
                  </a:schemeClr>
                </a:glow>
              </a:effectLst>
            </c:spPr>
            <c:txPr>
              <a:bodyPr rot="-5400000" vert="horz"/>
              <a:lstStyle/>
              <a:p>
                <a:pPr>
                  <a:defRPr i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iller" panose="04020404031007020602" pitchFamily="82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трехдневная</c:v>
                </c:pt>
                <c:pt idx="1">
                  <c:v>тропическая</c:v>
                </c:pt>
                <c:pt idx="2">
                  <c:v>четырехдневная</c:v>
                </c:pt>
                <c:pt idx="3">
                  <c:v>овале-малярия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0.91400000000000003</c:v>
                </c:pt>
                <c:pt idx="1">
                  <c:v>5.7000000000000002E-2</c:v>
                </c:pt>
                <c:pt idx="2">
                  <c:v>1.4E-2</c:v>
                </c:pt>
                <c:pt idx="3">
                  <c:v>1.4E-2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60854656"/>
        <c:axId val="60857344"/>
        <c:axId val="0"/>
      </c:bar3DChart>
      <c:catAx>
        <c:axId val="608546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60857344"/>
        <c:crosses val="autoZero"/>
        <c:auto val="1"/>
        <c:lblAlgn val="ctr"/>
        <c:lblOffset val="100"/>
        <c:noMultiLvlLbl val="0"/>
      </c:catAx>
      <c:valAx>
        <c:axId val="6085734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0854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60"/>
      <c:depthPercent val="100"/>
      <c:rAngAx val="0"/>
      <c:perspective val="7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232185345990629"/>
          <c:y val="0.24814138618559745"/>
          <c:w val="0.6688432048358115"/>
          <c:h val="0.597021917002046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00FF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62323493993199441"/>
                  <c:y val="-0.39426653309308018"/>
                </c:manualLayout>
              </c:layout>
              <c:spPr>
                <a:solidFill>
                  <a:srgbClr val="FFFF00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Chiller" panose="04020404031007020602" pitchFamily="82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09554"/>
                        <a:gd name="adj2" fmla="val 36535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7061957059914418"/>
                      <c:h val="0.2397888690689315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35758582802625827"/>
                  <c:y val="3.4382984159427699E-2"/>
                </c:manualLayout>
              </c:layout>
              <c:spPr>
                <a:solidFill>
                  <a:srgbClr val="FFFF00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Chiller" panose="04020404031007020602" pitchFamily="82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43362"/>
                        <a:gd name="adj2" fmla="val 38132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FFFF00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Chiller" panose="04020404031007020602" pitchFamily="82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мужской пол</c:v>
                </c:pt>
                <c:pt idx="1">
                  <c:v>женский пол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0.81399999999999995</c:v>
                </c:pt>
                <c:pt idx="1">
                  <c:v>0.186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3"/>
          <c:dPt>
            <c:idx val="0"/>
            <c:bubble3D val="0"/>
            <c:explosion val="0"/>
            <c:spPr>
              <a:solidFill>
                <a:srgbClr val="FFFF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</c:dPt>
          <c:dPt>
            <c:idx val="1"/>
            <c:bubble3D val="0"/>
            <c:explosion val="26"/>
            <c:spPr>
              <a:solidFill>
                <a:srgbClr val="00B0F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Chiller" panose="04020404031007020602" pitchFamily="82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село</c:v>
                </c:pt>
                <c:pt idx="1">
                  <c:v>город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0.34300000000000003</c:v>
                </c:pt>
                <c:pt idx="1">
                  <c:v>0.65700000000000003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008110095727407E-2"/>
                  <c:y val="-0.337084248519552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68018349287901E-3"/>
                  <c:y val="-0.198556475155352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680183492879422E-3"/>
                  <c:y val="-0.14776295825514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6720733971515987E-3"/>
                  <c:y val="-5.7719905568416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3360366985757985E-3"/>
                  <c:y val="-0.198556475155352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0.108513422468623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3360366985757985E-3"/>
                  <c:y val="-0.122366199805043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5.7719905568416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Ленинский</c:v>
                </c:pt>
                <c:pt idx="1">
                  <c:v>Советский</c:v>
                </c:pt>
                <c:pt idx="2">
                  <c:v>Кировский</c:v>
                </c:pt>
                <c:pt idx="3">
                  <c:v>Трусовский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0.25600000000000001</c:v>
                </c:pt>
                <c:pt idx="1">
                  <c:v>0.17100000000000001</c:v>
                </c:pt>
                <c:pt idx="2">
                  <c:v>0.157</c:v>
                </c:pt>
                <c:pt idx="3">
                  <c:v>1.4E-2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3883520"/>
        <c:axId val="146644992"/>
        <c:axId val="0"/>
      </c:bar3DChart>
      <c:catAx>
        <c:axId val="63883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6644992"/>
        <c:crosses val="autoZero"/>
        <c:auto val="1"/>
        <c:lblAlgn val="ctr"/>
        <c:lblOffset val="100"/>
        <c:noMultiLvlLbl val="0"/>
      </c:catAx>
      <c:valAx>
        <c:axId val="14664499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3883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008110095727407E-2"/>
                  <c:y val="-0.337084248519552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68018349287901E-3"/>
                  <c:y val="-0.198556475155352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680183492879422E-3"/>
                  <c:y val="-0.14776295825514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6720733971515987E-3"/>
                  <c:y val="-5.7719905568416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3360366985757985E-3"/>
                  <c:y val="-0.198556475155352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0.108513422468623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3360366985757985E-3"/>
                  <c:y val="-0.122366199805043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5.7719905568416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7"/>
                <c:pt idx="0">
                  <c:v>Наримановский</c:v>
                </c:pt>
                <c:pt idx="1">
                  <c:v>Красноярский</c:v>
                </c:pt>
                <c:pt idx="2">
                  <c:v>Ахтубинский</c:v>
                </c:pt>
                <c:pt idx="3">
                  <c:v>Харабалинский</c:v>
                </c:pt>
                <c:pt idx="4">
                  <c:v>Черноярский</c:v>
                </c:pt>
                <c:pt idx="5">
                  <c:v>Лиманский</c:v>
                </c:pt>
                <c:pt idx="6">
                  <c:v>Камызякский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0.1</c:v>
                </c:pt>
                <c:pt idx="1">
                  <c:v>8.5999999999999993E-2</c:v>
                </c:pt>
                <c:pt idx="2">
                  <c:v>5.7000000000000002E-2</c:v>
                </c:pt>
                <c:pt idx="3">
                  <c:v>4.2999999999999997E-2</c:v>
                </c:pt>
                <c:pt idx="4">
                  <c:v>2.9000000000000001E-2</c:v>
                </c:pt>
                <c:pt idx="5">
                  <c:v>1.4E-2</c:v>
                </c:pt>
                <c:pt idx="6">
                  <c:v>1.4E-2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6881536"/>
        <c:axId val="146891520"/>
        <c:axId val="0"/>
      </c:bar3DChart>
      <c:catAx>
        <c:axId val="146881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6891520"/>
        <c:crosses val="autoZero"/>
        <c:auto val="1"/>
        <c:lblAlgn val="ctr"/>
        <c:lblOffset val="100"/>
        <c:noMultiLvlLbl val="0"/>
      </c:catAx>
      <c:valAx>
        <c:axId val="14689152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46881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lt1">
                  <a:hueOff val="0"/>
                  <a:satOff val="0"/>
                  <a:lumOff val="0"/>
                  <a:alpha val="98000"/>
                </a:schemeClr>
              </a:solidFill>
            </a:ln>
            <a:effectLst>
              <a:glow>
                <a:schemeClr val="accent1">
                  <a:alpha val="40000"/>
                </a:schemeClr>
              </a:glow>
              <a:softEdge rad="0"/>
            </a:effectLst>
            <a:scene3d>
              <a:camera prst="orthographicFront"/>
              <a:lightRig rig="balanced" dir="t">
                <a:rot lat="0" lon="0" rev="3600000"/>
              </a:lightRig>
            </a:scene3d>
            <a:sp3d>
              <a:bevelT w="190500" h="146050" prst="angle"/>
            </a:sp3d>
          </c:spPr>
          <c:explosion val="18"/>
          <c:dPt>
            <c:idx val="0"/>
            <c:bubble3D val="0"/>
            <c:spPr>
              <a:solidFill>
                <a:srgbClr val="00B0F0"/>
              </a:solidFill>
              <a:ln w="10000" cap="flat" cmpd="sng" algn="ctr">
                <a:solidFill>
                  <a:schemeClr val="lt1">
                    <a:hueOff val="0"/>
                    <a:satOff val="0"/>
                    <a:lumOff val="0"/>
                    <a:alpha val="98000"/>
                  </a:schemeClr>
                </a:solidFill>
                <a:prstDash val="solid"/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balanced" dir="t">
                  <a:rot lat="0" lon="0" rev="3600000"/>
                </a:lightRig>
              </a:scene3d>
              <a:sp3d>
                <a:bevelT w="190500" h="146050" prst="angle"/>
              </a:sp3d>
            </c:spPr>
          </c:dPt>
          <c:dPt>
            <c:idx val="1"/>
            <c:bubble3D val="0"/>
            <c:spPr>
              <a:solidFill>
                <a:srgbClr val="FF00FF"/>
              </a:solidFill>
              <a:ln w="10000" cap="flat" cmpd="sng" algn="ctr">
                <a:solidFill>
                  <a:schemeClr val="lt1">
                    <a:hueOff val="0"/>
                    <a:satOff val="0"/>
                    <a:lumOff val="0"/>
                    <a:alpha val="98000"/>
                  </a:schemeClr>
                </a:solidFill>
                <a:prstDash val="solid"/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balanced" dir="t">
                  <a:rot lat="0" lon="0" rev="3600000"/>
                </a:lightRig>
              </a:scene3d>
              <a:sp3d>
                <a:bevelT w="190500" h="146050" prst="angle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Chiller" panose="04020404031007020602" pitchFamily="82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Chiller" panose="04020404031007020602" pitchFamily="82" charset="0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1"/>
            <c:showVal val="0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взрослые (53)</c:v>
                </c:pt>
                <c:pt idx="1">
                  <c:v>дети (17)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0.75700000000000001</c:v>
                </c:pt>
                <c:pt idx="1">
                  <c:v>0.24299999999999999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16"/>
      </c:pieChart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10000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323185834165093"/>
          <c:y val="0.33176642081132257"/>
          <c:w val="0.44489445861520821"/>
          <c:h val="0.5997627828167042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Заболеваемость среди взрослого населения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22250" h="139700"/>
            </a:sp3d>
          </c:spPr>
          <c:explosion val="19"/>
          <c:dPt>
            <c:idx val="0"/>
            <c:bubble3D val="0"/>
            <c:spPr>
              <a:solidFill>
                <a:srgbClr val="0000FF"/>
              </a:solidFill>
              <a:scene3d>
                <a:camera prst="orthographicFront"/>
                <a:lightRig rig="threePt" dir="t"/>
              </a:scene3d>
              <a:sp3d>
                <a:bevelT w="222250" h="139700"/>
              </a:sp3d>
            </c:spPr>
          </c:dPt>
          <c:dPt>
            <c:idx val="1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222250" h="139700"/>
              </a:sp3d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222250" h="139700"/>
              </a:sp3d>
            </c:spPr>
          </c:dPt>
          <c:dLbls>
            <c:dLbl>
              <c:idx val="0"/>
              <c:layout>
                <c:manualLayout>
                  <c:x val="2.2058823529411794E-2"/>
                  <c:y val="-0.1772151898734179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7.91139240506330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2.53164556962023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latin typeface="Chiller" panose="04020404031007020602" pitchFamily="8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работающие</c:v>
                </c:pt>
                <c:pt idx="1">
                  <c:v>студенты</c:v>
                </c:pt>
                <c:pt idx="2">
                  <c:v>пенсионеры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0.79200000000000004</c:v>
                </c:pt>
                <c:pt idx="1">
                  <c:v>0.189</c:v>
                </c:pt>
                <c:pt idx="2">
                  <c:v>1.9E-2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15"/>
      </c:pieChart>
    </c:plotArea>
    <c:legend>
      <c:legendPos val="r"/>
      <c:layout>
        <c:manualLayout>
          <c:xMode val="edge"/>
          <c:yMode val="edge"/>
          <c:x val="1.8779342723004692E-2"/>
          <c:y val="0.55007101564836103"/>
          <c:w val="0.44226107765941031"/>
          <c:h val="0.44359993528206232"/>
        </c:manualLayout>
      </c:layout>
      <c:overlay val="1"/>
      <c:txPr>
        <a:bodyPr/>
        <a:lstStyle/>
        <a:p>
          <a:pPr>
            <a:lnSpc>
              <a:spcPct val="150000"/>
            </a:lnSpc>
            <a:defRPr/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81325738538016"/>
          <c:y val="0.20919291338582688"/>
          <c:w val="0.63914418942313123"/>
          <c:h val="0.357616391701037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127000" prst="artDeco"/>
              <a:bevelB w="6350"/>
            </a:sp3d>
          </c:spPr>
          <c:explosion val="8"/>
          <c:dPt>
            <c:idx val="0"/>
            <c:bubble3D val="0"/>
            <c:explosion val="9"/>
            <c:spPr>
              <a:solidFill>
                <a:srgbClr val="92D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127000" prst="artDeco"/>
                <a:bevelB w="6350"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127000" prst="artDeco"/>
                <a:bevelB w="6350"/>
              </a:sp3d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127000" prst="artDeco"/>
                <a:bevelB w="6350"/>
              </a:sp3d>
            </c:spPr>
          </c:dPt>
          <c:dLbls>
            <c:dLbl>
              <c:idx val="0"/>
              <c:layout>
                <c:manualLayout>
                  <c:x val="0.22481473725358783"/>
                  <c:y val="0.178858970753655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Chiller" panose="04020404031007020602" pitchFamily="82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23217956530707495"/>
                      <c:h val="0.1675980392156862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6080610934271519"/>
                  <c:y val="-7.28907324084489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5034902552074612E-2"/>
                  <c:y val="-0.1007269403824522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hiller" panose="04020404031007020602" pitchFamily="82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ДДУ</c:v>
                </c:pt>
                <c:pt idx="1">
                  <c:v>СОШ</c:v>
                </c:pt>
                <c:pt idx="2">
                  <c:v>младенец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0.23499999999999999</c:v>
                </c:pt>
                <c:pt idx="1">
                  <c:v>0.70599999999999996</c:v>
                </c:pt>
                <c:pt idx="2">
                  <c:v>5.8999999999999997E-2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17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286312615178415E-2"/>
          <c:y val="0.73303821397325331"/>
          <c:w val="0.84881043435306414"/>
          <c:h val="0.262244875640544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150000"/>
            </a:lnSpc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0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0.17512</cdr:y>
    </cdr:from>
    <cdr:to>
      <cdr:x>0.3138</cdr:x>
      <cdr:y>0.4442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041387"/>
          <a:ext cx="2711440" cy="1600159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2EC6A-92F4-4379-8D86-EB7398C643CA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61459-CCD0-4ECC-A91B-C4A13619EF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400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61459-CCD0-4ECC-A91B-C4A13619EF9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21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0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462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83E4-1926-1D46-9242-0B6C344DD8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564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7562-9749-3348-8C7A-1ACF52F6CA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824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3EC3-B047-F94B-8EFC-27081EDD45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2625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CCD5-6B62-3047-B9FF-BF6A51FA10E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769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8B49-C509-CF40-97F1-E67CC67B9E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858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436F-0331-754A-83A3-F705197CA8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888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0B17-FBF0-D246-9B90-E0178D2334E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761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431D-D84F-664F-BAD9-3C193A5630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549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DC25-FEE8-0244-AAAE-9FD3757AF3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6370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53D3-DCD7-B246-8A54-9A9975D92B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7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00086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5B7C-FD18-A848-87D1-985372FD36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sz="1350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80337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760B-944C-E546-B80A-671E5137CA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449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AC69-7BB0-F248-AA07-E03D68AAB7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71223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34A79-F571-804A-8393-3F1A6A1CD82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763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8C71-C2D2-7B43-A7D0-81450FE876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5500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17F2-B11B-1F4E-BC14-AF6F6A0DC3F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6898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5751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709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903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18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6493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478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1118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4886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554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0974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981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7328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4059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0582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03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897916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5800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22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0267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63052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0529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83933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4505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66312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07225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15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1795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12816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1630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6655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38700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93893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2283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34743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80744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69555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201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61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55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55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32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3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50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12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1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555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88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79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526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30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68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900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563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965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00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01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353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380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207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047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433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871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2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904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62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4434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450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853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8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161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901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963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661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50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640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554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502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353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202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528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204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69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632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61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210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869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14819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655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082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27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023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486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82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811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83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513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78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231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787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426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19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526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561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00000000-1234-1234-1234-123412341234}" type="slidenum">
              <a:rPr lang="ru" sz="1000" kern="0" smtClea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ru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489481"/>
      </p:ext>
    </p:extLst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" sz="1000" kern="0" smtClea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ru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361611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316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" sz="1000" kern="0" smtClea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ru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010832"/>
      </p:ext>
    </p:extLst>
  </p:cSld>
  <p:clrMapOvr>
    <a:masterClrMapping/>
  </p:clrMapOvr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" sz="1000" kern="0" smtClea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ru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8510876"/>
      </p:ext>
    </p:extLst>
  </p:cSld>
  <p:clrMapOvr>
    <a:masterClrMapping/>
  </p:clrMapOvr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" sz="1000" kern="0" smtClea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ru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5151465"/>
      </p:ext>
    </p:extLst>
  </p:cSld>
  <p:clrMapOvr>
    <a:masterClrMapping/>
  </p:clrMapOvr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" sz="1000" kern="0" smtClea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ru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5054671"/>
      </p:ext>
    </p:extLst>
  </p:cSld>
  <p:clrMapOvr>
    <a:masterClrMapping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" sz="1000" kern="0" smtClea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ru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4492044"/>
      </p:ext>
    </p:extLst>
  </p:cSld>
  <p:clrMapOvr>
    <a:masterClrMapping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" sz="1000" kern="0" smtClea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ru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8651796"/>
      </p:ext>
    </p:extLst>
  </p:cSld>
  <p:clrMapOvr>
    <a:masterClrMapping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" sz="1000" kern="0" smtClea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ru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7911443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" sz="1000" kern="0" smtClea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ru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2468250"/>
      </p:ext>
    </p:extLst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" sz="1000" kern="0" smtClea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ru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8673121"/>
      </p:ext>
    </p:extLst>
  </p:cSld>
  <p:clrMapOvr>
    <a:masterClrMapping/>
  </p:clrMapOvr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59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93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520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7959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420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822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723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777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966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910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225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2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5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2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  <p:sldLayoutId id="2147484025" r:id="rId15"/>
    <p:sldLayoutId id="2147484026" r:id="rId16"/>
    <p:sldLayoutId id="21474840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7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3" r:id="rId12"/>
    <p:sldLayoutId id="2147484054" r:id="rId13"/>
    <p:sldLayoutId id="2147484055" r:id="rId14"/>
    <p:sldLayoutId id="2147484056" r:id="rId15"/>
    <p:sldLayoutId id="2147484057" r:id="rId16"/>
    <p:sldLayoutId id="21474840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499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3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3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4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36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9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0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0FBF1C98-A8CB-354A-8B73-5BBAB2013B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342900"/>
              <a:t>12.03.2023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defTabSz="3429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3429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3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  <p:sldLayoutId id="2147484008" r:id="rId15"/>
    <p:sldLayoutId id="2147484009" r:id="rId16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45.xml"/><Relationship Id="rId1" Type="http://schemas.openxmlformats.org/officeDocument/2006/relationships/themeOverride" Target="../theme/themeOverride1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E6B424-0000-614A-BB6C-6C6D0A8DF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845" y="416456"/>
            <a:ext cx="5762105" cy="629663"/>
          </a:xfrm>
        </p:spPr>
        <p:txBody>
          <a:bodyPr/>
          <a:lstStyle/>
          <a:p>
            <a:pPr algn="ctr"/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 научный  форум студентов и молодых ученых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Студенческая наука – 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2019»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25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Nationwide scientific forum of students and young scientists</a:t>
            </a:r>
            <a:r>
              <a:rPr lang="ru-RU" sz="825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25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 international participation </a:t>
            </a:r>
            <a:r>
              <a:rPr lang="ru-RU" sz="825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825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Student science – 2018</a:t>
            </a:r>
            <a:r>
              <a:rPr lang="ru-RU" sz="825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E344180-52C6-0E45-A838-586A3F99A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06" y="172406"/>
            <a:ext cx="932089" cy="9320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FBD0C0C-792B-224D-815A-532F090ECD75}"/>
              </a:ext>
            </a:extLst>
          </p:cNvPr>
          <p:cNvSpPr txBox="1"/>
          <p:nvPr/>
        </p:nvSpPr>
        <p:spPr>
          <a:xfrm>
            <a:off x="552462" y="1293170"/>
            <a:ext cx="3003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90C22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</a:t>
            </a:r>
            <a:r>
              <a:rPr lang="ru-RU" dirty="0" smtClean="0">
                <a:solidFill>
                  <a:prstClr val="black"/>
                </a:solidFill>
              </a:rPr>
              <a:t>:</a:t>
            </a:r>
            <a:r>
              <a:rPr lang="ru-RU" dirty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взрослые инфекции</a:t>
            </a:r>
            <a:endParaRPr lang="en-US" dirty="0">
              <a:solidFill>
                <a:prstClr val="white"/>
              </a:solidFill>
              <a:latin typeface="Century Gothic"/>
            </a:endParaRPr>
          </a:p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9DB4B55-861D-3242-8C9D-EE6BC41652C5}"/>
              </a:ext>
            </a:extLst>
          </p:cNvPr>
          <p:cNvSpPr txBox="1"/>
          <p:nvPr/>
        </p:nvSpPr>
        <p:spPr>
          <a:xfrm>
            <a:off x="202030" y="1994546"/>
            <a:ext cx="74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ru-RU" sz="2400" b="1" dirty="0" smtClean="0">
                <a:solidFill>
                  <a:srgbClr val="90C22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КЛИНИКО – ЭПИДЕМИОЛОГИЧЕСКИЕ АСПЕКТЫ ТОКСОКАРОЗА В </a:t>
            </a:r>
          </a:p>
          <a:p>
            <a:pPr algn="ctr" defTabSz="342900"/>
            <a:r>
              <a:rPr lang="ru-RU" sz="2400" b="1" dirty="0" smtClean="0">
                <a:solidFill>
                  <a:srgbClr val="90C22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АСТРАХАНСКОЙ ОБЛАСТИ</a:t>
            </a:r>
            <a:endParaRPr lang="ru-RU" sz="2400" b="1" dirty="0">
              <a:solidFill>
                <a:srgbClr val="90C22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EDC1A3F-A3ED-7F41-8C2C-26143353B3C9}"/>
              </a:ext>
            </a:extLst>
          </p:cNvPr>
          <p:cNvSpPr txBox="1"/>
          <p:nvPr/>
        </p:nvSpPr>
        <p:spPr>
          <a:xfrm>
            <a:off x="943363" y="3324206"/>
            <a:ext cx="61023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ru-RU" dirty="0">
                <a:solidFill>
                  <a:srgbClr val="90C2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Астраханский Государственный Медицинский Университет</a:t>
            </a:r>
          </a:p>
          <a:p>
            <a:pPr algn="ctr" defTabSz="342900"/>
            <a:r>
              <a:rPr lang="ru-RU" dirty="0" smtClean="0">
                <a:solidFill>
                  <a:srgbClr val="90C2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кафедра </a:t>
            </a:r>
            <a:r>
              <a:rPr lang="ru-RU" dirty="0">
                <a:solidFill>
                  <a:srgbClr val="90C2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эпидемиологии и инфекционных болезней</a:t>
            </a:r>
          </a:p>
          <a:p>
            <a:pPr defTabSz="342900"/>
            <a:endParaRPr lang="ru-RU" dirty="0">
              <a:solidFill>
                <a:srgbClr val="90C22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342900"/>
            <a:endParaRPr lang="ru-RU" dirty="0">
              <a:solidFill>
                <a:srgbClr val="90C22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23373DE-2407-904C-A745-DDFB37E027B8}"/>
              </a:ext>
            </a:extLst>
          </p:cNvPr>
          <p:cNvSpPr txBox="1"/>
          <p:nvPr/>
        </p:nvSpPr>
        <p:spPr>
          <a:xfrm>
            <a:off x="2438400" y="6248400"/>
            <a:ext cx="32948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ru-RU" sz="1350" b="1" dirty="0">
                <a:solidFill>
                  <a:srgbClr val="90C22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  <a:r>
              <a:rPr lang="en-US" sz="1350" b="1" dirty="0">
                <a:solidFill>
                  <a:srgbClr val="90C22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350" b="1" dirty="0">
                <a:solidFill>
                  <a:srgbClr val="90C22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12-13 апреля </a:t>
            </a:r>
            <a:r>
              <a:rPr lang="ru-RU" sz="1350" b="1" dirty="0" smtClean="0">
                <a:solidFill>
                  <a:srgbClr val="90C22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350" b="1" dirty="0">
                <a:solidFill>
                  <a:srgbClr val="90C22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</a:p>
        </p:txBody>
      </p:sp>
    </p:spTree>
    <p:extLst>
      <p:ext uri="{BB962C8B-B14F-4D97-AF65-F5344CB8AC3E}">
        <p14:creationId xmlns:p14="http://schemas.microsoft.com/office/powerpoint/2010/main" val="4726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714356"/>
            <a:ext cx="3210174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i="1" dirty="0" smtClean="0">
                <a:ln/>
                <a:solidFill>
                  <a:schemeClr val="accent5">
                    <a:lumMod val="50000"/>
                  </a:schemeClr>
                </a:solidFill>
              </a:rPr>
              <a:t>распределение по </a:t>
            </a:r>
          </a:p>
          <a:p>
            <a:pPr algn="ctr"/>
            <a:r>
              <a:rPr lang="ru-RU" sz="2800" b="1" i="1" dirty="0" smtClean="0">
                <a:ln/>
                <a:solidFill>
                  <a:schemeClr val="accent5">
                    <a:lumMod val="50000"/>
                  </a:schemeClr>
                </a:solidFill>
              </a:rPr>
              <a:t>сёлам (%) </a:t>
            </a:r>
            <a:endParaRPr lang="ru-RU" sz="2800" b="1" i="1" dirty="0">
              <a:ln/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8370" name="Picture 2" descr="http://administration.astrgorod.ru/sites/default/files/astrgorod-images/ispolnitelnaya-vlast/raioni-goroda/72--182116398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3429024" cy="4000528"/>
          </a:xfrm>
          <a:prstGeom prst="rect">
            <a:avLst/>
          </a:prstGeom>
          <a:noFill/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18707777"/>
              </p:ext>
            </p:extLst>
          </p:nvPr>
        </p:nvGraphicFramePr>
        <p:xfrm>
          <a:off x="3286116" y="1000108"/>
          <a:ext cx="5857884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590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454460"/>
              </p:ext>
            </p:extLst>
          </p:nvPr>
        </p:nvGraphicFramePr>
        <p:xfrm>
          <a:off x="3131840" y="1028699"/>
          <a:ext cx="6012160" cy="2667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94763632"/>
              </p:ext>
            </p:extLst>
          </p:nvPr>
        </p:nvGraphicFramePr>
        <p:xfrm>
          <a:off x="3505200" y="2362200"/>
          <a:ext cx="5410200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957669"/>
              </p:ext>
            </p:extLst>
          </p:nvPr>
        </p:nvGraphicFramePr>
        <p:xfrm>
          <a:off x="230872" y="228600"/>
          <a:ext cx="35814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971800" y="381000"/>
            <a:ext cx="58674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800" i="1" dirty="0">
                <a:solidFill>
                  <a:srgbClr val="0000FF"/>
                </a:solidFill>
                <a:latin typeface="Century Gothic" panose="020B0502020202020204" pitchFamily="34" charset="0"/>
                <a:cs typeface="Arabic Typesetting" panose="03020402040406030203" pitchFamily="66" charset="-78"/>
              </a:rPr>
              <a:t>распределение по занятости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7823" y="3951174"/>
            <a:ext cx="1681977" cy="1121879"/>
          </a:xfrm>
          <a:prstGeom prst="rect">
            <a:avLst/>
          </a:prstGeom>
          <a:effectLst>
            <a:softEdge rad="127000"/>
          </a:effectLst>
          <a:scene3d>
            <a:camera prst="orthographicFront">
              <a:rot lat="0" lon="1200000" rev="0"/>
            </a:camera>
            <a:lightRig rig="threePt" dir="t"/>
          </a:scene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" y="228600"/>
            <a:ext cx="1981200" cy="141372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71800" y="3212976"/>
            <a:ext cx="1295400" cy="85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827569"/>
              </p:ext>
            </p:extLst>
          </p:nvPr>
        </p:nvGraphicFramePr>
        <p:xfrm>
          <a:off x="179512" y="476672"/>
          <a:ext cx="8640762" cy="594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3071810"/>
            <a:ext cx="1571636" cy="15668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1628800"/>
            <a:ext cx="1426588" cy="1255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500042"/>
            <a:ext cx="7737666" cy="135732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период с 2000 по 2016 гг. на территории Астраханской области зарегистрировано 90 случаев завозной малярии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544024960"/>
              </p:ext>
            </p:extLst>
          </p:nvPr>
        </p:nvGraphicFramePr>
        <p:xfrm>
          <a:off x="865744" y="1988840"/>
          <a:ext cx="6500858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35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899524222"/>
              </p:ext>
            </p:extLst>
          </p:nvPr>
        </p:nvGraphicFramePr>
        <p:xfrm>
          <a:off x="323528" y="548680"/>
          <a:ext cx="857256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124744"/>
            <a:ext cx="3590855" cy="212159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4518382"/>
              </p:ext>
            </p:extLst>
          </p:nvPr>
        </p:nvGraphicFramePr>
        <p:xfrm>
          <a:off x="467544" y="571480"/>
          <a:ext cx="7560840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999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8530649"/>
              </p:ext>
            </p:extLst>
          </p:nvPr>
        </p:nvGraphicFramePr>
        <p:xfrm>
          <a:off x="0" y="1893025"/>
          <a:ext cx="8382000" cy="3963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47664" y="692696"/>
            <a:ext cx="6500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30555"/>
            </a:pPr>
            <a:r>
              <a:rPr lang="ru" sz="2400" b="1" dirty="0" smtClean="0">
                <a:solidFill>
                  <a:srgbClr val="002060"/>
                </a:solidFill>
                <a:latin typeface="Segoe Script" panose="020B0504020000000003" pitchFamily="34" charset="0"/>
                <a:ea typeface="Times New Roman"/>
                <a:cs typeface="Times New Roman"/>
                <a:sym typeface="Times New Roman"/>
              </a:rPr>
              <a:t>Диагностика.</a:t>
            </a:r>
          </a:p>
          <a:p>
            <a:pPr>
              <a:buClr>
                <a:schemeClr val="dk1"/>
              </a:buClr>
              <a:buSzPct val="30555"/>
            </a:pPr>
            <a:r>
              <a:rPr lang="ru" sz="2400" b="1" dirty="0" smtClean="0">
                <a:solidFill>
                  <a:srgbClr val="002060"/>
                </a:solidFill>
                <a:latin typeface="Segoe Script" panose="020B0504020000000003" pitchFamily="34" charset="0"/>
                <a:ea typeface="Times New Roman"/>
                <a:cs typeface="Times New Roman"/>
                <a:sym typeface="Times New Roman"/>
              </a:rPr>
              <a:t>Метод иммуноферментного анализа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25594"/>
            <a:ext cx="3085492" cy="65986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r="9088" b="50681"/>
          <a:stretch/>
        </p:blipFill>
        <p:spPr>
          <a:xfrm>
            <a:off x="5796135" y="507243"/>
            <a:ext cx="3092135" cy="19856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166" r="10887" b="50691"/>
          <a:stretch/>
        </p:blipFill>
        <p:spPr>
          <a:xfrm>
            <a:off x="4283968" y="1940615"/>
            <a:ext cx="2760215" cy="1956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2459" y="3726414"/>
            <a:ext cx="2627784" cy="12950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5387" y="2333998"/>
            <a:ext cx="504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rgbClr val="002060"/>
                </a:solidFill>
                <a:latin typeface="Monotype Corsiva" panose="03010101010201010101" pitchFamily="66" charset="0"/>
              </a:rPr>
              <a:t>альбендазол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rgbClr val="002060"/>
                </a:solidFill>
                <a:latin typeface="Monotype Corsiva" panose="03010101010201010101" pitchFamily="66" charset="0"/>
              </a:rPr>
              <a:t>антигистаминные </a:t>
            </a:r>
            <a:r>
              <a:rPr lang="ru-RU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препараты</a:t>
            </a:r>
            <a:endParaRPr lang="ru-RU" sz="3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611560" y="563488"/>
            <a:ext cx="7920880" cy="5673824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342900" lvl="0" indent="-342900">
              <a:lnSpc>
                <a:spcPct val="95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ru-RU" sz="2000" i="1" dirty="0">
                <a:latin typeface="Arial Narrow" panose="020B0606020202030204" pitchFamily="34" charset="0"/>
                <a:cs typeface="Times New Roman" pitchFamily="18" charset="0"/>
              </a:rPr>
              <a:t>Современная ситуация по </a:t>
            </a:r>
            <a:r>
              <a:rPr lang="ru-RU" sz="2000" i="1" dirty="0" err="1">
                <a:latin typeface="Arial Narrow" panose="020B0606020202030204" pitchFamily="34" charset="0"/>
                <a:cs typeface="Times New Roman" pitchFamily="18" charset="0"/>
              </a:rPr>
              <a:t>токсокарозу</a:t>
            </a:r>
            <a:r>
              <a:rPr lang="ru-RU" sz="2000" i="1" dirty="0">
                <a:latin typeface="Arial Narrow" panose="020B0606020202030204" pitchFamily="34" charset="0"/>
                <a:cs typeface="Times New Roman" pitchFamily="18" charset="0"/>
              </a:rPr>
              <a:t> человека в Астраханской области </a:t>
            </a:r>
            <a:r>
              <a:rPr lang="ru-RU" sz="2000" i="1" dirty="0" smtClean="0">
                <a:latin typeface="Arial Narrow" panose="020B0606020202030204" pitchFamily="34" charset="0"/>
                <a:cs typeface="Times New Roman" pitchFamily="18" charset="0"/>
              </a:rPr>
              <a:t>остается актуальной. Заболеванию </a:t>
            </a:r>
            <a:r>
              <a:rPr lang="ru-RU" sz="2000" i="1" dirty="0">
                <a:latin typeface="Arial Narrow" panose="020B0606020202030204" pitchFamily="34" charset="0"/>
                <a:cs typeface="Times New Roman" pitchFamily="18" charset="0"/>
              </a:rPr>
              <a:t>подвержены все категории граждан, как дети, так и взрослые.</a:t>
            </a:r>
          </a:p>
          <a:p>
            <a:pPr marL="342900" lvl="0" indent="-342900">
              <a:lnSpc>
                <a:spcPct val="95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ru-RU" sz="2000" i="1" dirty="0">
                <a:latin typeface="Arial Narrow" panose="020B0606020202030204" pitchFamily="34" charset="0"/>
                <a:cs typeface="Times New Roman" pitchFamily="18" charset="0"/>
              </a:rPr>
              <a:t>Основными причинами заболевания послужил тесный контакт, как с домашними, так и бродячими животными, а также не соблюдение правил личной гигиены.</a:t>
            </a:r>
          </a:p>
          <a:p>
            <a:pPr marL="342900" lvl="0" indent="-342900">
              <a:lnSpc>
                <a:spcPct val="95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ru-RU" sz="2000" i="1" dirty="0">
                <a:latin typeface="Arial Narrow" panose="020B0606020202030204" pitchFamily="34" charset="0"/>
                <a:cs typeface="Times New Roman" pitchFamily="18" charset="0"/>
              </a:rPr>
              <a:t>Наличие у заболевших титра антител при постановке ИФА 1:800 и выше, а также наличие клинической картины </a:t>
            </a:r>
            <a:r>
              <a:rPr lang="ru-RU" sz="2000" i="1" dirty="0" smtClean="0">
                <a:latin typeface="Arial Narrow" panose="020B0606020202030204" pitchFamily="34" charset="0"/>
                <a:cs typeface="Times New Roman" pitchFamily="18" charset="0"/>
              </a:rPr>
              <a:t>заболевания </a:t>
            </a:r>
            <a:r>
              <a:rPr lang="ru-RU" sz="2000" i="1" dirty="0">
                <a:latin typeface="Arial Narrow" panose="020B0606020202030204" pitchFamily="34" charset="0"/>
                <a:cs typeface="Times New Roman" pitchFamily="18" charset="0"/>
              </a:rPr>
              <a:t>свидетельствует о непосредственном наличии паразитарной инвазии у обследуемого пациента</a:t>
            </a:r>
            <a:r>
              <a:rPr lang="ru-RU" sz="2000" i="1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563488"/>
            <a:ext cx="18517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Monotype Corsiva" panose="03010101010201010101" pitchFamily="66" charset="0"/>
              </a:rPr>
              <a:t>Выводы:</a:t>
            </a:r>
            <a:endParaRPr lang="ru-RU" sz="4000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B5A8DF-70A4-6D48-9270-01450B6B4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00608" y="2187121"/>
            <a:ext cx="8372240" cy="752021"/>
          </a:xfrm>
        </p:spPr>
        <p:txBody>
          <a:bodyPr/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4730032-B736-4F43-AFA8-50887257D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934" y="3438658"/>
            <a:ext cx="2045026" cy="23620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A549B44-0FC6-6448-AAEC-EEBAB76CC75D}"/>
              </a:ext>
            </a:extLst>
          </p:cNvPr>
          <p:cNvSpPr txBox="1"/>
          <p:nvPr/>
        </p:nvSpPr>
        <p:spPr>
          <a:xfrm>
            <a:off x="2312604" y="6093296"/>
            <a:ext cx="370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ru-RU" b="1" dirty="0">
                <a:solidFill>
                  <a:srgbClr val="90C22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  <a:r>
              <a:rPr lang="ru-RU" sz="1350" b="1" dirty="0">
                <a:solidFill>
                  <a:srgbClr val="90C22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12-13 апреля </a:t>
            </a:r>
            <a:r>
              <a:rPr lang="ru-RU" sz="1350" b="1" dirty="0" smtClean="0">
                <a:solidFill>
                  <a:srgbClr val="90C22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350" b="1" dirty="0">
                <a:solidFill>
                  <a:srgbClr val="90C22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29E6B424-0000-614A-BB6C-6C6D0A8DF034}"/>
              </a:ext>
            </a:extLst>
          </p:cNvPr>
          <p:cNvSpPr txBox="1">
            <a:spLocks/>
          </p:cNvSpPr>
          <p:nvPr/>
        </p:nvSpPr>
        <p:spPr>
          <a:xfrm>
            <a:off x="1492556" y="1175947"/>
            <a:ext cx="5762105" cy="62966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500" b="1" dirty="0">
                <a:solidFill>
                  <a:srgbClr val="90C22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 научный  форум студентов и молодых ученых</a:t>
            </a:r>
            <a:r>
              <a:rPr lang="ru-RU" sz="1500" dirty="0">
                <a:solidFill>
                  <a:srgbClr val="90C22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>
                <a:solidFill>
                  <a:srgbClr val="90C22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solidFill>
                  <a:srgbClr val="90C22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500" b="1" dirty="0">
                <a:solidFill>
                  <a:srgbClr val="90C22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Студенческая наука – </a:t>
            </a:r>
            <a:r>
              <a:rPr lang="ru-RU" sz="1500" b="1" dirty="0" smtClean="0">
                <a:solidFill>
                  <a:srgbClr val="90C22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2019»</a:t>
            </a:r>
            <a:r>
              <a:rPr lang="ru-RU" sz="1500" b="1" dirty="0">
                <a:solidFill>
                  <a:srgbClr val="C42F1A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dirty="0">
                <a:solidFill>
                  <a:srgbClr val="C42F1A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Nationwide scientific forum of students and young scientists </a:t>
            </a:r>
            <a:r>
              <a:rPr lang="ru-RU" sz="1200" b="1" dirty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200" b="1" dirty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science – 2018</a:t>
            </a:r>
            <a:r>
              <a:rPr lang="ru-RU" sz="1200" b="1" dirty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dirty="0">
              <a:solidFill>
                <a:srgbClr val="90C22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E344180-52C6-0E45-A838-586A3F99A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56" y="905890"/>
            <a:ext cx="932089" cy="9320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9DB4B55-861D-3242-8C9D-EE6BC41652C5}"/>
              </a:ext>
            </a:extLst>
          </p:cNvPr>
          <p:cNvSpPr txBox="1"/>
          <p:nvPr/>
        </p:nvSpPr>
        <p:spPr>
          <a:xfrm>
            <a:off x="1371600" y="2906773"/>
            <a:ext cx="6028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ru-RU" b="1" dirty="0">
                <a:solidFill>
                  <a:srgbClr val="90C22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КЛИНИКО – ЭПИДЕМИОЛОГИЧЕСКИЕ </a:t>
            </a:r>
            <a:r>
              <a:rPr lang="ru-RU" b="1" dirty="0" smtClean="0">
                <a:solidFill>
                  <a:srgbClr val="90C22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АСПЕКТЫ ТОКСОКАРОЗА </a:t>
            </a:r>
            <a:r>
              <a:rPr lang="ru-RU" b="1" dirty="0">
                <a:solidFill>
                  <a:srgbClr val="90C22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</a:p>
          <a:p>
            <a:pPr algn="ctr" defTabSz="342900"/>
            <a:r>
              <a:rPr lang="ru-RU" b="1" dirty="0">
                <a:solidFill>
                  <a:srgbClr val="90C22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АСТРАХАНСКОЙ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32587" y="3892394"/>
            <a:ext cx="6067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342900"/>
            <a:r>
              <a:rPr lang="ru-RU" dirty="0">
                <a:solidFill>
                  <a:srgbClr val="90C2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Астраханский Государственный Медицинский Университет</a:t>
            </a:r>
          </a:p>
          <a:p>
            <a:pPr lvl="0" algn="ctr" defTabSz="342900"/>
            <a:r>
              <a:rPr lang="ru-RU" dirty="0">
                <a:solidFill>
                  <a:srgbClr val="90C2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кафедра эпидемиологии и инфекционных болезней</a:t>
            </a:r>
          </a:p>
        </p:txBody>
      </p:sp>
    </p:spTree>
    <p:extLst>
      <p:ext uri="{BB962C8B-B14F-4D97-AF65-F5344CB8AC3E}">
        <p14:creationId xmlns:p14="http://schemas.microsoft.com/office/powerpoint/2010/main" val="220434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533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8092" y="404664"/>
            <a:ext cx="68402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Малярия - острая инфекция, передающаяся через кровь, характеризующаяся периодическими лихорадочными приступами, чередующимися с периодами безлихорадочными, закономерность появления которых соответствует циклу развития возбудителя, с преимущественным поражением эритроцитов, анемией, увеличением печени и селезенки</a:t>
            </a:r>
          </a:p>
        </p:txBody>
      </p:sp>
      <p:pic>
        <p:nvPicPr>
          <p:cNvPr id="1026" name="Picture 2" descr="https://pbs.twimg.com/media/D5QxQL4XoAEXfyH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47476"/>
            <a:ext cx="3672408" cy="362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osquitomagnet.hb.bizmrg.com/medialibrary/49b/49bfdf5a760809ee39295d0e0a84698d/malar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81756"/>
            <a:ext cx="4104456" cy="362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7250" y="2624802"/>
            <a:ext cx="4400965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охарактеризовать эпидемиологическую ситуацию по завозной малярии в Астраханской области за 2000–2016 гг.</a:t>
            </a:r>
          </a:p>
        </p:txBody>
      </p:sp>
      <p:pic>
        <p:nvPicPr>
          <p:cNvPr id="10244" name="Picture 4" descr="https://trade12basics.files.wordpress.com/2016/05/go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48241"/>
            <a:ext cx="3528129" cy="232722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0152" y="322343"/>
            <a:ext cx="2969323" cy="253727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55319" y="1590981"/>
            <a:ext cx="1112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/>
            <a:r>
              <a:rPr lang="ru-RU" sz="28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136194"/>
            <a:ext cx="1738058" cy="295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0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988" y="4520107"/>
            <a:ext cx="2916012" cy="23287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68" y="192707"/>
            <a:ext cx="1890323" cy="166300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11" name="Горизонтальный свиток 10"/>
          <p:cNvSpPr/>
          <p:nvPr/>
        </p:nvSpPr>
        <p:spPr>
          <a:xfrm>
            <a:off x="1371600" y="1262032"/>
            <a:ext cx="6781800" cy="4114800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24841"/>
              </p:ext>
            </p:extLst>
          </p:nvPr>
        </p:nvGraphicFramePr>
        <p:xfrm>
          <a:off x="1981200" y="2076858"/>
          <a:ext cx="6019799" cy="2665176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3822706"/>
                <a:gridCol w="2197093"/>
              </a:tblGrid>
              <a:tr h="47061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Материалы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Количество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7744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Электронная база данных по </a:t>
                      </a:r>
                      <a:r>
                        <a:rPr lang="ru-RU" sz="1800" dirty="0" smtClean="0"/>
                        <a:t>заболеваемости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ru-RU" sz="1800" baseline="0" dirty="0" smtClean="0"/>
                        <a:t>малярии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/>
                        <a:t>в Астраханской области</a:t>
                      </a:r>
                      <a:endParaRPr lang="ru-RU" sz="18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1</a:t>
                      </a:r>
                      <a:endParaRPr lang="ru-RU" sz="18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51632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Карты эпидемиологического обследования</a:t>
                      </a:r>
                      <a:endParaRPr lang="ru-RU" sz="18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0" dirty="0" smtClean="0">
                          <a:latin typeface="Calibri"/>
                          <a:ea typeface="+mn-ea"/>
                        </a:rPr>
                        <a:t>90</a:t>
                      </a:r>
                      <a:endParaRPr lang="ru-RU" sz="18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7744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Отчетные формы ФБУЗ «Центр гигиены и эпидемиологии в Астраханской области»</a:t>
                      </a:r>
                      <a:endParaRPr lang="ru-RU" sz="18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0" dirty="0" smtClean="0">
                          <a:latin typeface="Calibri"/>
                          <a:ea typeface="+mn-ea"/>
                        </a:rPr>
                        <a:t>90</a:t>
                      </a:r>
                      <a:endParaRPr lang="ru-RU" sz="18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8" name="Горизонтальный свиток 7"/>
          <p:cNvSpPr/>
          <p:nvPr/>
        </p:nvSpPr>
        <p:spPr>
          <a:xfrm>
            <a:off x="2307503" y="914400"/>
            <a:ext cx="4804313" cy="695265"/>
          </a:xfrm>
          <a:prstGeom prst="horizontalScroll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Материалы и методы: </a:t>
            </a:r>
            <a:endParaRPr lang="ru-RU" sz="2800" b="1" cap="all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FC000">
                      <a:shade val="20000"/>
                      <a:satMod val="245000"/>
                    </a:srgbClr>
                  </a:gs>
                  <a:gs pos="43000">
                    <a:srgbClr val="FFC000">
                      <a:satMod val="255000"/>
                    </a:srgbClr>
                  </a:gs>
                  <a:gs pos="48000">
                    <a:srgbClr val="FFC000">
                      <a:shade val="85000"/>
                      <a:satMod val="255000"/>
                    </a:srgbClr>
                  </a:gs>
                  <a:gs pos="100000">
                    <a:srgbClr val="FFC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500042"/>
            <a:ext cx="7737666" cy="135732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период с 2000 по 2016 гг. на территории Астраханской области зарегистрировано 90 случаев малярии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15689646"/>
              </p:ext>
            </p:extLst>
          </p:nvPr>
        </p:nvGraphicFramePr>
        <p:xfrm>
          <a:off x="865744" y="1988840"/>
          <a:ext cx="6500858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17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27872051"/>
              </p:ext>
            </p:extLst>
          </p:nvPr>
        </p:nvGraphicFramePr>
        <p:xfrm>
          <a:off x="323528" y="548680"/>
          <a:ext cx="857256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124744"/>
            <a:ext cx="3590855" cy="212159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53691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285949338"/>
              </p:ext>
            </p:extLst>
          </p:nvPr>
        </p:nvGraphicFramePr>
        <p:xfrm>
          <a:off x="395536" y="908720"/>
          <a:ext cx="8568122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286749"/>
            <a:ext cx="1419858" cy="17125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969906"/>
            <a:ext cx="1179678" cy="21993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92" y="3017031"/>
            <a:ext cx="3477290" cy="1527180"/>
          </a:xfrm>
          <a:prstGeom prst="rect">
            <a:avLst/>
          </a:prstGeom>
          <a:effectLst>
            <a:outerShdw blurRad="50800" dist="622300" dir="10020000" algn="ctr" rotWithShape="0">
              <a:srgbClr val="000000">
                <a:alpha val="43137"/>
              </a:srgbClr>
            </a:outerShdw>
            <a:softEdge rad="635000"/>
          </a:effectLst>
          <a:scene3d>
            <a:camera prst="orthographicFront">
              <a:rot lat="0" lon="2400000" rev="0"/>
            </a:camera>
            <a:lightRig rig="threePt" dir="t"/>
          </a:scene3d>
        </p:spPr>
      </p:pic>
      <p:sp>
        <p:nvSpPr>
          <p:cNvPr id="3" name="Прямоугольник 2"/>
          <p:cNvSpPr/>
          <p:nvPr/>
        </p:nvSpPr>
        <p:spPr>
          <a:xfrm>
            <a:off x="1560678" y="1143000"/>
            <a:ext cx="61734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Распределение по половому </a:t>
            </a:r>
            <a:r>
              <a:rPr lang="ru-RU" sz="3200" b="1" u="sng" dirty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составу (%)</a:t>
            </a:r>
            <a:endParaRPr lang="ru-RU" sz="3200" b="1" u="sng" dirty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91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4798252" y="-36347"/>
            <a:ext cx="4214842" cy="307183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9761" t="8670" r="13280"/>
          <a:stretch/>
        </p:blipFill>
        <p:spPr>
          <a:xfrm>
            <a:off x="-16913" y="2132856"/>
            <a:ext cx="2928926" cy="282831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55576" y="404664"/>
            <a:ext cx="371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Распределение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 месту жительства</a:t>
            </a:r>
            <a:endParaRPr lang="ru-RU" sz="3200" b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82024834"/>
              </p:ext>
            </p:extLst>
          </p:nvPr>
        </p:nvGraphicFramePr>
        <p:xfrm>
          <a:off x="1979712" y="2043755"/>
          <a:ext cx="6096000" cy="478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0918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714356"/>
            <a:ext cx="3210174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i="1" dirty="0" smtClean="0">
                <a:ln/>
                <a:solidFill>
                  <a:schemeClr val="accent5">
                    <a:lumMod val="50000"/>
                  </a:schemeClr>
                </a:solidFill>
              </a:rPr>
              <a:t>распределение по </a:t>
            </a:r>
          </a:p>
          <a:p>
            <a:pPr algn="ctr"/>
            <a:r>
              <a:rPr lang="ru-RU" sz="2800" b="1" i="1" dirty="0" smtClean="0">
                <a:ln/>
                <a:solidFill>
                  <a:schemeClr val="accent5">
                    <a:lumMod val="50000"/>
                  </a:schemeClr>
                </a:solidFill>
              </a:rPr>
              <a:t>районам (%) </a:t>
            </a:r>
            <a:endParaRPr lang="ru-RU" sz="2800" b="1" i="1" dirty="0">
              <a:ln/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8370" name="Picture 2" descr="http://administration.astrgorod.ru/sites/default/files/astrgorod-images/ispolnitelnaya-vlast/raioni-goroda/72--182116398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3429024" cy="4000528"/>
          </a:xfrm>
          <a:prstGeom prst="rect">
            <a:avLst/>
          </a:prstGeom>
          <a:noFill/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89631910"/>
              </p:ext>
            </p:extLst>
          </p:nvPr>
        </p:nvGraphicFramePr>
        <p:xfrm>
          <a:off x="3286116" y="1000108"/>
          <a:ext cx="5857884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87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ppt/theme/theme10.xml><?xml version="1.0" encoding="utf-8"?>
<a:theme xmlns:a="http://schemas.openxmlformats.org/drawingml/2006/main" name="Ион (конференц-зал)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1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ppt/theme/theme3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1_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5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6.xml><?xml version="1.0" encoding="utf-8"?>
<a:theme xmlns:a="http://schemas.openxmlformats.org/drawingml/2006/main" name="1_Полосы">
  <a:themeElements>
    <a:clrScheme name="Полосы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ppt/theme/theme7.xml><?xml version="1.0" encoding="utf-8"?>
<a:theme xmlns:a="http://schemas.openxmlformats.org/drawingml/2006/main" name="2_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8.xml><?xml version="1.0" encoding="utf-8"?>
<a:theme xmlns:a="http://schemas.openxmlformats.org/drawingml/2006/main" name="3_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9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Красный и фиолетовый">
    <a:dk1>
      <a:sysClr val="windowText" lastClr="000000"/>
    </a:dk1>
    <a:lt1>
      <a:sysClr val="window" lastClr="FFFFFF"/>
    </a:lt1>
    <a:dk2>
      <a:srgbClr val="454551"/>
    </a:dk2>
    <a:lt2>
      <a:srgbClr val="D8D9DC"/>
    </a:lt2>
    <a:accent1>
      <a:srgbClr val="E32D91"/>
    </a:accent1>
    <a:accent2>
      <a:srgbClr val="C830CC"/>
    </a:accent2>
    <a:accent3>
      <a:srgbClr val="4EA6DC"/>
    </a:accent3>
    <a:accent4>
      <a:srgbClr val="4775E7"/>
    </a:accent4>
    <a:accent5>
      <a:srgbClr val="8971E1"/>
    </a:accent5>
    <a:accent6>
      <a:srgbClr val="D54773"/>
    </a:accent6>
    <a:hlink>
      <a:srgbClr val="6B9F25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</TotalTime>
  <Words>338</Words>
  <Application>Microsoft Office PowerPoint</Application>
  <PresentationFormat>Экран (4:3)</PresentationFormat>
  <Paragraphs>68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Легкий дым</vt:lpstr>
      <vt:lpstr>Дивиденд</vt:lpstr>
      <vt:lpstr>Базис</vt:lpstr>
      <vt:lpstr>1_Базис</vt:lpstr>
      <vt:lpstr>Капля</vt:lpstr>
      <vt:lpstr>1_Полосы</vt:lpstr>
      <vt:lpstr>2_Базис</vt:lpstr>
      <vt:lpstr>3_Базис</vt:lpstr>
      <vt:lpstr>Аспект</vt:lpstr>
      <vt:lpstr>Ион (конференц-зал)</vt:lpstr>
      <vt:lpstr>Натуральные материалы</vt:lpstr>
      <vt:lpstr>Всероссийский  научный  форум студентов и молодых ученых «Студенческая наука – 2019» Nationwide scientific forum of students and young scientists with international participation «Student science – 2018»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Лечение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КЛИНИКО-ЭПИДЕМИОЛОГИЧЕСКИЕ АСПЕКТЫ ТОКСОКАРОЗА ЧЕЛОВЕКА В АСТРАХАНСКОМ РЕГИОНЕ ЗА 2013-2017 гг.</dc:title>
  <dc:creator>SALTEREEVA KHAVA</dc:creator>
  <cp:lastModifiedBy>HP</cp:lastModifiedBy>
  <cp:revision>106</cp:revision>
  <dcterms:created xsi:type="dcterms:W3CDTF">2009-09-17T20:27:55Z</dcterms:created>
  <dcterms:modified xsi:type="dcterms:W3CDTF">2023-03-12T13:31:20Z</dcterms:modified>
</cp:coreProperties>
</file>