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7" r:id="rId21"/>
    <p:sldId id="278" r:id="rId22"/>
    <p:sldId id="279" r:id="rId23"/>
    <p:sldId id="280" r:id="rId24"/>
    <p:sldId id="281" r:id="rId25"/>
    <p:sldId id="283"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1" d="100"/>
          <a:sy n="71" d="100"/>
        </p:scale>
        <p:origin x="-678"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87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10AF3846-FAD5-46C8-B9E8-3725214E0F1E}" type="datetimeFigureOut">
              <a:rPr lang="ru-RU" smtClean="0"/>
              <a:t>12.03.2023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199349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1255640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58054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1209768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4013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252873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298824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31595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269751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0AF3846-FAD5-46C8-B9E8-3725214E0F1E}" type="datetimeFigureOut">
              <a:rPr lang="ru-RU" smtClean="0"/>
              <a:t>12.03.2023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276518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0AF3846-FAD5-46C8-B9E8-3725214E0F1E}"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37759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0AF3846-FAD5-46C8-B9E8-3725214E0F1E}" type="datetimeFigureOut">
              <a:rPr lang="ru-RU" smtClean="0"/>
              <a:t>12.03.2023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284414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0AF3846-FAD5-46C8-B9E8-3725214E0F1E}" type="datetimeFigureOut">
              <a:rPr lang="ru-RU" smtClean="0"/>
              <a:t>12.03.2023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175963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F3846-FAD5-46C8-B9E8-3725214E0F1E}" type="datetimeFigureOut">
              <a:rPr lang="ru-RU" smtClean="0"/>
              <a:t>12.03.2023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260614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0AF3846-FAD5-46C8-B9E8-3725214E0F1E}"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377155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0AF3846-FAD5-46C8-B9E8-3725214E0F1E}" type="datetimeFigureOut">
              <a:rPr lang="ru-RU" smtClean="0"/>
              <a:t>12.03.2023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50B77F-C16A-4CAA-8172-39326A3D8A9F}" type="slidenum">
              <a:rPr lang="ru-RU" smtClean="0"/>
              <a:t>‹#›</a:t>
            </a:fld>
            <a:endParaRPr lang="ru-RU"/>
          </a:p>
        </p:txBody>
      </p:sp>
    </p:spTree>
    <p:extLst>
      <p:ext uri="{BB962C8B-B14F-4D97-AF65-F5344CB8AC3E}">
        <p14:creationId xmlns:p14="http://schemas.microsoft.com/office/powerpoint/2010/main" val="335626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0AF3846-FAD5-46C8-B9E8-3725214E0F1E}" type="datetimeFigureOut">
              <a:rPr lang="ru-RU" smtClean="0"/>
              <a:t>12.03.2023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E50B77F-C16A-4CAA-8172-39326A3D8A9F}" type="slidenum">
              <a:rPr lang="ru-RU" smtClean="0"/>
              <a:t>‹#›</a:t>
            </a:fld>
            <a:endParaRPr lang="ru-RU"/>
          </a:p>
        </p:txBody>
      </p:sp>
    </p:spTree>
    <p:extLst>
      <p:ext uri="{BB962C8B-B14F-4D97-AF65-F5344CB8AC3E}">
        <p14:creationId xmlns:p14="http://schemas.microsoft.com/office/powerpoint/2010/main" val="70582352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59235" y="4329757"/>
            <a:ext cx="5500255" cy="579967"/>
          </a:xfrm>
          <a:prstGeom prst="rect">
            <a:avLst/>
          </a:prstGeom>
        </p:spPr>
        <p:txBody>
          <a:bodyPr wrap="square">
            <a:spAutoFit/>
          </a:bodyPr>
          <a:lstStyle/>
          <a:p>
            <a:pPr algn="just">
              <a:lnSpc>
                <a:spcPct val="150000"/>
              </a:lnSpc>
              <a:spcAft>
                <a:spcPts val="800"/>
              </a:spcAft>
            </a:pPr>
            <a:r>
              <a:rPr lang="ru-RU"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Выполнили</a:t>
            </a:r>
            <a:r>
              <a:rPr lang="ru-RU"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122218" y="477708"/>
            <a:ext cx="9324109" cy="1200329"/>
          </a:xfrm>
          <a:prstGeom prst="rect">
            <a:avLst/>
          </a:prstGeom>
        </p:spPr>
        <p:txBody>
          <a:bodyPr wrap="square">
            <a:spAutoFit/>
          </a:bodyPr>
          <a:lstStyle/>
          <a:p>
            <a:pPr algn="ctr">
              <a:lnSpc>
                <a:spcPct val="150000"/>
              </a:lnSpc>
              <a:spcAft>
                <a:spcPts val="800"/>
              </a:spcAft>
            </a:pPr>
            <a:r>
              <a:rPr lang="ru-RU"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ru-R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Кровотечения в последовом и раннем родовом периоде. Геморрагический шок и ДВС синдром»</a:t>
            </a:r>
          </a:p>
        </p:txBody>
      </p:sp>
      <p:pic>
        <p:nvPicPr>
          <p:cNvPr id="1026" name="Picture 2" descr="https://igl-clinic.ru/wp-content/uploads/2019/12/cff1dd71b5eb8339d19bcadd0cd139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5" y="2117292"/>
            <a:ext cx="60960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30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509" y="293914"/>
            <a:ext cx="11526982" cy="3046988"/>
          </a:xfrm>
          <a:prstGeom prst="rect">
            <a:avLst/>
          </a:prstGeom>
        </p:spPr>
        <p:txBody>
          <a:bodyPr wrap="square">
            <a:spAutoFit/>
          </a:bodyPr>
          <a:lstStyle/>
          <a:p>
            <a:pPr algn="just">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Плотное прикрепление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(относительное приращение) плаценты - такая патология, при которой ворсы хориона не выходят за пределы компактного слоя отпадающей оболочки, но плотно соединены с ним.</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Истинное приращение плаценты</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тяжелая патология, при которой ворсины хориона проникают в мышечный слой, прорастая его, доходят до серозной оболочки матки. Истинное приращение плаценты может быть полным и неполным. При полном приращении плаценты вся материнская поверхность плаценты прочно соединена со стенкой матки, при частичном же - только поверхность отдельных долек. </a:t>
            </a:r>
            <a:endParaRPr lang="ru-RU" sz="2400" dirty="0">
              <a:latin typeface="Times New Roman" panose="02020603050405020304" pitchFamily="18" charset="0"/>
              <a:cs typeface="Times New Roman" panose="02020603050405020304" pitchFamily="18" charset="0"/>
            </a:endParaRPr>
          </a:p>
        </p:txBody>
      </p:sp>
      <p:pic>
        <p:nvPicPr>
          <p:cNvPr id="5122" name="Picture 2" descr="https://present5.com/presentation/20140607_152637639/image-48.jpg"/>
          <p:cNvPicPr>
            <a:picLocks noChangeAspect="1" noChangeArrowheads="1"/>
          </p:cNvPicPr>
          <p:nvPr/>
        </p:nvPicPr>
        <p:blipFill rotWithShape="1">
          <a:blip r:embed="rId2">
            <a:extLst>
              <a:ext uri="{28A0092B-C50C-407E-A947-70E740481C1C}">
                <a14:useLocalDpi xmlns:a14="http://schemas.microsoft.com/office/drawing/2010/main" val="0"/>
              </a:ext>
            </a:extLst>
          </a:blip>
          <a:srcRect l="46751" t="45641" r="3053" b="3902"/>
          <a:stretch/>
        </p:blipFill>
        <p:spPr bwMode="auto">
          <a:xfrm>
            <a:off x="2725270" y="3340902"/>
            <a:ext cx="9466730" cy="3530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14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2509" y="349172"/>
            <a:ext cx="6096000" cy="5565947"/>
          </a:xfrm>
          <a:prstGeom prst="rect">
            <a:avLst/>
          </a:prstGeom>
        </p:spPr>
        <p:txBody>
          <a:bodyPr>
            <a:spAutoFit/>
          </a:bodyPr>
          <a:lstStyle/>
          <a:p>
            <a:pPr algn="just">
              <a:lnSpc>
                <a:spcPct val="150000"/>
              </a:lnSpc>
              <a:spcAft>
                <a:spcPts val="1425"/>
              </a:spcAft>
            </a:pPr>
            <a:r>
              <a:rPr lang="ru-RU" sz="2400" dirty="0">
                <a:solidFill>
                  <a:srgbClr val="000000"/>
                </a:solidFill>
                <a:latin typeface="Times New Roman" panose="02020603050405020304" pitchFamily="18" charset="0"/>
                <a:ea typeface="Times New Roman" panose="02020603050405020304" pitchFamily="18" charset="0"/>
              </a:rPr>
              <a:t>Клиника приращения плаценты чаще всего проявляется симптомом кровотечения. При полном приращении плаценты симптом кровотечения отсутствует, как отсутствуют и признаки отделения плаценты. При относительном приращении плаценты, когда одна часть ее плотно прикреплена к стенке матки, а другая отслоилась, симптом обильного кровотечения является обязательным.</a:t>
            </a:r>
            <a:endParaRPr lang="ru-RU" sz="2400" dirty="0">
              <a:effectLst/>
              <a:latin typeface="Times New Roman" panose="02020603050405020304" pitchFamily="18" charset="0"/>
              <a:ea typeface="Times New Roman" panose="02020603050405020304" pitchFamily="18" charset="0"/>
            </a:endParaRPr>
          </a:p>
        </p:txBody>
      </p:sp>
      <p:pic>
        <p:nvPicPr>
          <p:cNvPr id="6146" name="Picture 2" descr="https://cf2.ppt-online.org/files2/slide/i/iBcIr0vpG2o7wHs5QMPNfjKuqLayYWXFRmJz6E/slide-9.jpg"/>
          <p:cNvPicPr>
            <a:picLocks noChangeAspect="1" noChangeArrowheads="1"/>
          </p:cNvPicPr>
          <p:nvPr/>
        </p:nvPicPr>
        <p:blipFill rotWithShape="1">
          <a:blip r:embed="rId2">
            <a:extLst>
              <a:ext uri="{28A0092B-C50C-407E-A947-70E740481C1C}">
                <a14:useLocalDpi xmlns:a14="http://schemas.microsoft.com/office/drawing/2010/main" val="0"/>
              </a:ext>
            </a:extLst>
          </a:blip>
          <a:srcRect l="18258" t="19092" r="27974" b="31580"/>
          <a:stretch/>
        </p:blipFill>
        <p:spPr bwMode="auto">
          <a:xfrm>
            <a:off x="6589059" y="3132145"/>
            <a:ext cx="5244354" cy="3603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64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428508" cy="6247864"/>
          </a:xfrm>
          <a:prstGeom prst="rect">
            <a:avLst/>
          </a:prstGeom>
        </p:spPr>
        <p:txBody>
          <a:bodyPr wrap="square">
            <a:spAutoFit/>
          </a:bodyPr>
          <a:lstStyle/>
          <a:p>
            <a:pPr algn="just"/>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Диагноз относительного или истинного приращения плаценты можно поставить только после ручного отделения плаценты. </a:t>
            </a:r>
            <a:endPar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относительном прикреплении плаценты (наличии симптома кровотечения и отсутствия признаков отделения плаценты) лечение заключается в проведении операции ручного отделения плаценты и выделения последа. Если нет симптома кровотечения и консервативные мероприятия неэффективны, выжидают 30 минут, после чего следует произвести ручное отделение плаценты. </a:t>
            </a:r>
            <a:endPar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попытке отделить плаценту от матки при ее полном истинном приращении сразу же возникает обильное кровотечение. В такой ситуации необходима немедленная операция: чревосечение,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надвлагалищная</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ампутация или экстирпация матки. При частичном истинном приращении последа попытка отделения рукой последа еще более усиливает кровотечение, надо прекратить отделение и немедленно начать чревосечение и удаление матки. </a:t>
            </a:r>
            <a:endParaRPr lang="ru-RU" sz="2000" dirty="0">
              <a:latin typeface="Times New Roman" panose="02020603050405020304" pitchFamily="18" charset="0"/>
              <a:cs typeface="Times New Roman" panose="02020603050405020304" pitchFamily="18" charset="0"/>
            </a:endParaRPr>
          </a:p>
        </p:txBody>
      </p:sp>
      <p:pic>
        <p:nvPicPr>
          <p:cNvPr id="8194" name="Picture 2" descr="https://fb.ru/misc/i/gallery/12301/8268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142" y="2400300"/>
            <a:ext cx="5750858" cy="4457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763" y="376673"/>
            <a:ext cx="11513128" cy="2031325"/>
          </a:xfrm>
          <a:prstGeom prst="rect">
            <a:avLst/>
          </a:prstGeom>
        </p:spPr>
        <p:txBody>
          <a:bodyPr wrap="square">
            <a:spAutoFit/>
          </a:bodyPr>
          <a:lstStyle/>
          <a:p>
            <a:pPr algn="ctr">
              <a:lnSpc>
                <a:spcPct val="150000"/>
              </a:lnSpc>
              <a:spcAft>
                <a:spcPts val="0"/>
              </a:spcAft>
            </a:pPr>
            <a:r>
              <a:rPr lang="ru-RU" sz="2800" b="1" dirty="0">
                <a:solidFill>
                  <a:srgbClr val="000000"/>
                </a:solidFill>
                <a:latin typeface="Times New Roman" panose="02020603050405020304" pitchFamily="18" charset="0"/>
                <a:ea typeface="Times New Roman" panose="02020603050405020304" pitchFamily="18" charset="0"/>
              </a:rPr>
              <a:t>Кровотечение в раннем послеродовом периоде</a:t>
            </a:r>
            <a:endParaRPr lang="ru-RU" sz="28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sz="2800" dirty="0">
                <a:solidFill>
                  <a:srgbClr val="000000"/>
                </a:solidFill>
                <a:latin typeface="Times New Roman" panose="02020603050405020304" pitchFamily="18" charset="0"/>
                <a:ea typeface="Times New Roman" panose="02020603050405020304" pitchFamily="18" charset="0"/>
              </a:rPr>
              <a:t>Кровотечение из половых путей в первые 4 часа после родов, называют кровотечением в раннем послеродовом периоде.</a:t>
            </a:r>
            <a:endParaRPr lang="ru-RU" sz="2800" dirty="0">
              <a:effectLst/>
              <a:latin typeface="Times New Roman" panose="02020603050405020304" pitchFamily="18" charset="0"/>
              <a:ea typeface="Times New Roman" panose="02020603050405020304" pitchFamily="18" charset="0"/>
            </a:endParaRPr>
          </a:p>
        </p:txBody>
      </p:sp>
      <p:pic>
        <p:nvPicPr>
          <p:cNvPr id="7170" name="Picture 2" descr="https://www.myhybridlab.com/pluginfile.php/79966/course/summary/pogimdymin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068" y="2381249"/>
            <a:ext cx="8953500" cy="4476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9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08073" y="1873448"/>
            <a:ext cx="6096000" cy="4662815"/>
          </a:xfrm>
          <a:prstGeom prst="rect">
            <a:avLst/>
          </a:prstGeom>
        </p:spPr>
        <p:txBody>
          <a:bodyPr>
            <a:spAutoFit/>
          </a:bodyPr>
          <a:lstStyle/>
          <a:p>
            <a:pPr algn="just">
              <a:lnSpc>
                <a:spcPct val="150000"/>
              </a:lnSpc>
              <a:spcAft>
                <a:spcPts val="0"/>
              </a:spcAft>
            </a:pPr>
            <a:r>
              <a:rPr lang="ru-RU" b="1" dirty="0">
                <a:solidFill>
                  <a:srgbClr val="000000"/>
                </a:solidFill>
                <a:latin typeface="Times New Roman" panose="02020603050405020304" pitchFamily="18" charset="0"/>
                <a:ea typeface="Times New Roman" panose="02020603050405020304" pitchFamily="18" charset="0"/>
              </a:rPr>
              <a:t>Гипотония матки </a:t>
            </a:r>
            <a:r>
              <a:rPr lang="ru-RU" dirty="0">
                <a:solidFill>
                  <a:srgbClr val="000000"/>
                </a:solidFill>
                <a:latin typeface="Times New Roman" panose="02020603050405020304" pitchFamily="18" charset="0"/>
                <a:ea typeface="Times New Roman" panose="02020603050405020304" pitchFamily="18" charset="0"/>
              </a:rPr>
              <a:t>- это такое состояние, при котором резко снижен тонус и сократительная способность матки. Под воздействием мероприятий и средств, возбуждающих сократительную деятельность матки, мышца матки сокращается, хотя нередко сила сократительной реакции не соответствует силе воздействия.</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ru-RU" b="1" dirty="0">
                <a:solidFill>
                  <a:srgbClr val="000000"/>
                </a:solidFill>
                <a:latin typeface="Times New Roman" panose="02020603050405020304" pitchFamily="18" charset="0"/>
                <a:ea typeface="Times New Roman" panose="02020603050405020304" pitchFamily="18" charset="0"/>
              </a:rPr>
              <a:t>Атония матки</a:t>
            </a:r>
            <a:r>
              <a:rPr lang="ru-RU" dirty="0">
                <a:solidFill>
                  <a:srgbClr val="000000"/>
                </a:solidFill>
                <a:latin typeface="Times New Roman" panose="02020603050405020304" pitchFamily="18" charset="0"/>
                <a:ea typeface="Times New Roman" panose="02020603050405020304" pitchFamily="18" charset="0"/>
              </a:rPr>
              <a:t> - это такое состояние, при котором возбуждающие матку средства не оказывают на нее никакого действия. Нервно - мышечный аппарат матки находится в состоянии паралича. Атония матки наблюдается редко.</a:t>
            </a:r>
            <a:endParaRPr lang="ru-RU" sz="16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775854" y="736661"/>
            <a:ext cx="8174182" cy="584775"/>
          </a:xfrm>
          <a:prstGeom prst="rect">
            <a:avLst/>
          </a:prstGeom>
        </p:spPr>
        <p:txBody>
          <a:bodyPr wrap="square">
            <a:spAutoFit/>
          </a:bodyPr>
          <a:lstStyle/>
          <a:p>
            <a:r>
              <a:rPr lang="ru-RU" sz="3200" b="1" dirty="0" smtClean="0">
                <a:solidFill>
                  <a:srgbClr val="000000"/>
                </a:solidFill>
                <a:latin typeface="Times New Roman" panose="02020603050405020304" pitchFamily="18" charset="0"/>
                <a:ea typeface="Times New Roman" panose="02020603050405020304" pitchFamily="18" charset="0"/>
              </a:rPr>
              <a:t>Что такое Гипотония и атония матки?</a:t>
            </a:r>
            <a:endParaRPr lang="ru-RU" sz="3200" dirty="0"/>
          </a:p>
        </p:txBody>
      </p:sp>
      <p:pic>
        <p:nvPicPr>
          <p:cNvPr id="9218" name="Picture 2" descr="https://acwomen.ru/wp-content/uploads/2020/02/fbd49b592d94473d346949fbbe5842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57" y="1781174"/>
            <a:ext cx="5209802" cy="507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43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965" y="219675"/>
            <a:ext cx="9725890" cy="5560497"/>
          </a:xfrm>
          <a:prstGeom prst="rect">
            <a:avLst/>
          </a:prstGeom>
        </p:spPr>
        <p:txBody>
          <a:bodyPr wrap="square">
            <a:spAutoFit/>
          </a:bodyPr>
          <a:lstStyle/>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Этиология гипотонического и атонического кровотечения разнообразна:</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1. Истощение сил организма, центральной нервной системы в результате длительных и болезненных родов, упорной слабости родовой деятельности, быстрые, стремительные роды, применение окситоцина.</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2. Тяжелые </a:t>
            </a:r>
            <a:r>
              <a:rPr lang="ru-RU" dirty="0" err="1">
                <a:solidFill>
                  <a:srgbClr val="000000"/>
                </a:solidFill>
                <a:latin typeface="Times New Roman" panose="02020603050405020304" pitchFamily="18" charset="0"/>
                <a:ea typeface="Times New Roman" panose="02020603050405020304" pitchFamily="18" charset="0"/>
              </a:rPr>
              <a:t>гестозы</a:t>
            </a:r>
            <a:r>
              <a:rPr lang="ru-RU" dirty="0">
                <a:solidFill>
                  <a:srgbClr val="000000"/>
                </a:solidFill>
                <a:latin typeface="Times New Roman" panose="02020603050405020304" pitchFamily="18" charset="0"/>
                <a:ea typeface="Times New Roman" panose="02020603050405020304" pitchFamily="18" charset="0"/>
              </a:rPr>
              <a:t> (нефропатия, эклампсия), гипертоническая болезнь.</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3. Анатомическая неполноценность матки: недоразвитие и пороки развития матки, миомы матки, рубцы на матке после операций, перенесенные в прошлом воспалительные заболевания или аборты, вызвавшие замену значительной части мышечной ткани матки соединительной.</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4. Функциональная неполноценность матки: </a:t>
            </a:r>
            <a:r>
              <a:rPr lang="ru-RU" dirty="0" err="1">
                <a:solidFill>
                  <a:srgbClr val="000000"/>
                </a:solidFill>
                <a:latin typeface="Times New Roman" panose="02020603050405020304" pitchFamily="18" charset="0"/>
                <a:ea typeface="Times New Roman" panose="02020603050405020304" pitchFamily="18" charset="0"/>
              </a:rPr>
              <a:t>перерастяжение</a:t>
            </a:r>
            <a:r>
              <a:rPr lang="ru-RU" dirty="0">
                <a:solidFill>
                  <a:srgbClr val="000000"/>
                </a:solidFill>
                <a:latin typeface="Times New Roman" panose="02020603050405020304" pitchFamily="18" charset="0"/>
                <a:ea typeface="Times New Roman" panose="02020603050405020304" pitchFamily="18" charset="0"/>
              </a:rPr>
              <a:t> матки вследствие многоводия, многоплодия, крупного плода.</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5. </a:t>
            </a:r>
            <a:r>
              <a:rPr lang="ru-RU" dirty="0" err="1">
                <a:solidFill>
                  <a:srgbClr val="000000"/>
                </a:solidFill>
                <a:latin typeface="Times New Roman" panose="02020603050405020304" pitchFamily="18" charset="0"/>
                <a:ea typeface="Times New Roman" panose="02020603050405020304" pitchFamily="18" charset="0"/>
              </a:rPr>
              <a:t>Предлежание</a:t>
            </a:r>
            <a:r>
              <a:rPr lang="ru-RU" dirty="0">
                <a:solidFill>
                  <a:srgbClr val="000000"/>
                </a:solidFill>
                <a:latin typeface="Times New Roman" panose="02020603050405020304" pitchFamily="18" charset="0"/>
                <a:ea typeface="Times New Roman" panose="02020603050405020304" pitchFamily="18" charset="0"/>
              </a:rPr>
              <a:t> и низкое прикрепление плаценты.</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807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0" y="335248"/>
            <a:ext cx="11309791" cy="2862322"/>
          </a:xfrm>
          <a:prstGeom prst="rect">
            <a:avLst/>
          </a:prstGeom>
        </p:spPr>
        <p:txBody>
          <a:bodyPr wrap="square">
            <a:spAutoFit/>
          </a:bodyPr>
          <a:lstStyle/>
          <a:p>
            <a:pPr algn="just">
              <a:lnSpc>
                <a:spcPct val="150000"/>
              </a:lnSpc>
              <a:spcAft>
                <a:spcPts val="1425"/>
              </a:spcAft>
            </a:pPr>
            <a:r>
              <a:rPr lang="ru-RU" sz="2400" dirty="0">
                <a:solidFill>
                  <a:srgbClr val="000000"/>
                </a:solidFill>
                <a:latin typeface="Times New Roman" panose="02020603050405020304" pitchFamily="18" charset="0"/>
                <a:ea typeface="Times New Roman" panose="02020603050405020304" pitchFamily="18" charset="0"/>
              </a:rPr>
              <a:t>Диагноз гипотонии устанавливают на основании симптома кровотечения из матки и объективных данных состояния матки: при пальпации матка большая, расслаблена, иногда плохо </a:t>
            </a:r>
            <a:r>
              <a:rPr lang="ru-RU" sz="2400" dirty="0" err="1">
                <a:solidFill>
                  <a:srgbClr val="000000"/>
                </a:solidFill>
                <a:latin typeface="Times New Roman" panose="02020603050405020304" pitchFamily="18" charset="0"/>
                <a:ea typeface="Times New Roman" panose="02020603050405020304" pitchFamily="18" charset="0"/>
              </a:rPr>
              <a:t>контурируется</a:t>
            </a:r>
            <a:r>
              <a:rPr lang="ru-RU" sz="2400" dirty="0">
                <a:solidFill>
                  <a:srgbClr val="000000"/>
                </a:solidFill>
                <a:latin typeface="Times New Roman" panose="02020603050405020304" pitchFamily="18" charset="0"/>
                <a:ea typeface="Times New Roman" panose="02020603050405020304" pitchFamily="18" charset="0"/>
              </a:rPr>
              <a:t> через переднюю брюшную стенку, при наружном массаже может несколько сократиться, а затем вновь расслабляется, и кровотечение возобновляется.</a:t>
            </a:r>
            <a:endParaRPr lang="ru-RU" sz="2400" dirty="0">
              <a:effectLst/>
              <a:latin typeface="Times New Roman" panose="02020603050405020304" pitchFamily="18" charset="0"/>
              <a:ea typeface="Times New Roman" panose="02020603050405020304" pitchFamily="18" charset="0"/>
            </a:endParaRPr>
          </a:p>
        </p:txBody>
      </p:sp>
      <p:pic>
        <p:nvPicPr>
          <p:cNvPr id="10242" name="Picture 2" descr="https://vseglisty.ru/wp-content/uploads/3/d/4/3d4c3e6ca6cbf448d87bc56b8390e0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188" y="2689412"/>
            <a:ext cx="7620000" cy="4168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40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918" y="0"/>
            <a:ext cx="6216209" cy="5632311"/>
          </a:xfrm>
          <a:prstGeom prst="rect">
            <a:avLst/>
          </a:prstGeom>
        </p:spPr>
        <p:txBody>
          <a:bodyPr wrap="square">
            <a:spAutoFit/>
          </a:bodyPr>
          <a:lstStyle/>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Лечение при гипотоническом кровотечении является комплексным. Его начинают без промедления, одновременно проводят мероприятия по остановке кровотечения и восполнения кровопотери. Лечебные манипуляции следует начинать с консервативных, если они малоэффективны, то незамедлительно переходить к оперативным методам, вплоть до чревосечения и удаления матки. Все манипуляции и мероприятия по остановке кровотечения должны проводиться в строго определенном порядке без перерыва и быть направлены на повышение тонуса и сократительной способности матки.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364127" y="1824989"/>
            <a:ext cx="5653060" cy="4680000"/>
          </a:xfrm>
          <a:prstGeom prst="rect">
            <a:avLst/>
          </a:prstGeom>
          <a:ln>
            <a:noFill/>
          </a:ln>
          <a:effectLst>
            <a:softEdge rad="112500"/>
          </a:effectLst>
        </p:spPr>
      </p:pic>
    </p:spTree>
    <p:extLst>
      <p:ext uri="{BB962C8B-B14F-4D97-AF65-F5344CB8AC3E}">
        <p14:creationId xmlns:p14="http://schemas.microsoft.com/office/powerpoint/2010/main" val="41292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1891" y="849083"/>
            <a:ext cx="8631382" cy="4898264"/>
          </a:xfrm>
          <a:prstGeom prst="rect">
            <a:avLst/>
          </a:prstGeom>
        </p:spPr>
        <p:txBody>
          <a:bodyPr wrap="square">
            <a:spAutoFit/>
          </a:bodyPr>
          <a:lstStyle/>
          <a:p>
            <a:pPr algn="just">
              <a:lnSpc>
                <a:spcPct val="150000"/>
              </a:lnSpc>
              <a:spcAft>
                <a:spcPts val="1425"/>
              </a:spcAf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Опорожнение катетером мочевого пузыря.</a:t>
            </a:r>
            <a:endParaRPr lang="ru-RU"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425"/>
              </a:spcAft>
            </a:pPr>
            <a:r>
              <a:rPr lang="ru-RU"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Наружный массаж матки: через переднюю брюшную стенку дно матки охватывают ладонью правой руки и производят круговые массирующие движения без применения силы. </a:t>
            </a:r>
            <a:endParaRPr lang="ru-RU"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425"/>
              </a:spcAft>
            </a:pPr>
            <a:r>
              <a:rPr lang="ru-RU"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Ручное обследование полости матки и массаж матки на кулаке.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272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1" y="1120014"/>
            <a:ext cx="10933274" cy="4314001"/>
          </a:xfrm>
          <a:prstGeom prst="rect">
            <a:avLst/>
          </a:prstGeom>
        </p:spPr>
        <p:txBody>
          <a:bodyPr wrap="square">
            <a:spAutoFit/>
          </a:bodyPr>
          <a:lstStyle/>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ГШ - критическое состояние, связанное с острой кровопотерей, в результате которой развивается кризис макро - и микроциркуляции, синдром </a:t>
            </a:r>
            <a:r>
              <a:rPr lang="ru-RU" dirty="0" err="1">
                <a:solidFill>
                  <a:srgbClr val="000000"/>
                </a:solidFill>
                <a:latin typeface="Times New Roman" panose="02020603050405020304" pitchFamily="18" charset="0"/>
                <a:ea typeface="Times New Roman" panose="02020603050405020304" pitchFamily="18" charset="0"/>
              </a:rPr>
              <a:t>полиорганной</a:t>
            </a:r>
            <a:r>
              <a:rPr lang="ru-RU" dirty="0">
                <a:solidFill>
                  <a:srgbClr val="000000"/>
                </a:solidFill>
                <a:latin typeface="Times New Roman" panose="02020603050405020304" pitchFamily="18" charset="0"/>
                <a:ea typeface="Times New Roman" panose="02020603050405020304" pitchFamily="18" charset="0"/>
              </a:rPr>
              <a:t> и </a:t>
            </a:r>
            <a:r>
              <a:rPr lang="ru-RU" dirty="0" err="1">
                <a:solidFill>
                  <a:srgbClr val="000000"/>
                </a:solidFill>
                <a:latin typeface="Times New Roman" panose="02020603050405020304" pitchFamily="18" charset="0"/>
                <a:ea typeface="Times New Roman" panose="02020603050405020304" pitchFamily="18" charset="0"/>
              </a:rPr>
              <a:t>полисистемной</a:t>
            </a:r>
            <a:r>
              <a:rPr lang="ru-RU" dirty="0">
                <a:solidFill>
                  <a:srgbClr val="000000"/>
                </a:solidFill>
                <a:latin typeface="Times New Roman" panose="02020603050405020304" pitchFamily="18" charset="0"/>
                <a:ea typeface="Times New Roman" panose="02020603050405020304" pitchFamily="18" charset="0"/>
              </a:rPr>
              <a:t> недостаточности. Источником острой массивной кровопотери в акушерской практике могут быть:</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 преждевременная отслойка нормально расположенной плаценты</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предлежание</a:t>
            </a:r>
            <a:r>
              <a:rPr lang="ru-RU" dirty="0">
                <a:solidFill>
                  <a:srgbClr val="000000"/>
                </a:solidFill>
                <a:latin typeface="Times New Roman" panose="02020603050405020304" pitchFamily="18" charset="0"/>
                <a:ea typeface="Times New Roman" panose="02020603050405020304" pitchFamily="18" charset="0"/>
              </a:rPr>
              <a:t> плаценты;</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 кровотечения в последовом и раннем послеродовом периоде</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 повреждения мягких тканей родовых путей (разрывы тела и шейки матки, влагалища, половых органов);</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 повреждения сосудов </a:t>
            </a:r>
            <a:r>
              <a:rPr lang="ru-RU" dirty="0" err="1">
                <a:solidFill>
                  <a:srgbClr val="000000"/>
                </a:solidFill>
                <a:latin typeface="Times New Roman" panose="02020603050405020304" pitchFamily="18" charset="0"/>
                <a:ea typeface="Times New Roman" panose="02020603050405020304" pitchFamily="18" charset="0"/>
              </a:rPr>
              <a:t>параметральной</a:t>
            </a:r>
            <a:r>
              <a:rPr lang="ru-RU" dirty="0">
                <a:solidFill>
                  <a:srgbClr val="000000"/>
                </a:solidFill>
                <a:latin typeface="Times New Roman" panose="02020603050405020304" pitchFamily="18" charset="0"/>
                <a:ea typeface="Times New Roman" panose="02020603050405020304" pitchFamily="18" charset="0"/>
              </a:rPr>
              <a:t> клетчатки с </a:t>
            </a:r>
            <a:r>
              <a:rPr lang="ru-RU" dirty="0" err="1">
                <a:solidFill>
                  <a:srgbClr val="000000"/>
                </a:solidFill>
                <a:latin typeface="Times New Roman" panose="02020603050405020304" pitchFamily="18" charset="0"/>
                <a:ea typeface="Times New Roman" panose="02020603050405020304" pitchFamily="18" charset="0"/>
              </a:rPr>
              <a:t>формиванием</a:t>
            </a:r>
            <a:r>
              <a:rPr lang="ru-RU" dirty="0">
                <a:solidFill>
                  <a:srgbClr val="000000"/>
                </a:solidFill>
                <a:latin typeface="Times New Roman" panose="02020603050405020304" pitchFamily="18" charset="0"/>
                <a:ea typeface="Times New Roman" panose="02020603050405020304" pitchFamily="18" charset="0"/>
              </a:rPr>
              <a:t> больших гематом.</a:t>
            </a:r>
            <a:endParaRPr lang="ru-RU" sz="16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2673889" y="514989"/>
            <a:ext cx="5375639" cy="369332"/>
          </a:xfrm>
          <a:prstGeom prst="rect">
            <a:avLst/>
          </a:prstGeom>
        </p:spPr>
        <p:txBody>
          <a:bodyPr wrap="none">
            <a:spAutoFit/>
          </a:bodyPr>
          <a:lstStyle/>
          <a:p>
            <a:r>
              <a:rPr lang="ru-RU"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Геморрагический шок и ДВС синдром в акушерстве</a:t>
            </a:r>
            <a:endParaRPr lang="ru-RU" dirty="0"/>
          </a:p>
        </p:txBody>
      </p:sp>
    </p:spTree>
    <p:extLst>
      <p:ext uri="{BB962C8B-B14F-4D97-AF65-F5344CB8AC3E}">
        <p14:creationId xmlns:p14="http://schemas.microsoft.com/office/powerpoint/2010/main" val="352827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963" y="210833"/>
            <a:ext cx="9005455" cy="5078313"/>
          </a:xfrm>
          <a:prstGeom prst="rect">
            <a:avLst/>
          </a:prstGeom>
        </p:spPr>
        <p:txBody>
          <a:bodyPr wrap="square">
            <a:spAutoFit/>
          </a:bodyPr>
          <a:lstStyle/>
          <a:p>
            <a:pPr algn="just">
              <a:lnSpc>
                <a:spcPct val="150000"/>
              </a:lnSpc>
              <a:spcAft>
                <a:spcPts val="1425"/>
              </a:spcAft>
            </a:pPr>
            <a:r>
              <a:rPr lang="ru-RU" sz="2400" dirty="0">
                <a:solidFill>
                  <a:srgbClr val="000000"/>
                </a:solidFill>
                <a:latin typeface="Times New Roman" panose="02020603050405020304" pitchFamily="18" charset="0"/>
                <a:ea typeface="Times New Roman" panose="02020603050405020304" pitchFamily="18" charset="0"/>
              </a:rPr>
              <a:t>Акушерские кровотечения являются не только основной и непосредственной причиной смерти родильниц, но и сопутствуют летальным исходам от других акушерских осложнений, поэтому около 60 - 70% всех случаев смерти женщин после родов так или иначе связаны с акушерскими кровотечениями. Кровотечения при беременности и во время родов являются также причиной последующей стойкой </a:t>
            </a:r>
            <a:r>
              <a:rPr lang="ru-RU" sz="2400" dirty="0" err="1">
                <a:solidFill>
                  <a:srgbClr val="000000"/>
                </a:solidFill>
                <a:latin typeface="Times New Roman" panose="02020603050405020304" pitchFamily="18" charset="0"/>
                <a:ea typeface="Times New Roman" panose="02020603050405020304" pitchFamily="18" charset="0"/>
              </a:rPr>
              <a:t>инвализацией</a:t>
            </a:r>
            <a:r>
              <a:rPr lang="ru-RU" sz="2400" dirty="0">
                <a:solidFill>
                  <a:srgbClr val="000000"/>
                </a:solidFill>
                <a:latin typeface="Times New Roman" panose="02020603050405020304" pitchFamily="18" charset="0"/>
                <a:ea typeface="Times New Roman" panose="02020603050405020304" pitchFamily="18" charset="0"/>
              </a:rPr>
              <a:t> женщин, развития у них астеновегетативных, нейроэндокринных синдромов, </a:t>
            </a:r>
            <a:r>
              <a:rPr lang="ru-RU" sz="2400" dirty="0" err="1">
                <a:solidFill>
                  <a:srgbClr val="000000"/>
                </a:solidFill>
                <a:latin typeface="Times New Roman" panose="02020603050405020304" pitchFamily="18" charset="0"/>
                <a:ea typeface="Times New Roman" panose="02020603050405020304" pitchFamily="18" charset="0"/>
              </a:rPr>
              <a:t>миокардитического</a:t>
            </a:r>
            <a:r>
              <a:rPr lang="ru-RU" sz="2400" dirty="0">
                <a:solidFill>
                  <a:srgbClr val="000000"/>
                </a:solidFill>
                <a:latin typeface="Times New Roman" panose="02020603050405020304" pitchFamily="18" charset="0"/>
                <a:ea typeface="Times New Roman" panose="02020603050405020304" pitchFamily="18" charset="0"/>
              </a:rPr>
              <a:t> кардиосклероза и других заболеваний.</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5551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909" y="307884"/>
            <a:ext cx="6096000" cy="5576976"/>
          </a:xfrm>
          <a:prstGeom prst="rect">
            <a:avLst/>
          </a:prstGeom>
        </p:spPr>
        <p:txBody>
          <a:bodyPr>
            <a:spAutoFit/>
          </a:bodyPr>
          <a:lstStyle/>
          <a:p>
            <a:pPr algn="just">
              <a:lnSpc>
                <a:spcPct val="150000"/>
              </a:lnSpc>
              <a:spcAft>
                <a:spcPts val="1425"/>
              </a:spcAft>
            </a:pPr>
            <a:r>
              <a:rPr lang="ru-RU" sz="2000" dirty="0">
                <a:solidFill>
                  <a:srgbClr val="000000"/>
                </a:solidFill>
                <a:latin typeface="Times New Roman" panose="02020603050405020304" pitchFamily="18" charset="0"/>
                <a:ea typeface="Times New Roman" panose="02020603050405020304" pitchFamily="18" charset="0"/>
              </a:rPr>
              <a:t>Острая кровопотеря, снижение ОЦК, венозного возврата и сердечного выброса приводят к активации симпатико-адреналовой системы, что ведет к спазму сосудов, артериол и </a:t>
            </a:r>
            <a:r>
              <a:rPr lang="ru-RU" sz="2000" dirty="0" err="1">
                <a:solidFill>
                  <a:srgbClr val="000000"/>
                </a:solidFill>
                <a:latin typeface="Times New Roman" panose="02020603050405020304" pitchFamily="18" charset="0"/>
                <a:ea typeface="Times New Roman" panose="02020603050405020304" pitchFamily="18" charset="0"/>
              </a:rPr>
              <a:t>прекапиллярных</a:t>
            </a:r>
            <a:r>
              <a:rPr lang="ru-RU" sz="2000" dirty="0">
                <a:solidFill>
                  <a:srgbClr val="000000"/>
                </a:solidFill>
                <a:latin typeface="Times New Roman" panose="02020603050405020304" pitchFamily="18" charset="0"/>
                <a:ea typeface="Times New Roman" panose="02020603050405020304" pitchFamily="18" charset="0"/>
              </a:rPr>
              <a:t> сфинктеров в различных органах, включая мозг и сердце. Происходит перераспределение крови в сосудистом русле, </a:t>
            </a:r>
            <a:r>
              <a:rPr lang="ru-RU" sz="2000" dirty="0" err="1">
                <a:solidFill>
                  <a:srgbClr val="000000"/>
                </a:solidFill>
                <a:latin typeface="Times New Roman" panose="02020603050405020304" pitchFamily="18" charset="0"/>
                <a:ea typeface="Times New Roman" panose="02020603050405020304" pitchFamily="18" charset="0"/>
              </a:rPr>
              <a:t>аутогемодилюция</a:t>
            </a:r>
            <a:r>
              <a:rPr lang="ru-RU" sz="2000" dirty="0">
                <a:solidFill>
                  <a:srgbClr val="000000"/>
                </a:solidFill>
                <a:latin typeface="Times New Roman" panose="02020603050405020304" pitchFamily="18" charset="0"/>
                <a:ea typeface="Times New Roman" panose="02020603050405020304" pitchFamily="18" charset="0"/>
              </a:rPr>
              <a:t> (переход жидкости в сосудистое русло) на фоне снижения гидростатического давления. Продолжает снижаться сердечный выброс, возникает стойкий спазм артериол, изменяются реологические свойства крови (агрегация эритроцитов "</a:t>
            </a:r>
            <a:r>
              <a:rPr lang="ru-RU" sz="2000" dirty="0" err="1">
                <a:solidFill>
                  <a:srgbClr val="000000"/>
                </a:solidFill>
                <a:latin typeface="Times New Roman" panose="02020603050405020304" pitchFamily="18" charset="0"/>
                <a:ea typeface="Times New Roman" panose="02020603050405020304" pitchFamily="18" charset="0"/>
              </a:rPr>
              <a:t>сладж</a:t>
            </a:r>
            <a:r>
              <a:rPr lang="ru-RU" sz="2000" dirty="0">
                <a:solidFill>
                  <a:srgbClr val="000000"/>
                </a:solidFill>
                <a:latin typeface="Times New Roman" panose="02020603050405020304" pitchFamily="18" charset="0"/>
                <a:ea typeface="Times New Roman" panose="02020603050405020304" pitchFamily="18" charset="0"/>
              </a:rPr>
              <a:t>" - феномен).</a:t>
            </a:r>
            <a:endParaRPr lang="ru-RU" sz="2000" dirty="0">
              <a:effectLst/>
              <a:latin typeface="Times New Roman" panose="02020603050405020304" pitchFamily="18" charset="0"/>
              <a:ea typeface="Times New Roman" panose="02020603050405020304" pitchFamily="18" charset="0"/>
            </a:endParaRPr>
          </a:p>
        </p:txBody>
      </p:sp>
      <p:pic>
        <p:nvPicPr>
          <p:cNvPr id="11266" name="Picture 2" descr="https://cloud.prezentacii.org/19/03/134989/images/screen17.jpg"/>
          <p:cNvPicPr>
            <a:picLocks noChangeAspect="1" noChangeArrowheads="1"/>
          </p:cNvPicPr>
          <p:nvPr/>
        </p:nvPicPr>
        <p:blipFill rotWithShape="1">
          <a:blip r:embed="rId2">
            <a:extLst>
              <a:ext uri="{28A0092B-C50C-407E-A947-70E740481C1C}">
                <a14:useLocalDpi xmlns:a14="http://schemas.microsoft.com/office/drawing/2010/main" val="0"/>
              </a:ext>
            </a:extLst>
          </a:blip>
          <a:srcRect l="63341"/>
          <a:stretch/>
        </p:blipFill>
        <p:spPr bwMode="auto">
          <a:xfrm>
            <a:off x="6844554" y="773206"/>
            <a:ext cx="5027892" cy="60847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6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364" y="329455"/>
            <a:ext cx="11693236" cy="3123932"/>
          </a:xfrm>
          <a:prstGeom prst="rect">
            <a:avLst/>
          </a:prstGeom>
        </p:spPr>
        <p:txBody>
          <a:bodyPr wrap="square">
            <a:spAutoFit/>
          </a:bodyPr>
          <a:lstStyle/>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В дальнейшем периферический сосудистый спазм </a:t>
            </a:r>
            <a:r>
              <a:rPr lang="ru-RU" dirty="0" err="1">
                <a:solidFill>
                  <a:srgbClr val="000000"/>
                </a:solidFill>
                <a:latin typeface="Times New Roman" panose="02020603050405020304" pitchFamily="18" charset="0"/>
                <a:ea typeface="Times New Roman" panose="02020603050405020304" pitchFamily="18" charset="0"/>
              </a:rPr>
              <a:t>cтaнoвится</a:t>
            </a:r>
            <a:r>
              <a:rPr lang="ru-RU" dirty="0">
                <a:solidFill>
                  <a:srgbClr val="000000"/>
                </a:solidFill>
                <a:latin typeface="Times New Roman" panose="02020603050405020304" pitchFamily="18" charset="0"/>
                <a:ea typeface="Times New Roman" panose="02020603050405020304" pitchFamily="18" charset="0"/>
              </a:rPr>
              <a:t> причиной развития нарушений микроциркуляции и приводит к необратимому шоку, который подразделяется на следующие фазы- фаза </a:t>
            </a:r>
            <a:r>
              <a:rPr lang="ru-RU" dirty="0" err="1">
                <a:solidFill>
                  <a:srgbClr val="000000"/>
                </a:solidFill>
                <a:latin typeface="Times New Roman" panose="02020603050405020304" pitchFamily="18" charset="0"/>
                <a:ea typeface="Times New Roman" panose="02020603050405020304" pitchFamily="18" charset="0"/>
              </a:rPr>
              <a:t>вазоконстрикции</a:t>
            </a:r>
            <a:r>
              <a:rPr lang="ru-RU" dirty="0">
                <a:solidFill>
                  <a:srgbClr val="000000"/>
                </a:solidFill>
                <a:latin typeface="Times New Roman" panose="02020603050405020304" pitchFamily="18" charset="0"/>
                <a:ea typeface="Times New Roman" panose="02020603050405020304" pitchFamily="18" charset="0"/>
              </a:rPr>
              <a:t> со снижением кровотока в капиллярах</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 фаза </a:t>
            </a:r>
            <a:r>
              <a:rPr lang="ru-RU" dirty="0" err="1">
                <a:solidFill>
                  <a:srgbClr val="000000"/>
                </a:solidFill>
                <a:latin typeface="Times New Roman" panose="02020603050405020304" pitchFamily="18" charset="0"/>
                <a:ea typeface="Times New Roman" panose="02020603050405020304" pitchFamily="18" charset="0"/>
              </a:rPr>
              <a:t>вазодилатации</a:t>
            </a:r>
            <a:r>
              <a:rPr lang="ru-RU" dirty="0">
                <a:solidFill>
                  <a:srgbClr val="000000"/>
                </a:solidFill>
                <a:latin typeface="Times New Roman" panose="02020603050405020304" pitchFamily="18" charset="0"/>
                <a:ea typeface="Times New Roman" panose="02020603050405020304" pitchFamily="18" charset="0"/>
              </a:rPr>
              <a:t> с расширением сосудистого пространства и снижением кровотока в капиллярах;</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 фаза диссеминированного внутрисосудистого свертывания (ДВС);</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 фаза необратимого шока.</a:t>
            </a:r>
            <a:endParaRPr lang="ru-RU" sz="16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46364" y="3577527"/>
            <a:ext cx="11693236" cy="507831"/>
          </a:xfrm>
          <a:prstGeom prst="rect">
            <a:avLst/>
          </a:prstGeom>
        </p:spPr>
        <p:txBody>
          <a:bodyPr wrap="square">
            <a:spAutoFit/>
          </a:bodyPr>
          <a:lstStyle/>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В ответ на ДВС активируется </a:t>
            </a:r>
            <a:r>
              <a:rPr lang="ru-RU" dirty="0" err="1">
                <a:solidFill>
                  <a:srgbClr val="000000"/>
                </a:solidFill>
                <a:latin typeface="Times New Roman" panose="02020603050405020304" pitchFamily="18" charset="0"/>
                <a:ea typeface="Times New Roman" panose="02020603050405020304" pitchFamily="18" charset="0"/>
              </a:rPr>
              <a:t>фибринолитическая</a:t>
            </a:r>
            <a:r>
              <a:rPr lang="ru-RU" dirty="0">
                <a:solidFill>
                  <a:srgbClr val="000000"/>
                </a:solidFill>
                <a:latin typeface="Times New Roman" panose="02020603050405020304" pitchFamily="18" charset="0"/>
                <a:ea typeface="Times New Roman" panose="02020603050405020304" pitchFamily="18" charset="0"/>
              </a:rPr>
              <a:t> системы, при этом </a:t>
            </a:r>
            <a:r>
              <a:rPr lang="ru-RU" dirty="0" err="1">
                <a:solidFill>
                  <a:srgbClr val="000000"/>
                </a:solidFill>
                <a:latin typeface="Times New Roman" panose="02020603050405020304" pitchFamily="18" charset="0"/>
                <a:ea typeface="Times New Roman" panose="02020603050405020304" pitchFamily="18" charset="0"/>
              </a:rPr>
              <a:t>лизируются</a:t>
            </a:r>
            <a:r>
              <a:rPr lang="ru-RU" dirty="0">
                <a:solidFill>
                  <a:srgbClr val="000000"/>
                </a:solidFill>
                <a:latin typeface="Times New Roman" panose="02020603050405020304" pitchFamily="18" charset="0"/>
                <a:ea typeface="Times New Roman" panose="02020603050405020304" pitchFamily="18" charset="0"/>
              </a:rPr>
              <a:t> сгустки и нарушается кровоток.</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273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491" y="294556"/>
            <a:ext cx="11222182" cy="5068054"/>
          </a:xfrm>
          <a:prstGeom prst="rect">
            <a:avLst/>
          </a:prstGeom>
        </p:spPr>
        <p:txBody>
          <a:bodyPr wrap="square">
            <a:spAutoFit/>
          </a:bodyPr>
          <a:lstStyle/>
          <a:p>
            <a:pPr algn="just">
              <a:lnSpc>
                <a:spcPct val="150000"/>
              </a:lnSpc>
              <a:spcAft>
                <a:spcPts val="1425"/>
              </a:spcAft>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Клиника ГШ определяется механизмами, приводящими к дефициту ОЦК, изменению КОС крови и электролитного баланса нарушению периферического кровообращения и синдром ДВС.</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1425"/>
              </a:spcAft>
            </a:pPr>
            <a:r>
              <a:rPr lang="ru-RU"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Симптомокомплекс</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клинических признаков ГШ включает: слабость, головокружение, жажду, тошноту, сухость во рту, потемнение в глазах, бледность кожных покровов, холодные и влажные, заострение черт лица, тахикардию и слабое наполнение пульсе снижение АД, одышку, цианоз.</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 степени тяжести различают компенсированный, декомпенсированный, обратимый и необратимый шок.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54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1781" y="133701"/>
            <a:ext cx="11582399" cy="6211957"/>
          </a:xfrm>
          <a:prstGeom prst="rect">
            <a:avLst/>
          </a:prstGeom>
        </p:spPr>
        <p:txBody>
          <a:bodyPr wrap="square">
            <a:spAutoFit/>
          </a:bodyPr>
          <a:lstStyle/>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Выделяют 4 степени геморрагического шока.</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1 степень ГШ, Дефицит ОЦК до 15%. АД выше 100 мм </a:t>
            </a:r>
            <a:r>
              <a:rPr lang="ru-RU" dirty="0" err="1">
                <a:solidFill>
                  <a:srgbClr val="000000"/>
                </a:solidFill>
                <a:latin typeface="Times New Roman" panose="02020603050405020304" pitchFamily="18" charset="0"/>
                <a:ea typeface="Times New Roman" panose="02020603050405020304" pitchFamily="18" charset="0"/>
              </a:rPr>
              <a:t>рт.ст</a:t>
            </a:r>
            <a:r>
              <a:rPr lang="ru-RU" dirty="0">
                <a:solidFill>
                  <a:srgbClr val="000000"/>
                </a:solidFill>
                <a:latin typeface="Times New Roman" panose="02020603050405020304" pitchFamily="18" charset="0"/>
                <a:ea typeface="Times New Roman" panose="02020603050405020304" pitchFamily="18" charset="0"/>
              </a:rPr>
              <a:t> центральное венозное давление (ЦВД) в пределах нормы. Незначительная бледность кожных покровов и учащение пульса до 80-90 уд/мин, гемоглобин 90 г/л и более.</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2 степень ГШ. Дефицит ОЦК до 30%. Состояние средней тяжести, наблюдаются слабость, головокружение, потемнение в глазах тошнота, заторможенность, бледность кожных покровов. Артериальная гипотензия до 80-90 мм </a:t>
            </a:r>
            <a:r>
              <a:rPr lang="ru-RU" dirty="0" err="1">
                <a:solidFill>
                  <a:srgbClr val="000000"/>
                </a:solidFill>
                <a:latin typeface="Times New Roman" panose="02020603050405020304" pitchFamily="18" charset="0"/>
                <a:ea typeface="Times New Roman" panose="02020603050405020304" pitchFamily="18" charset="0"/>
              </a:rPr>
              <a:t>рт.ст</a:t>
            </a:r>
            <a:r>
              <a:rPr lang="ru-RU" dirty="0">
                <a:solidFill>
                  <a:srgbClr val="000000"/>
                </a:solidFill>
                <a:latin typeface="Times New Roman" panose="02020603050405020304" pitchFamily="18" charset="0"/>
                <a:ea typeface="Times New Roman" panose="02020603050405020304" pitchFamily="18" charset="0"/>
              </a:rPr>
              <a:t>., снижение ЦВД (ниже 60 мм </a:t>
            </a:r>
            <a:r>
              <a:rPr lang="ru-RU" dirty="0" err="1">
                <a:solidFill>
                  <a:srgbClr val="000000"/>
                </a:solidFill>
                <a:latin typeface="Times New Roman" panose="02020603050405020304" pitchFamily="18" charset="0"/>
                <a:ea typeface="Times New Roman" panose="02020603050405020304" pitchFamily="18" charset="0"/>
              </a:rPr>
              <a:t>вод.ст</a:t>
            </a:r>
            <a:r>
              <a:rPr lang="ru-RU" dirty="0">
                <a:solidFill>
                  <a:srgbClr val="000000"/>
                </a:solidFill>
                <a:latin typeface="Times New Roman" panose="02020603050405020304" pitchFamily="18" charset="0"/>
                <a:ea typeface="Times New Roman" panose="02020603050405020304" pitchFamily="18" charset="0"/>
              </a:rPr>
              <a:t>.), тахикардия до 110-120 уд/мин, снижение диуреза, гемоглобина до 80 г/л и менее.</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3 степень ГШ. Дефицит ОЦК 30-40%. Состояние тяжелое или очень тяжелое, заторможенность, спутанность сознания, бледность кожных покровов, цианоз. АД ниже 60-70 </a:t>
            </a:r>
            <a:r>
              <a:rPr lang="ru-RU" dirty="0" err="1">
                <a:solidFill>
                  <a:srgbClr val="000000"/>
                </a:solidFill>
                <a:latin typeface="Times New Roman" panose="02020603050405020304" pitchFamily="18" charset="0"/>
                <a:ea typeface="Times New Roman" panose="02020603050405020304" pitchFamily="18" charset="0"/>
              </a:rPr>
              <a:t>мм.рт.ст</a:t>
            </a:r>
            <a:r>
              <a:rPr lang="ru-RU" dirty="0">
                <a:solidFill>
                  <a:srgbClr val="000000"/>
                </a:solidFill>
                <a:latin typeface="Times New Roman" panose="02020603050405020304" pitchFamily="18" charset="0"/>
                <a:ea typeface="Times New Roman" panose="02020603050405020304" pitchFamily="18" charset="0"/>
              </a:rPr>
              <a:t>. Тахикардия до 130-140 уд/мин, слабое наполнение пульса. </a:t>
            </a:r>
            <a:r>
              <a:rPr lang="ru-RU" dirty="0" err="1">
                <a:solidFill>
                  <a:srgbClr val="000000"/>
                </a:solidFill>
                <a:latin typeface="Times New Roman" panose="02020603050405020304" pitchFamily="18" charset="0"/>
                <a:ea typeface="Times New Roman" panose="02020603050405020304" pitchFamily="18" charset="0"/>
              </a:rPr>
              <a:t>Олигурия</a:t>
            </a:r>
            <a:r>
              <a:rPr lang="ru-RU" dirty="0">
                <a:solidFill>
                  <a:srgbClr val="000000"/>
                </a:solidFill>
                <a:latin typeface="Times New Roman" panose="02020603050405020304" pitchFamily="18" charset="0"/>
                <a:ea typeface="Times New Roman" panose="02020603050405020304" pitchFamily="18" charset="0"/>
              </a:rPr>
              <a:t>.</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4 степень ГШ Дефицит ОЦК более 40%. Крайняя степень угнетения всех жизненных функций: сознание отсутствует, АД и ЦВД, также пульс на периферических артериях не определяются. Дыхание поверхностное, частое. </a:t>
            </a:r>
            <a:r>
              <a:rPr lang="ru-RU" dirty="0" err="1">
                <a:solidFill>
                  <a:srgbClr val="000000"/>
                </a:solidFill>
                <a:latin typeface="Times New Roman" panose="02020603050405020304" pitchFamily="18" charset="0"/>
                <a:ea typeface="Times New Roman" panose="02020603050405020304" pitchFamily="18" charset="0"/>
              </a:rPr>
              <a:t>Гипорефлексия</a:t>
            </a:r>
            <a:r>
              <a:rPr lang="ru-RU" dirty="0">
                <a:solidFill>
                  <a:srgbClr val="000000"/>
                </a:solidFill>
                <a:latin typeface="Times New Roman" panose="02020603050405020304" pitchFamily="18" charset="0"/>
                <a:ea typeface="Times New Roman" panose="02020603050405020304" pitchFamily="18" charset="0"/>
              </a:rPr>
              <a:t>. Анурия.</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286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5" y="385357"/>
            <a:ext cx="9121995" cy="6032421"/>
          </a:xfrm>
          <a:prstGeom prst="rect">
            <a:avLst/>
          </a:prstGeom>
        </p:spPr>
        <p:txBody>
          <a:bodyPr wrap="square">
            <a:spAutoFit/>
          </a:bodyPr>
          <a:lstStyle/>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Диагностика ГШ несложна, однако определение степени его тяжести, так же как и объема кровопотери, может вызвать определенные трудности.</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Решить вопрос о степени тяжести шока- значит определить объем интенсивного лечения. Сложным является определение объема кровопотери. </a:t>
            </a:r>
            <a:r>
              <a:rPr lang="ru-RU" dirty="0" err="1">
                <a:solidFill>
                  <a:srgbClr val="000000"/>
                </a:solidFill>
                <a:latin typeface="Times New Roman" panose="02020603050405020304" pitchFamily="18" charset="0"/>
                <a:ea typeface="Times New Roman" panose="02020603050405020304" pitchFamily="18" charset="0"/>
              </a:rPr>
              <a:t>Сущесвуют</a:t>
            </a:r>
            <a:r>
              <a:rPr lang="ru-RU" dirty="0">
                <a:solidFill>
                  <a:srgbClr val="000000"/>
                </a:solidFill>
                <a:latin typeface="Times New Roman" panose="02020603050405020304" pitchFamily="18" charset="0"/>
                <a:ea typeface="Times New Roman" panose="02020603050405020304" pitchFamily="18" charset="0"/>
              </a:rPr>
              <a:t> прямые и непрямые методы оценки кровопотери.</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Прямые методы оценки кровопотери: колориметрический, гравиметрический, электрометрический, гравитационный - по изменениям показателей гемоглобина и гематокрита.</a:t>
            </a:r>
            <a:endParaRPr lang="ru-RU" sz="1600" dirty="0" smtClean="0">
              <a:effectLst/>
              <a:latin typeface="Times New Roman" panose="02020603050405020304" pitchFamily="18" charset="0"/>
              <a:ea typeface="Times New Roman" panose="02020603050405020304" pitchFamily="18" charset="0"/>
            </a:endParaRPr>
          </a:p>
          <a:p>
            <a:pPr algn="just">
              <a:lnSpc>
                <a:spcPct val="150000"/>
              </a:lnSpc>
              <a:spcAft>
                <a:spcPts val="1425"/>
              </a:spcAft>
            </a:pPr>
            <a:r>
              <a:rPr lang="ru-RU" dirty="0">
                <a:solidFill>
                  <a:srgbClr val="000000"/>
                </a:solidFill>
                <a:latin typeface="Times New Roman" panose="02020603050405020304" pitchFamily="18" charset="0"/>
                <a:ea typeface="Times New Roman" panose="02020603050405020304" pitchFamily="18" charset="0"/>
              </a:rPr>
              <a:t>Непрямые методы: оценка клинических признаков, </a:t>
            </a:r>
            <a:r>
              <a:rPr lang="ru-RU" dirty="0" err="1">
                <a:solidFill>
                  <a:srgbClr val="000000"/>
                </a:solidFill>
                <a:latin typeface="Times New Roman" panose="02020603050405020304" pitchFamily="18" charset="0"/>
                <a:ea typeface="Times New Roman" panose="02020603050405020304" pitchFamily="18" charset="0"/>
              </a:rPr>
              <a:t>измеренение</a:t>
            </a:r>
            <a:r>
              <a:rPr lang="ru-RU" dirty="0">
                <a:solidFill>
                  <a:srgbClr val="000000"/>
                </a:solidFill>
                <a:latin typeface="Times New Roman" panose="02020603050405020304" pitchFamily="18" charset="0"/>
                <a:ea typeface="Times New Roman" panose="02020603050405020304" pitchFamily="18" charset="0"/>
              </a:rPr>
              <a:t> кровопотери с помощью мерных цилиндров или визуальным методом, определение OЦК, почасового диуреза, состава и плотности мочи. Ориентировочно объем кровопотери может быть установлен путем вычисления шокового индекса </a:t>
            </a:r>
            <a:r>
              <a:rPr lang="ru-RU" dirty="0" err="1">
                <a:solidFill>
                  <a:srgbClr val="000000"/>
                </a:solidFill>
                <a:latin typeface="Times New Roman" panose="02020603050405020304" pitchFamily="18" charset="0"/>
                <a:ea typeface="Times New Roman" panose="02020603050405020304" pitchFamily="18" charset="0"/>
              </a:rPr>
              <a:t>Альговера</a:t>
            </a:r>
            <a:r>
              <a:rPr lang="ru-RU" dirty="0">
                <a:solidFill>
                  <a:srgbClr val="000000"/>
                </a:solidFill>
                <a:latin typeface="Times New Roman" panose="02020603050405020304" pitchFamily="18" charset="0"/>
                <a:ea typeface="Times New Roman" panose="02020603050405020304" pitchFamily="18" charset="0"/>
              </a:rPr>
              <a:t> (отношение частоты пульса к уровню систолического артериального давления).</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503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3074" y="142218"/>
            <a:ext cx="6096000" cy="986360"/>
          </a:xfrm>
          <a:prstGeom prst="rect">
            <a:avLst/>
          </a:prstGeom>
        </p:spPr>
        <p:txBody>
          <a:bodyPr>
            <a:spAutoFit/>
          </a:bodyPr>
          <a:lstStyle/>
          <a:p>
            <a:pPr algn="ctr">
              <a:lnSpc>
                <a:spcPct val="150000"/>
              </a:lnSpc>
              <a:spcAft>
                <a:spcPts val="0"/>
              </a:spcAft>
            </a:pPr>
            <a:r>
              <a:rPr lang="ru-RU" sz="4400" b="1" dirty="0" smtClean="0">
                <a:solidFill>
                  <a:srgbClr val="000000"/>
                </a:solidFill>
                <a:latin typeface="Times New Roman" panose="02020603050405020304" pitchFamily="18" charset="0"/>
                <a:ea typeface="Times New Roman" panose="02020603050405020304" pitchFamily="18" charset="0"/>
              </a:rPr>
              <a:t>Спасибо за внимание!</a:t>
            </a:r>
            <a:endParaRPr lang="ru-RU" sz="4400" dirty="0" smtClean="0">
              <a:effectLst/>
              <a:latin typeface="Times New Roman" panose="02020603050405020304" pitchFamily="18" charset="0"/>
              <a:ea typeface="Times New Roman" panose="02020603050405020304" pitchFamily="18" charset="0"/>
            </a:endParaRPr>
          </a:p>
        </p:txBody>
      </p:sp>
      <p:pic>
        <p:nvPicPr>
          <p:cNvPr id="3074" name="Picture 2" descr="https://medaboutme.ru/upload/medialibrary/486/shutterstock_455693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4" y="1289942"/>
            <a:ext cx="9525000" cy="5397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19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823" y="334880"/>
            <a:ext cx="6799753" cy="4801314"/>
          </a:xfrm>
          <a:prstGeom prst="rect">
            <a:avLst/>
          </a:prstGeom>
        </p:spPr>
        <p:txBody>
          <a:bodyPr wrap="square">
            <a:spAutoFit/>
          </a:bodyPr>
          <a:lstStyle/>
          <a:p>
            <a:pPr algn="ctr"/>
            <a:r>
              <a:rPr lang="ru-RU"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Кровотечение в последовом </a:t>
            </a:r>
            <a:r>
              <a:rPr lang="ru-RU" sz="36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периоде</a:t>
            </a:r>
          </a:p>
          <a:p>
            <a:endParaRPr lang="ru-R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Кровотечение, возникшее после рождения плода, называется кровотечением в последовом периоде. </a:t>
            </a:r>
            <a:endParaRPr lang="ru-RU" sz="2400" dirty="0" smtClean="0">
              <a:latin typeface="Times New Roman" panose="02020603050405020304" pitchFamily="18" charset="0"/>
              <a:cs typeface="Times New Roman" panose="02020603050405020304" pitchFamily="18" charset="0"/>
            </a:endParaRPr>
          </a:p>
          <a:p>
            <a:endParaRPr lang="ru-RU" sz="2400" dirty="0">
              <a:solidFill>
                <a:schemeClr val="bg1"/>
              </a:solidFill>
              <a:latin typeface="Times New Roman" panose="02020603050405020304" pitchFamily="18" charset="0"/>
              <a:cs typeface="Times New Roman" panose="02020603050405020304" pitchFamily="18" charset="0"/>
            </a:endParaRPr>
          </a:p>
          <a:p>
            <a:r>
              <a:rPr lang="ru-RU" sz="2400" dirty="0" smtClean="0">
                <a:solidFill>
                  <a:schemeClr val="bg1"/>
                </a:solidFill>
                <a:latin typeface="Times New Roman" panose="02020603050405020304" pitchFamily="18" charset="0"/>
                <a:cs typeface="Times New Roman" panose="02020603050405020304" pitchFamily="18" charset="0"/>
              </a:rPr>
              <a:t>Причины:</a:t>
            </a:r>
          </a:p>
          <a:p>
            <a:r>
              <a:rPr lang="ru-RU" sz="2400" dirty="0" smtClean="0">
                <a:solidFill>
                  <a:schemeClr val="bg1"/>
                </a:solidFill>
                <a:latin typeface="Times New Roman" panose="02020603050405020304" pitchFamily="18" charset="0"/>
                <a:cs typeface="Times New Roman" panose="02020603050405020304" pitchFamily="18" charset="0"/>
              </a:rPr>
              <a:t>-Задержка </a:t>
            </a:r>
            <a:r>
              <a:rPr lang="ru-RU" sz="2400" dirty="0">
                <a:solidFill>
                  <a:schemeClr val="bg1"/>
                </a:solidFill>
                <a:latin typeface="Times New Roman" panose="02020603050405020304" pitchFamily="18" charset="0"/>
                <a:cs typeface="Times New Roman" panose="02020603050405020304" pitchFamily="18" charset="0"/>
              </a:rPr>
              <a:t>детского места и его частей в полости </a:t>
            </a:r>
            <a:r>
              <a:rPr lang="ru-RU" sz="2400" dirty="0" smtClean="0">
                <a:solidFill>
                  <a:schemeClr val="bg1"/>
                </a:solidFill>
                <a:latin typeface="Times New Roman" panose="02020603050405020304" pitchFamily="18" charset="0"/>
                <a:cs typeface="Times New Roman" panose="02020603050405020304" pitchFamily="18" charset="0"/>
              </a:rPr>
              <a:t>матки</a:t>
            </a:r>
          </a:p>
          <a:p>
            <a:r>
              <a:rPr lang="ru-RU" sz="2400" dirty="0" smtClean="0">
                <a:solidFill>
                  <a:schemeClr val="bg1"/>
                </a:solidFill>
                <a:latin typeface="Times New Roman" panose="02020603050405020304" pitchFamily="18" charset="0"/>
                <a:cs typeface="Times New Roman" panose="02020603050405020304" pitchFamily="18" charset="0"/>
              </a:rPr>
              <a:t>-Приращение </a:t>
            </a:r>
            <a:r>
              <a:rPr lang="ru-RU" sz="2400" dirty="0">
                <a:solidFill>
                  <a:schemeClr val="bg1"/>
                </a:solidFill>
                <a:latin typeface="Times New Roman" panose="02020603050405020304" pitchFamily="18" charset="0"/>
                <a:cs typeface="Times New Roman" panose="02020603050405020304" pitchFamily="18" charset="0"/>
              </a:rPr>
              <a:t>детского места</a:t>
            </a:r>
          </a:p>
          <a:p>
            <a:endParaRPr lang="ru-RU" dirty="0"/>
          </a:p>
        </p:txBody>
      </p:sp>
      <p:pic>
        <p:nvPicPr>
          <p:cNvPr id="2050" name="Picture 2" descr="https://congress-ott.ru/wp-content/uploads/2019/04/Kak_umenshit_obilnoe_krovotechenie_vo_vremya_mesyachnyh_v_domashnih_usloviyah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847" y="3118691"/>
            <a:ext cx="5228478" cy="360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4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982" y="0"/>
            <a:ext cx="11887200" cy="5925020"/>
          </a:xfrm>
          <a:prstGeom prst="rect">
            <a:avLst/>
          </a:prstGeom>
        </p:spPr>
        <p:txBody>
          <a:bodyPr wrap="square">
            <a:spAutoFit/>
          </a:bodyPr>
          <a:lstStyle/>
          <a:p>
            <a:pPr algn="just">
              <a:lnSpc>
                <a:spcPct val="150000"/>
              </a:lnSpc>
              <a:spcAft>
                <a:spcPts val="1425"/>
              </a:spcAft>
            </a:pPr>
            <a:r>
              <a:rPr lang="ru-RU" sz="2400" dirty="0">
                <a:solidFill>
                  <a:srgbClr val="000000"/>
                </a:solidFill>
                <a:latin typeface="Times New Roman" panose="02020603050405020304" pitchFamily="18" charset="0"/>
                <a:ea typeface="Times New Roman" panose="02020603050405020304" pitchFamily="18" charset="0"/>
              </a:rPr>
              <a:t>Причины задержки в матке детского места или его частей, понижающие тонус матки или изменяющие ее сокращения могут быть как со стороны матки, так и со стороны плаценты (аномалии прикрепления и расположения плаценты). </a:t>
            </a:r>
            <a:endParaRPr lang="ru-RU" sz="2400" dirty="0" smtClean="0">
              <a:solidFill>
                <a:srgbClr val="000000"/>
              </a:solidFill>
              <a:latin typeface="Times New Roman" panose="02020603050405020304" pitchFamily="18" charset="0"/>
              <a:ea typeface="Times New Roman" panose="02020603050405020304" pitchFamily="18" charset="0"/>
            </a:endParaRPr>
          </a:p>
          <a:p>
            <a:pPr algn="just">
              <a:lnSpc>
                <a:spcPct val="150000"/>
              </a:lnSpc>
              <a:spcAft>
                <a:spcPts val="1425"/>
              </a:spcAft>
            </a:pPr>
            <a:r>
              <a:rPr lang="ru-RU" sz="2400" dirty="0" smtClean="0">
                <a:solidFill>
                  <a:srgbClr val="000000"/>
                </a:solidFill>
                <a:latin typeface="Times New Roman" panose="02020603050405020304" pitchFamily="18" charset="0"/>
                <a:ea typeface="Times New Roman" panose="02020603050405020304" pitchFamily="18" charset="0"/>
              </a:rPr>
              <a:t>Сократительная </a:t>
            </a:r>
            <a:r>
              <a:rPr lang="ru-RU" sz="2400" dirty="0">
                <a:solidFill>
                  <a:srgbClr val="000000"/>
                </a:solidFill>
                <a:latin typeface="Times New Roman" panose="02020603050405020304" pitchFamily="18" charset="0"/>
                <a:ea typeface="Times New Roman" panose="02020603050405020304" pitchFamily="18" charset="0"/>
              </a:rPr>
              <a:t>функция матки нарушается при нерациональном ведении родов, при </a:t>
            </a:r>
            <a:r>
              <a:rPr lang="ru-RU" sz="2400" dirty="0" err="1">
                <a:solidFill>
                  <a:srgbClr val="000000"/>
                </a:solidFill>
                <a:latin typeface="Times New Roman" panose="02020603050405020304" pitchFamily="18" charset="0"/>
                <a:ea typeface="Times New Roman" panose="02020603050405020304" pitchFamily="18" charset="0"/>
              </a:rPr>
              <a:t>перерастяжении</a:t>
            </a:r>
            <a:r>
              <a:rPr lang="ru-RU" sz="2400" dirty="0">
                <a:solidFill>
                  <a:srgbClr val="000000"/>
                </a:solidFill>
                <a:latin typeface="Times New Roman" panose="02020603050405020304" pitchFamily="18" charset="0"/>
                <a:ea typeface="Times New Roman" panose="02020603050405020304" pitchFamily="18" charset="0"/>
              </a:rPr>
              <a:t> мышц матки (крупный плод, многоводие, многоплодие), при </a:t>
            </a:r>
            <a:r>
              <a:rPr lang="ru-RU" sz="2400" dirty="0" err="1">
                <a:solidFill>
                  <a:srgbClr val="000000"/>
                </a:solidFill>
                <a:latin typeface="Times New Roman" panose="02020603050405020304" pitchFamily="18" charset="0"/>
                <a:ea typeface="Times New Roman" panose="02020603050405020304" pitchFamily="18" charset="0"/>
              </a:rPr>
              <a:t>гестозах</a:t>
            </a:r>
            <a:r>
              <a:rPr lang="ru-RU" sz="2400" dirty="0">
                <a:solidFill>
                  <a:srgbClr val="000000"/>
                </a:solidFill>
                <a:latin typeface="Times New Roman" panose="02020603050405020304" pitchFamily="18" charset="0"/>
                <a:ea typeface="Times New Roman" panose="02020603050405020304" pitchFamily="18" charset="0"/>
              </a:rPr>
              <a:t>, при дегенеративных изменениях стенки матки после перенесенного воспаления, при миоме матки и др. </a:t>
            </a:r>
            <a:endParaRPr lang="ru-RU" sz="2400" dirty="0" smtClean="0">
              <a:solidFill>
                <a:srgbClr val="000000"/>
              </a:solidFill>
              <a:latin typeface="Times New Roman" panose="02020603050405020304" pitchFamily="18" charset="0"/>
              <a:ea typeface="Times New Roman" panose="02020603050405020304" pitchFamily="18" charset="0"/>
            </a:endParaRPr>
          </a:p>
          <a:p>
            <a:pPr algn="just">
              <a:lnSpc>
                <a:spcPct val="150000"/>
              </a:lnSpc>
              <a:spcAft>
                <a:spcPts val="1425"/>
              </a:spcAft>
            </a:pPr>
            <a:r>
              <a:rPr lang="ru-RU" sz="2400" dirty="0" smtClean="0">
                <a:solidFill>
                  <a:srgbClr val="000000"/>
                </a:solidFill>
                <a:latin typeface="Times New Roman" panose="02020603050405020304" pitchFamily="18" charset="0"/>
                <a:ea typeface="Times New Roman" panose="02020603050405020304" pitchFamily="18" charset="0"/>
              </a:rPr>
              <a:t>Неполное </a:t>
            </a:r>
            <a:r>
              <a:rPr lang="ru-RU" sz="2400" dirty="0" err="1">
                <a:solidFill>
                  <a:srgbClr val="000000"/>
                </a:solidFill>
                <a:latin typeface="Times New Roman" panose="02020603050405020304" pitchFamily="18" charset="0"/>
                <a:ea typeface="Times New Roman" panose="02020603050405020304" pitchFamily="18" charset="0"/>
              </a:rPr>
              <a:t>предлежание</a:t>
            </a:r>
            <a:r>
              <a:rPr lang="ru-RU" sz="2400" dirty="0">
                <a:solidFill>
                  <a:srgbClr val="000000"/>
                </a:solidFill>
                <a:latin typeface="Times New Roman" panose="02020603050405020304" pitchFamily="18" charset="0"/>
                <a:ea typeface="Times New Roman" panose="02020603050405020304" pitchFamily="18" charset="0"/>
              </a:rPr>
              <a:t> детского места, низкое его прикрепление или расположение в одном из трубных углов матки, где </a:t>
            </a:r>
            <a:r>
              <a:rPr lang="ru-RU" sz="2400" dirty="0" err="1">
                <a:solidFill>
                  <a:srgbClr val="000000"/>
                </a:solidFill>
                <a:latin typeface="Times New Roman" panose="02020603050405020304" pitchFamily="18" charset="0"/>
                <a:ea typeface="Times New Roman" panose="02020603050405020304" pitchFamily="18" charset="0"/>
              </a:rPr>
              <a:t>миометрий</a:t>
            </a:r>
            <a:r>
              <a:rPr lang="ru-RU" sz="2400" dirty="0">
                <a:solidFill>
                  <a:srgbClr val="000000"/>
                </a:solidFill>
                <a:latin typeface="Times New Roman" panose="02020603050405020304" pitchFamily="18" charset="0"/>
                <a:ea typeface="Times New Roman" panose="02020603050405020304" pitchFamily="18" charset="0"/>
              </a:rPr>
              <a:t> не может развить полноценные сокращения, являются причиной кровотечения в последовом периоде.</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4917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878" y="0"/>
            <a:ext cx="6096000" cy="6299481"/>
          </a:xfrm>
          <a:prstGeom prst="rect">
            <a:avLst/>
          </a:prstGeom>
        </p:spPr>
        <p:txBody>
          <a:bodyPr>
            <a:spAutoFit/>
          </a:bodyPr>
          <a:lstStyle/>
          <a:p>
            <a:pPr algn="just">
              <a:lnSpc>
                <a:spcPct val="150000"/>
              </a:lnSpc>
              <a:spcAft>
                <a:spcPts val="1425"/>
              </a:spcAft>
            </a:pPr>
            <a:r>
              <a:rPr lang="ru-RU" sz="2400" dirty="0">
                <a:solidFill>
                  <a:srgbClr val="000000"/>
                </a:solidFill>
                <a:latin typeface="Times New Roman" panose="02020603050405020304" pitchFamily="18" charset="0"/>
                <a:ea typeface="Times New Roman" panose="02020603050405020304" pitchFamily="18" charset="0"/>
              </a:rPr>
              <a:t>Одной из нередких причин кровотечения является нерациональное ведение последового периода. </a:t>
            </a:r>
            <a:endParaRPr lang="ru-RU" sz="2400" dirty="0" smtClean="0">
              <a:solidFill>
                <a:srgbClr val="000000"/>
              </a:solidFill>
              <a:latin typeface="Times New Roman" panose="02020603050405020304" pitchFamily="18" charset="0"/>
              <a:ea typeface="Times New Roman" panose="02020603050405020304" pitchFamily="18" charset="0"/>
            </a:endParaRPr>
          </a:p>
          <a:p>
            <a:pPr algn="just">
              <a:lnSpc>
                <a:spcPct val="150000"/>
              </a:lnSpc>
              <a:spcAft>
                <a:spcPts val="1425"/>
              </a:spcAft>
            </a:pPr>
            <a:r>
              <a:rPr lang="ru-RU" sz="2400" dirty="0" smtClean="0">
                <a:solidFill>
                  <a:srgbClr val="000000"/>
                </a:solidFill>
                <a:latin typeface="Times New Roman" panose="02020603050405020304" pitchFamily="18" charset="0"/>
                <a:ea typeface="Times New Roman" panose="02020603050405020304" pitchFamily="18" charset="0"/>
              </a:rPr>
              <a:t>Нельзя </a:t>
            </a:r>
            <a:r>
              <a:rPr lang="ru-RU" sz="2400" dirty="0">
                <a:solidFill>
                  <a:srgbClr val="000000"/>
                </a:solidFill>
                <a:latin typeface="Times New Roman" panose="02020603050405020304" pitchFamily="18" charset="0"/>
                <a:ea typeface="Times New Roman" panose="02020603050405020304" pitchFamily="18" charset="0"/>
              </a:rPr>
              <a:t>пальпировать, массировать матку, потягивать за пуповину, необоснованно применять препараты спорыньи, большие дозы окситоцина, потому что это нарушает течение последовых схваток, вызывает частичную отслойку плаценты, спазм внутреннего зева и задержку последа или его частей в матке.</a:t>
            </a:r>
            <a:endParaRPr lang="ru-RU" sz="24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230879" y="2178000"/>
            <a:ext cx="5961122" cy="4680000"/>
          </a:xfrm>
          <a:prstGeom prst="rect">
            <a:avLst/>
          </a:prstGeom>
          <a:ln>
            <a:noFill/>
          </a:ln>
          <a:effectLst>
            <a:softEdge rad="112500"/>
          </a:effectLst>
        </p:spPr>
      </p:pic>
    </p:spTree>
    <p:extLst>
      <p:ext uri="{BB962C8B-B14F-4D97-AF65-F5344CB8AC3E}">
        <p14:creationId xmlns:p14="http://schemas.microsoft.com/office/powerpoint/2010/main" val="412645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544" y="155345"/>
            <a:ext cx="7024256" cy="5632311"/>
          </a:xfrm>
          <a:prstGeom prst="rect">
            <a:avLst/>
          </a:prstGeom>
        </p:spPr>
        <p:txBody>
          <a:bodyPr wrap="square">
            <a:spAutoFit/>
          </a:bodyPr>
          <a:lstStyle/>
          <a:p>
            <a:pPr algn="just">
              <a:lnSpc>
                <a:spcPct val="150000"/>
              </a:lnSpc>
              <a:spcAft>
                <a:spcPts val="1425"/>
              </a:spcAft>
            </a:pPr>
            <a:r>
              <a:rPr lang="ru-RU" sz="2400" dirty="0">
                <a:solidFill>
                  <a:srgbClr val="000000"/>
                </a:solidFill>
                <a:latin typeface="Times New Roman" panose="02020603050405020304" pitchFamily="18" charset="0"/>
                <a:ea typeface="Times New Roman" panose="02020603050405020304" pitchFamily="18" charset="0"/>
              </a:rPr>
              <a:t>Кровотечение может быть обильным, если в матке осталась </a:t>
            </a:r>
            <a:r>
              <a:rPr lang="ru-RU" sz="2400" dirty="0" err="1">
                <a:solidFill>
                  <a:srgbClr val="000000"/>
                </a:solidFill>
                <a:latin typeface="Times New Roman" panose="02020603050405020304" pitchFamily="18" charset="0"/>
                <a:ea typeface="Times New Roman" panose="02020603050405020304" pitchFamily="18" charset="0"/>
              </a:rPr>
              <a:t>неотделившаяся</a:t>
            </a:r>
            <a:r>
              <a:rPr lang="ru-RU" sz="2400" dirty="0">
                <a:solidFill>
                  <a:srgbClr val="000000"/>
                </a:solidFill>
                <a:latin typeface="Times New Roman" panose="02020603050405020304" pitchFamily="18" charset="0"/>
                <a:ea typeface="Times New Roman" panose="02020603050405020304" pitchFamily="18" charset="0"/>
              </a:rPr>
              <a:t> часть дольки плаценты или дополнительная долька. Кровотечение может быть внутренним, т.е. кровь скапливается в матке, потому что внутренний зев закрыт сгустком крови, </a:t>
            </a:r>
            <a:r>
              <a:rPr lang="ru-RU" sz="2400" dirty="0" err="1">
                <a:solidFill>
                  <a:srgbClr val="000000"/>
                </a:solidFill>
                <a:latin typeface="Times New Roman" panose="02020603050405020304" pitchFamily="18" charset="0"/>
                <a:ea typeface="Times New Roman" panose="02020603050405020304" pitchFamily="18" charset="0"/>
              </a:rPr>
              <a:t>спазмирован</a:t>
            </a:r>
            <a:r>
              <a:rPr lang="ru-RU" sz="2400" dirty="0">
                <a:solidFill>
                  <a:srgbClr val="000000"/>
                </a:solidFill>
                <a:latin typeface="Times New Roman" panose="02020603050405020304" pitchFamily="18" charset="0"/>
                <a:ea typeface="Times New Roman" panose="02020603050405020304" pitchFamily="18" charset="0"/>
              </a:rPr>
              <a:t> и оттока крови нет. В таком случае матка увеличивается в размере, становится напряженной. Это отражается на общем состоянии роженицы: бледность кожных покровов, тахикардия, снижение артериального давления и др.</a:t>
            </a:r>
            <a:endParaRPr lang="ru-RU" sz="2400" dirty="0">
              <a:effectLst/>
              <a:latin typeface="Times New Roman" panose="02020603050405020304" pitchFamily="18" charset="0"/>
              <a:ea typeface="Times New Roman" panose="02020603050405020304" pitchFamily="18" charset="0"/>
            </a:endParaRPr>
          </a:p>
        </p:txBody>
      </p:sp>
      <p:pic>
        <p:nvPicPr>
          <p:cNvPr id="4098" name="Picture 2" descr="https://home.tukan.ru/upload/medialibrary/4bc/4bc0a4f71a36c01206090ca8c8954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9755" r="4426"/>
          <a:stretch/>
        </p:blipFill>
        <p:spPr bwMode="auto">
          <a:xfrm>
            <a:off x="7162800" y="510989"/>
            <a:ext cx="4867835" cy="57855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31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095018" cy="4524315"/>
          </a:xfrm>
          <a:prstGeom prst="rect">
            <a:avLst/>
          </a:prstGeom>
        </p:spPr>
        <p:txBody>
          <a:bodyPr wrap="square">
            <a:spAutoFit/>
          </a:bodyPr>
          <a:lstStyle/>
          <a:p>
            <a:pPr algn="just">
              <a:lnSpc>
                <a:spcPct val="150000"/>
              </a:lnSpc>
              <a:spcAft>
                <a:spcPts val="1425"/>
              </a:spcAft>
            </a:pPr>
            <a:r>
              <a:rPr lang="ru-RU" sz="2400" dirty="0">
                <a:solidFill>
                  <a:srgbClr val="000000"/>
                </a:solidFill>
                <a:latin typeface="Times New Roman" panose="02020603050405020304" pitchFamily="18" charset="0"/>
                <a:ea typeface="Times New Roman" panose="02020603050405020304" pitchFamily="18" charset="0"/>
              </a:rPr>
              <a:t>Диагноз задержки плаценты ставят на основании наружных методов определения отделения плаценты, а задержки частей последа в полости матки - на основании осмотра плаценты и оболочек после рождения последа. Если на гладкой блестящей материнской поверхности плаценты обнаруживают неровности, шероховатости и углубления, то это является признаком дефекта последа. Обнаружение при осмотре оболочек обрывающихся сосудов свидетельствует о наличии добавочной дольки, которая осталась в матке. Если при осмотре детского места сомневаются в его целости, то ставят диагноз «сомнения в целости плаценты».</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362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1804073" cy="6555641"/>
          </a:xfrm>
          <a:prstGeom prst="rect">
            <a:avLst/>
          </a:prstGeom>
        </p:spPr>
        <p:txBody>
          <a:bodyPr wrap="square">
            <a:spAutoFit/>
          </a:bodyPr>
          <a:lstStyle/>
          <a:p>
            <a:pPr algn="just">
              <a:lnSpc>
                <a:spcPct val="150000"/>
              </a:lnSpc>
              <a:spcAft>
                <a:spcPts val="0"/>
              </a:spcAft>
            </a:pPr>
            <a:r>
              <a:rPr lang="ru-RU" sz="2000" b="1" dirty="0">
                <a:solidFill>
                  <a:srgbClr val="000000"/>
                </a:solidFill>
                <a:latin typeface="Times New Roman" panose="02020603050405020304" pitchFamily="18" charset="0"/>
                <a:ea typeface="Times New Roman" panose="02020603050405020304" pitchFamily="18" charset="0"/>
              </a:rPr>
              <a:t>Консервативные методы </a:t>
            </a:r>
            <a:r>
              <a:rPr lang="ru-RU" sz="2000" dirty="0">
                <a:solidFill>
                  <a:srgbClr val="000000"/>
                </a:solidFill>
                <a:latin typeface="Times New Roman" panose="02020603050405020304" pitchFamily="18" charset="0"/>
                <a:ea typeface="Times New Roman" panose="02020603050405020304" pitchFamily="18" charset="0"/>
              </a:rPr>
              <a:t>-</a:t>
            </a:r>
            <a:r>
              <a:rPr lang="ru-RU" sz="2000" b="1" dirty="0">
                <a:solidFill>
                  <a:srgbClr val="000000"/>
                </a:solidFill>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введение внутримышечно или внутривенно 5 ед. окситоцина для усиления последовых схваток, способствующих отделению плаценты и прекращению кровотечения. </a:t>
            </a:r>
            <a:r>
              <a:rPr lang="ru-RU" sz="2000" dirty="0" smtClean="0">
                <a:solidFill>
                  <a:srgbClr val="000000"/>
                </a:solidFill>
                <a:latin typeface="Times New Roman" panose="02020603050405020304" pitchFamily="18" charset="0"/>
                <a:ea typeface="Times New Roman" panose="02020603050405020304" pitchFamily="18" charset="0"/>
              </a:rPr>
              <a:t>В </a:t>
            </a:r>
            <a:r>
              <a:rPr lang="ru-RU" sz="2000" dirty="0">
                <a:solidFill>
                  <a:srgbClr val="000000"/>
                </a:solidFill>
                <a:latin typeface="Times New Roman" panose="02020603050405020304" pitchFamily="18" charset="0"/>
                <a:ea typeface="Times New Roman" panose="02020603050405020304" pitchFamily="18" charset="0"/>
              </a:rPr>
              <a:t>случаях отделения плаценты, но задержке ее в матке, применяют способы выделения из матки отделившегося последа - Абуладзе, </a:t>
            </a:r>
            <a:r>
              <a:rPr lang="ru-RU" sz="2000" dirty="0" err="1">
                <a:solidFill>
                  <a:srgbClr val="000000"/>
                </a:solidFill>
                <a:latin typeface="Times New Roman" panose="02020603050405020304" pitchFamily="18" charset="0"/>
                <a:ea typeface="Times New Roman" panose="02020603050405020304" pitchFamily="18" charset="0"/>
              </a:rPr>
              <a:t>Гентера</a:t>
            </a:r>
            <a:r>
              <a:rPr lang="ru-RU" sz="2000" dirty="0">
                <a:solidFill>
                  <a:srgbClr val="000000"/>
                </a:solidFill>
                <a:latin typeface="Times New Roman" panose="02020603050405020304" pitchFamily="18" charset="0"/>
                <a:ea typeface="Times New Roman" panose="02020603050405020304" pitchFamily="18" charset="0"/>
              </a:rPr>
              <a:t>, </a:t>
            </a:r>
            <a:r>
              <a:rPr lang="ru-RU" sz="2000" dirty="0" err="1">
                <a:solidFill>
                  <a:srgbClr val="000000"/>
                </a:solidFill>
                <a:latin typeface="Times New Roman" panose="02020603050405020304" pitchFamily="18" charset="0"/>
                <a:ea typeface="Times New Roman" panose="02020603050405020304" pitchFamily="18" charset="0"/>
              </a:rPr>
              <a:t>Креде</a:t>
            </a:r>
            <a:r>
              <a:rPr lang="ru-RU" sz="2000" dirty="0">
                <a:solidFill>
                  <a:srgbClr val="000000"/>
                </a:solidFill>
                <a:latin typeface="Times New Roman" panose="02020603050405020304" pitchFamily="18" charset="0"/>
                <a:ea typeface="Times New Roman" panose="02020603050405020304" pitchFamily="18" charset="0"/>
              </a:rPr>
              <a:t>-Лазаревича. Если консервативные методы не дают эффекта, а кровопотеря превысила физиологическую, приступают к операции ручного отделения и выделения последа. </a:t>
            </a:r>
            <a:endParaRPr lang="ru-RU" sz="2000" dirty="0" smtClean="0">
              <a:solidFill>
                <a:srgbClr val="0000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ru-RU" sz="2000" b="1" dirty="0" smtClean="0">
                <a:solidFill>
                  <a:srgbClr val="000000"/>
                </a:solidFill>
                <a:latin typeface="Times New Roman" panose="02020603050405020304" pitchFamily="18" charset="0"/>
                <a:ea typeface="Times New Roman" panose="02020603050405020304" pitchFamily="18" charset="0"/>
              </a:rPr>
              <a:t>Оперативный</a:t>
            </a:r>
            <a:r>
              <a:rPr lang="ru-RU" sz="2000" b="1" dirty="0">
                <a:solidFill>
                  <a:srgbClr val="000000"/>
                </a:solidFill>
                <a:latin typeface="Times New Roman" panose="02020603050405020304" pitchFamily="18" charset="0"/>
                <a:ea typeface="Times New Roman" panose="02020603050405020304" pitchFamily="18" charset="0"/>
              </a:rPr>
              <a:t> метод</a:t>
            </a:r>
            <a:r>
              <a:rPr lang="ru-RU" sz="2000" dirty="0">
                <a:solidFill>
                  <a:srgbClr val="000000"/>
                </a:solidFill>
                <a:latin typeface="Times New Roman" panose="02020603050405020304" pitchFamily="18" charset="0"/>
                <a:ea typeface="Times New Roman" panose="02020603050405020304" pitchFamily="18" charset="0"/>
              </a:rPr>
              <a:t> - ручное обследование стенок полости матки, отделение и выделение частей последа, сгустков крови, препятствующих сокращению матки. Если после ручного отделения последа или его частей на плацентарной площадке определяют мелкие кусочки плаценты, не отделяющиеся при ручном обследовании, то их удаляют путем выскабливания стенок полости матки большой тупой </a:t>
            </a:r>
            <a:r>
              <a:rPr lang="ru-RU" sz="2000" dirty="0" err="1" smtClean="0">
                <a:solidFill>
                  <a:srgbClr val="000000"/>
                </a:solidFill>
                <a:latin typeface="Times New Roman" panose="02020603050405020304" pitchFamily="18" charset="0"/>
                <a:ea typeface="Times New Roman" panose="02020603050405020304" pitchFamily="18" charset="0"/>
              </a:rPr>
              <a:t>кюреткой</a:t>
            </a:r>
            <a:r>
              <a:rPr lang="ru-RU" sz="2000" dirty="0" smtClean="0">
                <a:solidFill>
                  <a:srgbClr val="000000"/>
                </a:solidFill>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После ручного обследования стенок полости матки и уверенности полного ее опорожнения, внутривенно вводят 1 мл (5 ЕД) окситоцина в 20 мл 5% раствора глюкозы медленно, кладут пузырь со льдом на низ живота и периодически пальпацией через переднюю брюшную стенку контролируют состояние матки. </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094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4" y="0"/>
            <a:ext cx="12025745" cy="5262979"/>
          </a:xfrm>
          <a:prstGeom prst="rect">
            <a:avLst/>
          </a:prstGeom>
        </p:spPr>
        <p:txBody>
          <a:bodyPr wrap="square">
            <a:spAutoFit/>
          </a:bodyPr>
          <a:lstStyle/>
          <a:p>
            <a:pPr algn="ctr">
              <a:lnSpc>
                <a:spcPct val="150000"/>
              </a:lnSpc>
              <a:spcAft>
                <a:spcPts val="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Приращение детского </a:t>
            </a: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места</a:t>
            </a:r>
          </a:p>
          <a:p>
            <a:pPr algn="just">
              <a:lnSpc>
                <a:spcPct val="150000"/>
              </a:lnSpc>
              <a:spcAft>
                <a:spcPts val="0"/>
              </a:spcAft>
            </a:pP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Приращение (плотное прикрепление) детского места полностью или частично возникает при изменениях стенки матки, изменениях в самой плаценте или при нарушении ферментативной (протеолитической) способности хориона. </a:t>
            </a:r>
            <a:endPar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Изменения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стенке матки возникают после перенесенных воспалительных заболеваний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метроэндометрит</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при рубцах на матке (после операций, чрезмерного выскабливания стенок матки при абортах, частых родов и абортов), опухолях (миомы), пороках развития матки. Возникновению дегенеративных процессов в плаценте способствуют хронические инфекции,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гестозы</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перенашивание</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беременности. </a:t>
            </a:r>
            <a:endPar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Повышенная </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протеолитическая способность хориона может привести к врастанию ворсин в компактный слой отпадающей оболочки целиком, а в некоторых случаях - к прорастанию в мышечный слой матки вплоть до серозной оболочки.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555143"/>
      </p:ext>
    </p:extLst>
  </p:cSld>
  <p:clrMapOvr>
    <a:masterClrMapping/>
  </p:clrMapOvr>
</p:sld>
</file>

<file path=ppt/theme/theme1.xml><?xml version="1.0" encoding="utf-8"?>
<a:theme xmlns:a="http://schemas.openxmlformats.org/drawingml/2006/main" name="Сектор">
  <a:themeElements>
    <a:clrScheme name="Оранжевый">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150</TotalTime>
  <Words>1521</Words>
  <Application>Microsoft Office PowerPoint</Application>
  <PresentationFormat>Произвольный</PresentationFormat>
  <Paragraphs>73</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dc:creator>
  <cp:lastModifiedBy>HP</cp:lastModifiedBy>
  <cp:revision>7</cp:revision>
  <dcterms:created xsi:type="dcterms:W3CDTF">2021-10-13T06:38:04Z</dcterms:created>
  <dcterms:modified xsi:type="dcterms:W3CDTF">2023-03-12T16:18:35Z</dcterms:modified>
</cp:coreProperties>
</file>