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0964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fa61fb15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fa61fb15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fa61fb15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fa61fb15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fa61fb15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fa61fb150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a61fb15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a61fb15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fa61fb15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fa61fb15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2db5668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2db5668a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32db5668a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32db5668a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32db5668a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32db5668a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32db5668a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32db5668a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32db5668a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32db5668a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fa61fb1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fa61fb1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32db5668a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32db5668a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32db5668a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32db5668a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fa61fb15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fa61fb15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fa61fb15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fa61fb15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32db5668a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32db5668a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32db5668a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32db5668a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32db5668a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32db5668a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32db5668a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32db5668a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fa61fb15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fa61fb15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32db5668a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32db5668a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fa61fb1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fa61fb15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fa61fb15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fa61fb15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fa61fb15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fa61fb15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fa61fb15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fa61fb15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fa61fb15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fa61fb15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fa61fb15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fa61fb15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134400" y="935850"/>
            <a:ext cx="69735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800" dirty="0"/>
              <a:t>Лечение пациентов с  COVID-19 в ОРИТ</a:t>
            </a:r>
            <a:endParaRPr sz="4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800" dirty="0"/>
              <a:t>для реаниматологов</a:t>
            </a:r>
            <a:endParaRPr sz="48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346918" y="2233725"/>
            <a:ext cx="6384387" cy="262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dirty="0">
                <a:solidFill>
                  <a:schemeClr val="dk1"/>
                </a:solidFill>
              </a:rPr>
              <a:t>	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dirty="0">
                <a:solidFill>
                  <a:schemeClr val="dk1"/>
                </a:solidFill>
              </a:rPr>
              <a:t>		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dirty="0">
                <a:solidFill>
                  <a:schemeClr val="dk1"/>
                </a:solidFill>
              </a:rPr>
              <a:t>			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" sz="1200" dirty="0" smtClean="0">
                <a:solidFill>
                  <a:schemeClr val="dk1"/>
                </a:solidFill>
              </a:rPr>
              <a:t>Заведующий </a:t>
            </a:r>
            <a:r>
              <a:rPr lang="ru" sz="1200" dirty="0">
                <a:solidFill>
                  <a:schemeClr val="dk1"/>
                </a:solidFill>
              </a:rPr>
              <a:t>кафедрой анестезиологии и реаниматологии </a:t>
            </a:r>
            <a:endParaRPr lang="ru" sz="1200" dirty="0" smtClean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" sz="1200" dirty="0" smtClean="0">
                <a:solidFill>
                  <a:schemeClr val="dk1"/>
                </a:solidFill>
              </a:rPr>
              <a:t>Астраханский ГМУ Минздрава России,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" sz="1200" dirty="0">
                <a:solidFill>
                  <a:schemeClr val="dk1"/>
                </a:solidFill>
              </a:rPr>
              <a:t> Главный внештатный  анестезиолог-реаниматолог МЗ </a:t>
            </a:r>
            <a:endParaRPr lang="ru" sz="1200" dirty="0" smtClean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ru" sz="1200" dirty="0" smtClean="0">
                <a:solidFill>
                  <a:schemeClr val="dk1"/>
                </a:solidFill>
              </a:rPr>
              <a:t>Астраханской </a:t>
            </a:r>
            <a:r>
              <a:rPr lang="ru" sz="1200" dirty="0">
                <a:solidFill>
                  <a:schemeClr val="dk1"/>
                </a:solidFill>
              </a:rPr>
              <a:t>области</a:t>
            </a:r>
            <a:r>
              <a:rPr lang="ru" sz="1200" dirty="0" smtClean="0">
                <a:solidFill>
                  <a:schemeClr val="dk1"/>
                </a:solidFill>
              </a:rPr>
              <a:t>,</a:t>
            </a:r>
            <a:r>
              <a:rPr lang="ru" sz="1200" dirty="0">
                <a:solidFill>
                  <a:schemeClr val="dk1"/>
                </a:solidFill>
              </a:rPr>
              <a:t> </a:t>
            </a:r>
            <a:r>
              <a:rPr lang="ru" sz="1200" dirty="0" smtClean="0">
                <a:solidFill>
                  <a:schemeClr val="dk1"/>
                </a:solidFill>
              </a:rPr>
              <a:t> </a:t>
            </a:r>
            <a:r>
              <a:rPr lang="ru" sz="1200" dirty="0">
                <a:solidFill>
                  <a:schemeClr val="dk1"/>
                </a:solidFill>
              </a:rPr>
              <a:t>доктор медицинских наук</a:t>
            </a:r>
            <a:r>
              <a:rPr lang="ru" sz="1200" dirty="0" smtClean="0">
                <a:solidFill>
                  <a:schemeClr val="dk1"/>
                </a:solidFill>
              </a:rPr>
              <a:t>, </a:t>
            </a:r>
            <a:r>
              <a:rPr lang="ru" sz="1200" dirty="0">
                <a:solidFill>
                  <a:schemeClr val="dk1"/>
                </a:solidFill>
              </a:rPr>
              <a:t>профессор.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chemeClr val="dk1"/>
                </a:solidFill>
              </a:rPr>
              <a:t>		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dirty="0">
                <a:solidFill>
                  <a:schemeClr val="dk1"/>
                </a:solidFill>
              </a:rPr>
              <a:t>	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25" y="438675"/>
            <a:ext cx="1927400" cy="17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25" y="2571750"/>
            <a:ext cx="2009750" cy="1669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Мероприятия, проводимые после интубации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250428" y="1281948"/>
            <a:ext cx="429729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</a:rPr>
              <a:t>Для оценки расположения эндотрахеальной трубки рекомендуется наблюдение за дыхательными экскурсиями грудной клетки, определение парциального давления углекислого газа в конце выдоха (EtCO</a:t>
            </a:r>
            <a:r>
              <a:rPr lang="ru" sz="105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), наблюдение за показателями давления в дыхательном контуре (Ppeak) и выдыхаемого объема (Vet).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400" y="1170125"/>
            <a:ext cx="4129199" cy="275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Для снижения риска контаминации после интубации трахеи рекомендуется: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121381" y="1454875"/>
            <a:ext cx="4544519" cy="3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• </a:t>
            </a:r>
            <a:r>
              <a:rPr lang="ru" sz="1400" dirty="0">
                <a:solidFill>
                  <a:srgbClr val="000000"/>
                </a:solidFill>
              </a:rPr>
              <a:t>разместить два бактериально-вирусных HME- фильтра – непосредственно на ЭТТ и на линии выдоха </a:t>
            </a:r>
            <a:r>
              <a:rPr lang="ru" sz="1400" dirty="0" smtClean="0">
                <a:solidFill>
                  <a:srgbClr val="000000"/>
                </a:solidFill>
              </a:rPr>
              <a:t>аппарата;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• обернуть клинок ларингоскопа одной из перчаток внешней второй </a:t>
            </a:r>
            <a:r>
              <a:rPr lang="ru" sz="1400" dirty="0" smtClean="0">
                <a:solidFill>
                  <a:srgbClr val="000000"/>
                </a:solidFill>
              </a:rPr>
              <a:t>пары;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• избегать необоснованных дисконнекций контура </a:t>
            </a:r>
            <a:r>
              <a:rPr lang="ru" sz="1400" dirty="0" smtClean="0">
                <a:solidFill>
                  <a:srgbClr val="000000"/>
                </a:solidFill>
              </a:rPr>
              <a:t>аппарата;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• перед отсоединением от контура перекрывать ЭТТ </a:t>
            </a:r>
            <a:r>
              <a:rPr lang="ru" sz="1400" dirty="0" smtClean="0">
                <a:solidFill>
                  <a:srgbClr val="000000"/>
                </a:solidFill>
              </a:rPr>
              <a:t>зажимом;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• снимать средства индивидуальной защиты следует согласно существующим </a:t>
            </a:r>
            <a:r>
              <a:rPr lang="ru" sz="1400" dirty="0" smtClean="0">
                <a:solidFill>
                  <a:srgbClr val="000000"/>
                </a:solidFill>
              </a:rPr>
              <a:t>рекомендациям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• помещение, где проводилась интубация, должно быть дезинфицировано в течение 20 минут после прекращения процедуры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975" y="1765325"/>
            <a:ext cx="4173300" cy="2186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Респираторная терапия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4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П</a:t>
            </a:r>
            <a:r>
              <a:rPr lang="ru" sz="1400" dirty="0" smtClean="0">
                <a:solidFill>
                  <a:srgbClr val="000000"/>
                </a:solidFill>
              </a:rPr>
              <a:t>ри </a:t>
            </a:r>
            <a:r>
              <a:rPr lang="ru" sz="1400" dirty="0">
                <a:solidFill>
                  <a:srgbClr val="000000"/>
                </a:solidFill>
              </a:rPr>
              <a:t>ОРДС легкой степени рекомендовано </a:t>
            </a:r>
            <a:r>
              <a:rPr lang="ru" sz="1400" dirty="0" smtClean="0">
                <a:solidFill>
                  <a:srgbClr val="000000"/>
                </a:solidFill>
              </a:rPr>
              <a:t>использование</a:t>
            </a:r>
            <a:r>
              <a:rPr lang="ru" sz="1400" dirty="0">
                <a:solidFill>
                  <a:srgbClr val="000000"/>
                </a:solidFill>
              </a:rPr>
              <a:t> </a:t>
            </a:r>
            <a:r>
              <a:rPr lang="ru" sz="1400" dirty="0" smtClean="0">
                <a:solidFill>
                  <a:srgbClr val="000000"/>
                </a:solidFill>
              </a:rPr>
              <a:t>стандартной </a:t>
            </a:r>
            <a:r>
              <a:rPr lang="ru" sz="1400" dirty="0">
                <a:solidFill>
                  <a:srgbClr val="000000"/>
                </a:solidFill>
              </a:rPr>
              <a:t>оксигенотерапии, в том числе, в сочетании с прон-позицией. 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П</a:t>
            </a:r>
            <a:r>
              <a:rPr lang="ru" sz="1400" dirty="0" smtClean="0">
                <a:solidFill>
                  <a:srgbClr val="000000"/>
                </a:solidFill>
              </a:rPr>
              <a:t>ри </a:t>
            </a:r>
            <a:r>
              <a:rPr lang="ru" sz="1400" dirty="0">
                <a:solidFill>
                  <a:srgbClr val="000000"/>
                </a:solidFill>
              </a:rPr>
              <a:t>ОРДС средней и тяжелой степени показана интубация трахеи и инвазивная ИВЛ в сочетании с </a:t>
            </a:r>
            <a:r>
              <a:rPr lang="ru" sz="1400" dirty="0" smtClean="0">
                <a:solidFill>
                  <a:srgbClr val="000000"/>
                </a:solidFill>
              </a:rPr>
              <a:t>прон-позицией.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chemeClr val="dk1"/>
                </a:solidFill>
              </a:rPr>
              <a:t>Показаниями для интубации трахеи являются:</a:t>
            </a:r>
            <a:endParaRPr sz="1400"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ru" sz="1400" dirty="0">
                <a:solidFill>
                  <a:schemeClr val="dk1"/>
                </a:solidFill>
              </a:rPr>
              <a:t>гипоксемия (SpO</a:t>
            </a:r>
            <a:r>
              <a:rPr lang="ru" sz="100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&lt;92%) несмотря на оксигенотерапию в положении лежа на животе, 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ru" sz="1400" dirty="0">
                <a:solidFill>
                  <a:schemeClr val="dk1"/>
                </a:solidFill>
              </a:rPr>
              <a:t>ЧДД более 30 в мин, нарастание видимой экскурсии грудной клетки,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ru" sz="1400" dirty="0">
                <a:solidFill>
                  <a:schemeClr val="dk1"/>
                </a:solidFill>
              </a:rPr>
              <a:t>нарушение /изменение сознания, 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ru" sz="1400" dirty="0">
                <a:solidFill>
                  <a:schemeClr val="dk1"/>
                </a:solidFill>
              </a:rPr>
              <a:t>ухудшение визуализационной картины лёгких.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125" y="1500775"/>
            <a:ext cx="3585600" cy="285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Респираторная терапия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7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При ИВЛ  использовать дыхательный объём 4-8 мл/кг идеальной массы тела, так как применение ДО более 9 мл/кг ИМТ приводит к увеличению осложнений и летальности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chemeClr val="dk1"/>
                </a:solidFill>
              </a:rPr>
              <a:t>P пиковое &lt; 35 см.вод.ст.; 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РЕЕР 12-20 см вод. ст.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chemeClr val="dk1"/>
                </a:solidFill>
              </a:rPr>
              <a:t>Уровень ПДКВ регулируется по величине SpO</a:t>
            </a:r>
            <a:r>
              <a:rPr lang="ru" sz="1400" baseline="-25000">
                <a:solidFill>
                  <a:schemeClr val="dk1"/>
                </a:solidFill>
              </a:rPr>
              <a:t>2</a:t>
            </a:r>
            <a:r>
              <a:rPr lang="ru" sz="1400">
                <a:solidFill>
                  <a:schemeClr val="dk1"/>
                </a:solidFill>
              </a:rPr>
              <a:t> (минимально достаточно – 92%) и параметрам гемодинамики.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При проведении ИВЛ рекомендовано использование положения лежа на животе в течение не менее 16 часов в сутки для улучшения оксигенации.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7100" y="964375"/>
            <a:ext cx="3152099" cy="31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Респираторная терапия (резюме)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450" y="968775"/>
            <a:ext cx="4709850" cy="36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rgbClr val="000000"/>
                </a:solidFill>
              </a:rPr>
              <a:t>Этиотропное лечение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7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450" y="72265"/>
            <a:ext cx="9144002" cy="4998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0437"/>
            <a:ext cx="9144000" cy="418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3234"/>
            <a:ext cx="9144001" cy="425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0000"/>
                </a:solidFill>
              </a:rPr>
              <a:t>Несочетаемость 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0000"/>
                </a:solidFill>
              </a:rPr>
              <a:t>препаратов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150" y="248525"/>
            <a:ext cx="5790126" cy="48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50" y="2079450"/>
            <a:ext cx="2755449" cy="258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продолжение таблицы несовместимости препаратов</a:t>
            </a:r>
            <a:endParaRPr sz="2400"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275" y="1017725"/>
            <a:ext cx="5814874" cy="40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025" y="1947200"/>
            <a:ext cx="2564400" cy="25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Общие положения ухода за пациентами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8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Всем пациентам ОРИТ с сохраненным самостоятельным дыханием, получающим оксигенацию через назальные канюли без высокого потока (до 6 л/мин) или не получающим оксигенотерапии, рекомендуется надевать медицинские маски со сменой каждые 2 часа.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Рекомендуется инструктировать всех пациентов прикрывать нос и рот при кашле или чихании тканью (салфеткой) или согнутой в локте рукой и далее обрабатывать кожу дезинфектантами, а использованные салфетки сбрасывать в специально отведенную емкость для отходов класса В. 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9200" y="1354000"/>
            <a:ext cx="3331849" cy="2299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Антибактериальная терапия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5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У пациентов в тяжелом состоянии (ОРИТ) рекомендована комбинированная терапия: защищенные аминопенициллины (амоксициллин/клавуланат, амоксициллин/сульбактам), цефалоспорины 3 поколения (цефтриаксон, цефотаксим цефтаролина фосамил,) в/в в комбинации с азитромицином или кларитромицином.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Альтернативой является применение цефалоспоринов 3 поколения (цефтриаксон, цефтотаксим) в/в в комбинации с респираторным фторхинолоном (левофлоксацин, моксифлоксацин) в/в.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775" y="1726250"/>
            <a:ext cx="3071400" cy="22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Инфузионная терапия</a:t>
            </a:r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Инфузионная терапия проводится под обязательным контролем состояния пациентов, его артериального давления, оценки аускультативной картины в легких, с контролем величины гематокрита и диуреза (гематокрит не ниже 0,35 и диурез не ниже 0,5 мл/кг/ч).</a:t>
            </a:r>
            <a:r>
              <a:rPr lang="ru" sz="1400">
                <a:solidFill>
                  <a:srgbClr val="FF0000"/>
                </a:solidFill>
              </a:rPr>
              <a:t> Гипотонические кристаллоидные растворы, растворы на основе крахмала не рекомендуются к применению</a:t>
            </a:r>
            <a:r>
              <a:rPr lang="ru" sz="1400"/>
              <a:t>. </a:t>
            </a:r>
            <a:r>
              <a:rPr lang="ru" sz="1400">
                <a:solidFill>
                  <a:srgbClr val="000000"/>
                </a:solidFill>
              </a:rPr>
              <a:t>Необходимо вести пациентов в нулевом или небольшом отрицательном балансе.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425" y="1233000"/>
            <a:ext cx="2439299" cy="325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Инфузионная терапия</a:t>
            </a:r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1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Для профилактики отека головного мозга при снижении диуреза и задержке жидкости, целесообразно разовое назначение фуросемида 0,5-1 мг/кг болюсно внутримышечно или внутривенно, маннитол 0,5-1,0 г на 1 кг внутривенно. По показаниям – переливание  р-ра альбумина.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0000"/>
                </a:solidFill>
              </a:rPr>
              <a:t>Помните! </a:t>
            </a:r>
            <a:r>
              <a:rPr lang="ru" sz="1400">
                <a:solidFill>
                  <a:srgbClr val="000000"/>
                </a:solidFill>
              </a:rPr>
              <a:t>При проведении инфузионной терапии важное значение имеет скорость введения жидкости. Чем меньше скорость введения жидкости, тем безопаснее для пациента.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>
            <a:spLocks noGrp="1"/>
          </p:cNvSpPr>
          <p:nvPr>
            <p:ph type="title"/>
          </p:nvPr>
        </p:nvSpPr>
        <p:spPr>
          <a:xfrm>
            <a:off x="-1080131" y="3479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Анестезия	у	</a:t>
            </a:r>
            <a:r>
              <a:rPr lang="ru" dirty="0" smtClean="0"/>
              <a:t/>
            </a:r>
            <a:br>
              <a:rPr lang="ru" dirty="0" smtClean="0"/>
            </a:br>
            <a:r>
              <a:rPr lang="ru" dirty="0" smtClean="0"/>
              <a:t>пациентов</a:t>
            </a:r>
            <a:r>
              <a:rPr lang="ru" dirty="0"/>
              <a:t>	</a:t>
            </a:r>
            <a:r>
              <a:rPr lang="ru" dirty="0" smtClean="0"/>
              <a:t>с COVID-19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35"/>
          <p:cNvSpPr txBox="1">
            <a:spLocks noGrp="1"/>
          </p:cNvSpPr>
          <p:nvPr>
            <p:ph type="body" idx="1"/>
          </p:nvPr>
        </p:nvSpPr>
        <p:spPr>
          <a:xfrm>
            <a:off x="178026" y="1457750"/>
            <a:ext cx="636843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1) </a:t>
            </a:r>
            <a:r>
              <a:rPr lang="ru" sz="1400" dirty="0">
                <a:solidFill>
                  <a:srgbClr val="000000"/>
                </a:solidFill>
              </a:rPr>
              <a:t>Рекомендуется использовать один и тот же наркозный аппарат только для случаев COVID-19.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2) Количество персонала, задействованного в операции, рекомендуется свести к минимуму. Смена персонала во время анестезии не рекомендуется.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3) Преоксигенация чистым кислородом и быстрая последовательная индукция.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4) Во время индукции анестезии персоналу операционной рекомендуется находится не ближе 2 метров от пациента.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5) Выполнение интубации в течение 20 - 60 с с целью сокращения периода от утраты сознания до начала эффективной вентиляции.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6) ИВЛ с положительным давлением только после раздувания манжеты интубационной трубки.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C:\Users\ikitiashvili.AMOKB\Desktop\нарко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57" y="0"/>
            <a:ext cx="25975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-675372" y="3074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Анестезия	</a:t>
            </a:r>
            <a:r>
              <a:rPr lang="ru" dirty="0" smtClean="0"/>
              <a:t>у пациентов</a:t>
            </a:r>
            <a:r>
              <a:rPr lang="ru" dirty="0"/>
              <a:t> </a:t>
            </a:r>
            <a:r>
              <a:rPr lang="ru" dirty="0" smtClean="0"/>
              <a:t>с</a:t>
            </a:r>
            <a:r>
              <a:rPr lang="ru" dirty="0"/>
              <a:t>	</a:t>
            </a:r>
            <a:r>
              <a:rPr lang="ru" dirty="0" smtClean="0"/>
              <a:t/>
            </a:r>
            <a:br>
              <a:rPr lang="ru" dirty="0" smtClean="0"/>
            </a:br>
            <a:r>
              <a:rPr lang="ru" dirty="0" smtClean="0"/>
              <a:t>COVID-19 </a:t>
            </a:r>
            <a:r>
              <a:rPr lang="ru" dirty="0"/>
              <a:t>(продолжение)</a:t>
            </a:r>
            <a:endParaRPr dirty="0"/>
          </a:p>
        </p:txBody>
      </p:sp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484950" y="1513175"/>
            <a:ext cx="5948218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7) Для профилактики и купирования кашля рекомендуется кураризация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8) Рекомендуется использование лидокаина 1,5 мг/кг в/в с целью подавления кашля и формирования аэрозоля.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9) Если есть показания к экстубации, то рекомендуется ее проводить </a:t>
            </a:r>
            <a:r>
              <a:rPr lang="ru" sz="1400" dirty="0" smtClean="0">
                <a:solidFill>
                  <a:srgbClr val="000000"/>
                </a:solidFill>
              </a:rPr>
              <a:t>в</a:t>
            </a:r>
            <a:r>
              <a:rPr lang="ru" sz="1400" dirty="0">
                <a:solidFill>
                  <a:srgbClr val="000000"/>
                </a:solidFill>
              </a:rPr>
              <a:t> </a:t>
            </a:r>
            <a:r>
              <a:rPr lang="ru" sz="1400" dirty="0" smtClean="0">
                <a:solidFill>
                  <a:srgbClr val="000000"/>
                </a:solidFill>
              </a:rPr>
              <a:t>операционной</a:t>
            </a:r>
            <a:r>
              <a:rPr lang="ru" sz="1400" dirty="0">
                <a:solidFill>
                  <a:srgbClr val="000000"/>
                </a:solidFill>
              </a:rPr>
              <a:t>. Перед экстубацией рекомендуется наложить вокруг трубки два слоя мокрой марли, покрывающие нос и рот пациента, чтобы свести к минимуму распространение слюны и мокроты пациента во время экстубации.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2" descr="C:\Users\ikitiashvili.AMOKB\Desktop\нарко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57" y="0"/>
            <a:ext cx="25975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Прекращение респираторной поддержки</a:t>
            </a:r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295516" y="1799838"/>
            <a:ext cx="5250600" cy="3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- </a:t>
            </a:r>
            <a:r>
              <a:rPr lang="ru" sz="1400" dirty="0">
                <a:solidFill>
                  <a:schemeClr val="dk1"/>
                </a:solidFill>
              </a:rPr>
              <a:t>PaO</a:t>
            </a:r>
            <a:r>
              <a:rPr lang="ru" sz="105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/FiO</a:t>
            </a:r>
            <a:r>
              <a:rPr lang="ru" sz="105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 более 300 мм рт.ст, то есть SpO</a:t>
            </a:r>
            <a:r>
              <a:rPr lang="ru" sz="105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 при вдыхании воздуха 90% и более,</a:t>
            </a:r>
            <a:br>
              <a:rPr lang="ru" sz="1400" dirty="0">
                <a:solidFill>
                  <a:schemeClr val="dk1"/>
                </a:solidFill>
              </a:rPr>
            </a:br>
            <a:r>
              <a:rPr lang="ru" sz="1400" dirty="0">
                <a:solidFill>
                  <a:schemeClr val="dk1"/>
                </a:solidFill>
              </a:rPr>
              <a:t>- Восстановление кашлевого рефлекса и кашлевого толчка,</a:t>
            </a:r>
            <a:br>
              <a:rPr lang="ru" sz="1400" dirty="0">
                <a:solidFill>
                  <a:schemeClr val="dk1"/>
                </a:solidFill>
              </a:rPr>
            </a:br>
            <a:r>
              <a:rPr lang="ru" sz="1400" dirty="0">
                <a:solidFill>
                  <a:schemeClr val="dk1"/>
                </a:solidFill>
              </a:rPr>
              <a:t>- Отсутствие </a:t>
            </a:r>
            <a:r>
              <a:rPr lang="ru" sz="1400" dirty="0" smtClean="0">
                <a:solidFill>
                  <a:schemeClr val="dk1"/>
                </a:solidFill>
              </a:rPr>
              <a:t>бронхореи</a:t>
            </a:r>
            <a:r>
              <a:rPr lang="ru" sz="1400" dirty="0">
                <a:solidFill>
                  <a:schemeClr val="dk1"/>
                </a:solidFill>
              </a:rPr>
              <a:t>, </a:t>
            </a:r>
            <a:r>
              <a:rPr lang="ru" sz="1400" dirty="0" smtClean="0">
                <a:solidFill>
                  <a:schemeClr val="dk1"/>
                </a:solidFill>
              </a:rPr>
              <a:t>уменьшение инфильтрации </a:t>
            </a:r>
            <a:r>
              <a:rPr lang="ru" sz="1400" dirty="0">
                <a:solidFill>
                  <a:schemeClr val="dk1"/>
                </a:solidFill>
              </a:rPr>
              <a:t>на рентгенограмме (и/или КТ) грудной клетки.</a:t>
            </a:r>
            <a:br>
              <a:rPr lang="ru" sz="1400" dirty="0">
                <a:solidFill>
                  <a:schemeClr val="dk1"/>
                </a:solidFill>
              </a:rPr>
            </a:b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100" y="1152475"/>
            <a:ext cx="3512100" cy="2932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dirty="0"/>
              <a:t>Лечение пациентов с септическим шоком</a:t>
            </a:r>
            <a:endParaRPr sz="30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51613" cy="3646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При септическом шоке следует незамедлительно осуществить внутривенную инфузионную терапию кристаллоидными </a:t>
            </a:r>
            <a:r>
              <a:rPr lang="ru" sz="1400" dirty="0" smtClean="0">
                <a:solidFill>
                  <a:srgbClr val="000000"/>
                </a:solidFill>
              </a:rPr>
              <a:t>растворами </a:t>
            </a:r>
            <a:r>
              <a:rPr lang="ru" sz="1400" dirty="0">
                <a:solidFill>
                  <a:srgbClr val="000000"/>
                </a:solidFill>
              </a:rPr>
              <a:t>(30 мл/кг, инфузия одного </a:t>
            </a:r>
            <a:r>
              <a:rPr lang="ru" sz="1400" dirty="0" smtClean="0">
                <a:solidFill>
                  <a:srgbClr val="000000"/>
                </a:solidFill>
              </a:rPr>
              <a:t>литра раствора </a:t>
            </a:r>
            <a:r>
              <a:rPr lang="ru" sz="1400" dirty="0">
                <a:solidFill>
                  <a:srgbClr val="000000"/>
                </a:solidFill>
              </a:rPr>
              <a:t>должна осуществиться в течение 30 </a:t>
            </a:r>
            <a:r>
              <a:rPr lang="ru" sz="1400" dirty="0" smtClean="0">
                <a:solidFill>
                  <a:srgbClr val="000000"/>
                </a:solidFill>
              </a:rPr>
              <a:t>минут или </a:t>
            </a:r>
            <a:r>
              <a:rPr lang="ru" sz="1400" dirty="0">
                <a:solidFill>
                  <a:srgbClr val="000000"/>
                </a:solidFill>
              </a:rPr>
              <a:t>менее).	</a:t>
            </a:r>
            <a:br>
              <a:rPr lang="ru" sz="1400" dirty="0">
                <a:solidFill>
                  <a:srgbClr val="000000"/>
                </a:solidFill>
              </a:rPr>
            </a:br>
            <a:r>
              <a:rPr lang="ru" sz="1400" dirty="0" smtClean="0">
                <a:solidFill>
                  <a:srgbClr val="000000"/>
                </a:solidFill>
              </a:rPr>
              <a:t>         Если </a:t>
            </a:r>
            <a:r>
              <a:rPr lang="ru" sz="1400" dirty="0">
                <a:solidFill>
                  <a:srgbClr val="000000"/>
                </a:solidFill>
              </a:rPr>
              <a:t>состояние пациента в результате болюсной инфузии растворов не улучшается </a:t>
            </a:r>
            <a:r>
              <a:rPr lang="ru" sz="1400" dirty="0" smtClean="0">
                <a:solidFill>
                  <a:srgbClr val="000000"/>
                </a:solidFill>
              </a:rPr>
              <a:t>и </a:t>
            </a:r>
            <a:r>
              <a:rPr lang="ru" sz="1400" dirty="0">
                <a:solidFill>
                  <a:srgbClr val="000000"/>
                </a:solidFill>
              </a:rPr>
              <a:t>появляются признаки гиперволемии 	(т.е. влажные хрипы при аускультации, отек легких по данным рентгенографии грудной клетки), то необходимо сократить объемы вводимых растворов или прекратить 	инфузию. 	</a:t>
            </a:r>
            <a:r>
              <a:rPr lang="ru" dirty="0"/>
              <a:t/>
            </a:r>
            <a:br>
              <a:rPr lang="ru" dirty="0"/>
            </a:b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600" y="1390550"/>
            <a:ext cx="3717600" cy="2479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Лечение пациентов с септическим шоком</a:t>
            </a:r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При отсутствии эффекта от стартовой инфузионной терапии назначают вазопрессоры. Вазопрессоры рекомендуется вводить в минимальных дозах, обеспечивающих поддержку перфузии (т.е. систолическое артериальное давление&gt; 90 мм рт. ст.), через центральный венозный катетер под строгим контролем скорости введения, с частой проверкой показателей давления крови.</a:t>
            </a:r>
            <a:endParaRPr sz="1400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 Пациентам с персистирующим шоковым состоянием, которым требуется повышение доз вазопрессоров, целесообразно внутривенное введение гидрокортизона (до 200 мг/сутки) или преднизолона (до 75 мг/сутки).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500" y="1170125"/>
            <a:ext cx="2900100" cy="32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Профилактика ДВС и тромбоэмболии</a:t>
            </a:r>
            <a:endParaRPr dirty="0"/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 smtClean="0">
                <a:solidFill>
                  <a:srgbClr val="000000"/>
                </a:solidFill>
              </a:rPr>
              <a:t>            Пациенты </a:t>
            </a:r>
            <a:r>
              <a:rPr lang="ru" sz="1400" dirty="0">
                <a:solidFill>
                  <a:srgbClr val="000000"/>
                </a:solidFill>
              </a:rPr>
              <a:t>с тяжелым течением COVID-19 имеют высокий риск развития диссеминированного внутрисосудистого свертывания крови и венозной тромбоэмболии. Рекомендовано включать в схемы терапии таких пациентов препараты низкомолекулярного гепарина. Критерием назначения препаратов могут быть совокупные изменения в общем анализе крови (тромбоцитопения) и коагулограмме (повышение уровня Д-димера, протромбинового времени</a:t>
            </a:r>
            <a:r>
              <a:rPr lang="ru" sz="1400" dirty="0" smtClean="0">
                <a:solidFill>
                  <a:srgbClr val="000000"/>
                </a:solidFill>
              </a:rPr>
              <a:t>).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1233" y="1447525"/>
            <a:ext cx="3288025" cy="246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Контроль температуры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81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Жаропонижающие назначают при температуре выше 38,0-38,5ºС. При плохой переносимости лихорадочного синдрома, головных болях, повышении артериального давления и выраженной тахикардии (особенно при наличии ишемических изменений или нарушениях ритма) жаропонижающие препараты используют и при более низких цифрах. Наиболее безопасным препаратом является парацетамол.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"/>
              </a:spcBef>
              <a:spcAft>
                <a:spcPts val="1600"/>
              </a:spcAft>
              <a:buSzPts val="1800"/>
              <a:buNone/>
            </a:pPr>
            <a:endParaRPr dirty="0"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1675" y="755675"/>
            <a:ext cx="2946300" cy="29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Общие положения ухода за пациентами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1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Всем категориям персонала ОРИТ запрещено касаться своих волос, лица и глаз весь период пребывания в помещениях с пациентами.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Слюну, назальный секрет и мокроту пациента рекомендуется убирать бумажной салфеткой и помещать в герметичный контейнер с хлорсодержащим дезинфицирующим средством (2500 мг/л). Альтернативой является удаление выделений с помощью аспиратора и помещение их в сборник мокроты с хлорсодержащим дезинфицирующим средством (2500 мг/л).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900" y="1170125"/>
            <a:ext cx="3908701" cy="24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Благодарю за внимание</a:t>
            </a:r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77" y="1089525"/>
            <a:ext cx="3018329" cy="369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150" y="1127413"/>
            <a:ext cx="3247530" cy="3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Мониторинг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У пациентов, находящихся в отделении интенсивной терапии в связи с дыхательной недостаточностью, рекомендуется мониторировать следующие показатели: ЭКГ с подсчетом ЧСС, неинвазивное измерение артериального давления, насыщение гемоглобина кислородом, температуру тела.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</a:rPr>
              <a:t>При проведении ИВЛ дополнительно рекомендуется мониторировать содержание кислорода во вдыхаемой смеси (FiO</a:t>
            </a:r>
            <a:r>
              <a:rPr lang="ru" sz="100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), содержание углекислого газа в конце выдоха (EtCO</a:t>
            </a:r>
            <a:r>
              <a:rPr lang="ru" sz="1050" dirty="0">
                <a:solidFill>
                  <a:schemeClr val="dk1"/>
                </a:solidFill>
              </a:rPr>
              <a:t>2 </a:t>
            </a:r>
            <a:r>
              <a:rPr lang="ru" sz="1400" dirty="0">
                <a:solidFill>
                  <a:schemeClr val="dk1"/>
                </a:solidFill>
              </a:rPr>
              <a:t>) и давление в дыхательных путях.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1800" y="780675"/>
            <a:ext cx="3727225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70999" y="10515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Принципы	упреждающей	</a:t>
            </a:r>
            <a:br>
              <a:rPr lang="ru" dirty="0"/>
            </a:br>
            <a:r>
              <a:rPr lang="ru" dirty="0" smtClean="0"/>
              <a:t>интенсивной</a:t>
            </a:r>
            <a:r>
              <a:rPr lang="ru" dirty="0"/>
              <a:t> </a:t>
            </a:r>
            <a:r>
              <a:rPr lang="ru" dirty="0" smtClean="0"/>
              <a:t>терапии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2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Рекомендуется планировать интубацию трахеи заранее, поскольку необходимо время для сбора команды и одевания СИЗ.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Необходимо минимизировать число участников процедуры интубации трахеи.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Все потенциально необходимые специалисты, не участвующие в интубации с самого ее начала, должны находиться в готовности в другом помещении с надетыми СИЗ.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000000"/>
                </a:solidFill>
              </a:rPr>
              <a:t>Выполнять интубацию трахеи пациентам с НКИ COVID-19 рекомендуется анестезиологу-реаниматологу, обладающему наибольшим опытом работы, чтобы свести к минимуму количество попыток и риск передачи инфекции</a:t>
            </a:r>
            <a:r>
              <a:rPr lang="ru" dirty="0">
                <a:solidFill>
                  <a:srgbClr val="000000"/>
                </a:solidFill>
              </a:rPr>
              <a:t>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000" y="1388610"/>
            <a:ext cx="3504599" cy="290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000000"/>
                </a:solidFill>
              </a:rPr>
              <a:t>Рекомендуется подготовить следующий набор для обеспечения проходимости верхних дыхательных путей: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73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• </a:t>
            </a:r>
            <a:r>
              <a:rPr lang="ru" sz="1400">
                <a:solidFill>
                  <a:srgbClr val="000000"/>
                </a:solidFill>
              </a:rPr>
              <a:t>Маска для мешка Амбу, мешок Амбу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Ларингоскоп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Набор ЭТТ разного размера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Интубационные стилеты и проводники для ЭТТ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Орофарингеальные воздуховоды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• Шприцы для раздувания манжеты ЭТТ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• Надгортанные воздуховоды (ларингиальные маски)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• Назогастральные зонды разных размеров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• Набор для хирургической крикотиреотомии – скальпель 10-го размера, эндотрахеальную трубку размера 6.0 с манжетой, интубационный буж,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хирургический маркер, флакон с бетадином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000" y="1021438"/>
            <a:ext cx="3754500" cy="367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000000"/>
                </a:solidFill>
              </a:rPr>
              <a:t>Н</a:t>
            </a:r>
            <a:r>
              <a:rPr lang="ru" sz="1800" dirty="0" smtClean="0">
                <a:solidFill>
                  <a:srgbClr val="000000"/>
                </a:solidFill>
              </a:rPr>
              <a:t>абор </a:t>
            </a:r>
            <a:r>
              <a:rPr lang="ru" sz="1800" dirty="0">
                <a:solidFill>
                  <a:srgbClr val="000000"/>
                </a:solidFill>
              </a:rPr>
              <a:t>для обеспечения проходимости </a:t>
            </a:r>
            <a:r>
              <a:rPr lang="ru" sz="1800" dirty="0" smtClean="0">
                <a:solidFill>
                  <a:srgbClr val="000000"/>
                </a:solidFill>
              </a:rPr>
              <a:t/>
            </a:r>
            <a:br>
              <a:rPr lang="ru" sz="1800" dirty="0" smtClean="0">
                <a:solidFill>
                  <a:srgbClr val="000000"/>
                </a:solidFill>
              </a:rPr>
            </a:br>
            <a:r>
              <a:rPr lang="ru" sz="1800" dirty="0" smtClean="0">
                <a:solidFill>
                  <a:srgbClr val="000000"/>
                </a:solidFill>
              </a:rPr>
              <a:t>верхних </a:t>
            </a:r>
            <a:r>
              <a:rPr lang="ru" sz="1800" dirty="0">
                <a:solidFill>
                  <a:srgbClr val="000000"/>
                </a:solidFill>
              </a:rPr>
              <a:t>дыхательных путей </a:t>
            </a:r>
            <a:r>
              <a:rPr lang="ru" sz="1800" dirty="0" smtClean="0">
                <a:solidFill>
                  <a:srgbClr val="000000"/>
                </a:solidFill>
              </a:rPr>
              <a:t>продолжение: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9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• </a:t>
            </a:r>
            <a:r>
              <a:rPr lang="ru" sz="1400">
                <a:solidFill>
                  <a:srgbClr val="000000"/>
                </a:solidFill>
              </a:rPr>
              <a:t>Санационные катетеры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Системы для закрытой санации трахео-бронхиального дерева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Приспособления для фиксации ЭТТ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Гель на водной основе для смазывания ЭТТ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• Переходник/трубка-коннектор (с установленным бактериально-вирусным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фильтром)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• Работающий аспиратор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При прогнозировании трудных дыхательных путей рекомендуется заранее подготовить бронхоскоп или обеспечить присутствие в соседнем помещении врача- эндоскописта в заранее надетых средствах индивидуальной защиты.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475" y="1508125"/>
            <a:ext cx="3636900" cy="178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Проведение преоксигенации перед  интубацией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</a:rPr>
              <a:t>Рекомендуется проводить предварительную оксигенацию 100% кислородом с потоком не более 6 л/мин в положении с приподнятым головным концом кровати на 45°, с использованием тщательно подобранной и герметично прижатой лицевой маски, соединенной с мешком Амбу и источником кислорода или с респиратором в ОРИТ.</a:t>
            </a:r>
            <a:endParaRPr sz="1400" dirty="0">
              <a:solidFill>
                <a:srgbClr val="00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</a:rPr>
              <a:t>Рекомендуется проводить преоксигенацию не менее 5 минут или до достижения максимально возможного уровня EtО</a:t>
            </a:r>
            <a:r>
              <a:rPr lang="ru" sz="1000" dirty="0">
                <a:solidFill>
                  <a:schemeClr val="dk1"/>
                </a:solidFill>
              </a:rPr>
              <a:t>2</a:t>
            </a:r>
            <a:r>
              <a:rPr lang="ru" sz="1400" dirty="0">
                <a:solidFill>
                  <a:schemeClr val="dk1"/>
                </a:solidFill>
              </a:rPr>
              <a:t> (оптимально выше 90%)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</a:rPr>
              <a:t> или в течение минуты за счет 8 форсированных вдохов.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500" y="1388250"/>
            <a:ext cx="3857800" cy="24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Проведение интубации трахеи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3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00"/>
                </a:solidFill>
              </a:rPr>
              <a:t>Рекомендуется применять: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методику быстрой последовательной индукции.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минимальное приближение головы врача к голове пациента во время прямой ларингоскопии.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применение проводников ЭТТ для повышения вероятности первой успешной попытки интубации трахеи.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lang="ru" sz="1400">
                <a:solidFill>
                  <a:srgbClr val="000000"/>
                </a:solidFill>
              </a:rPr>
              <a:t>сразу вводить ЭТТ на необходимую глубину 21-23 см.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965" y="782218"/>
            <a:ext cx="2871846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1465</Words>
  <Application>Microsoft Office PowerPoint</Application>
  <PresentationFormat>Экран (16:9)</PresentationFormat>
  <Paragraphs>120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Simple Light</vt:lpstr>
      <vt:lpstr>Лечение пациентов с  COVID-19 в ОРИТ для реаниматологов</vt:lpstr>
      <vt:lpstr>Общие положения ухода за пациентами</vt:lpstr>
      <vt:lpstr>Общие положения ухода за пациентами</vt:lpstr>
      <vt:lpstr>Мониторинг</vt:lpstr>
      <vt:lpstr>Принципы упреждающей  интенсивной терапии </vt:lpstr>
      <vt:lpstr>Рекомендуется подготовить следующий набор для обеспечения проходимости верхних дыхательных путей:</vt:lpstr>
      <vt:lpstr>Набор для обеспечения проходимости  верхних дыхательных путей продолжение:</vt:lpstr>
      <vt:lpstr>Проведение преоксигенации перед  интубацией  </vt:lpstr>
      <vt:lpstr>Проведение интубации трахеи  </vt:lpstr>
      <vt:lpstr>Мероприятия, проводимые после интубации </vt:lpstr>
      <vt:lpstr>Для снижения риска контаминации после интубации трахеи рекомендуется: </vt:lpstr>
      <vt:lpstr>Респираторная терапия</vt:lpstr>
      <vt:lpstr>Респираторная терапия</vt:lpstr>
      <vt:lpstr>Респираторная терапия (резюме) </vt:lpstr>
      <vt:lpstr>Этиотропное лечение </vt:lpstr>
      <vt:lpstr>Презентация PowerPoint</vt:lpstr>
      <vt:lpstr>Презентация PowerPoint</vt:lpstr>
      <vt:lpstr>Презентация PowerPoint</vt:lpstr>
      <vt:lpstr>продолжение таблицы несовместимости препаратов</vt:lpstr>
      <vt:lpstr>Антибактериальная терапия  </vt:lpstr>
      <vt:lpstr>Инфузионная терапия</vt:lpstr>
      <vt:lpstr>Инфузионная терапия</vt:lpstr>
      <vt:lpstr>Анестезия у  пациентов с COVID-19 </vt:lpstr>
      <vt:lpstr>Анестезия у пациентов с  COVID-19 (продолжение)</vt:lpstr>
      <vt:lpstr>Прекращение респираторной поддержки</vt:lpstr>
      <vt:lpstr>Лечение пациентов с септическим шоком </vt:lpstr>
      <vt:lpstr>Лечение пациентов с септическим шоком</vt:lpstr>
      <vt:lpstr>Профилактика ДВС и тромбоэмболии</vt:lpstr>
      <vt:lpstr>Контроль температуры 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Лечение пациентов с  COVID-19 в ОРИТ для реаниматологов</dc:title>
  <dc:creator>Китиашвили Ираклий Зурабович</dc:creator>
  <cp:lastModifiedBy>HP</cp:lastModifiedBy>
  <cp:revision>5</cp:revision>
  <dcterms:modified xsi:type="dcterms:W3CDTF">2023-03-13T14:50:08Z</dcterms:modified>
</cp:coreProperties>
</file>