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92" r:id="rId3"/>
    <p:sldId id="257" r:id="rId4"/>
    <p:sldId id="289" r:id="rId5"/>
    <p:sldId id="258" r:id="rId6"/>
    <p:sldId id="259" r:id="rId7"/>
    <p:sldId id="260" r:id="rId8"/>
    <p:sldId id="277" r:id="rId9"/>
    <p:sldId id="276" r:id="rId10"/>
    <p:sldId id="262" r:id="rId11"/>
    <p:sldId id="263" r:id="rId12"/>
    <p:sldId id="301" r:id="rId13"/>
    <p:sldId id="302" r:id="rId14"/>
    <p:sldId id="303" r:id="rId15"/>
    <p:sldId id="304" r:id="rId16"/>
    <p:sldId id="305" r:id="rId17"/>
    <p:sldId id="306" r:id="rId18"/>
    <p:sldId id="264" r:id="rId19"/>
    <p:sldId id="280" r:id="rId20"/>
    <p:sldId id="265" r:id="rId21"/>
    <p:sldId id="278" r:id="rId22"/>
    <p:sldId id="266" r:id="rId23"/>
    <p:sldId id="267" r:id="rId24"/>
    <p:sldId id="268" r:id="rId25"/>
    <p:sldId id="269" r:id="rId26"/>
    <p:sldId id="270" r:id="rId27"/>
    <p:sldId id="281" r:id="rId28"/>
    <p:sldId id="272" r:id="rId29"/>
    <p:sldId id="273" r:id="rId30"/>
    <p:sldId id="274" r:id="rId31"/>
    <p:sldId id="293" r:id="rId32"/>
    <p:sldId id="294" r:id="rId33"/>
    <p:sldId id="295" r:id="rId34"/>
    <p:sldId id="296" r:id="rId35"/>
    <p:sldId id="298" r:id="rId36"/>
    <p:sldId id="275" r:id="rId37"/>
    <p:sldId id="284" r:id="rId38"/>
    <p:sldId id="286" r:id="rId39"/>
    <p:sldId id="288" r:id="rId40"/>
    <p:sldId id="30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EAC6-86E8-4305-BEB7-4B92F39CA5A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D14F-5C76-4314-B480-E3D1576ED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4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EAC6-86E8-4305-BEB7-4B92F39CA5A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D14F-5C76-4314-B480-E3D1576ED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00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EAC6-86E8-4305-BEB7-4B92F39CA5A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D14F-5C76-4314-B480-E3D1576ED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898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EAC6-86E8-4305-BEB7-4B92F39CA5A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D14F-5C76-4314-B480-E3D1576ED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7504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EAC6-86E8-4305-BEB7-4B92F39CA5A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D14F-5C76-4314-B480-E3D1576ED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20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EAC6-86E8-4305-BEB7-4B92F39CA5A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D14F-5C76-4314-B480-E3D1576ED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6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EAC6-86E8-4305-BEB7-4B92F39CA5A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D14F-5C76-4314-B480-E3D1576ED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14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EAC6-86E8-4305-BEB7-4B92F39CA5A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D14F-5C76-4314-B480-E3D1576ED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167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EAC6-86E8-4305-BEB7-4B92F39CA5A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D14F-5C76-4314-B480-E3D1576ED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9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EAC6-86E8-4305-BEB7-4B92F39CA5A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D14F-5C76-4314-B480-E3D1576ED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8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EAC6-86E8-4305-BEB7-4B92F39CA5A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D14F-5C76-4314-B480-E3D1576ED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EAC6-86E8-4305-BEB7-4B92F39CA5A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D14F-5C76-4314-B480-E3D1576ED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33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EAC6-86E8-4305-BEB7-4B92F39CA5A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D14F-5C76-4314-B480-E3D1576ED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77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EAC6-86E8-4305-BEB7-4B92F39CA5A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D14F-5C76-4314-B480-E3D1576ED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31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EAC6-86E8-4305-BEB7-4B92F39CA5A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D14F-5C76-4314-B480-E3D1576ED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99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EAC6-86E8-4305-BEB7-4B92F39CA5A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D14F-5C76-4314-B480-E3D1576ED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61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EAC6-86E8-4305-BEB7-4B92F39CA5A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D14F-5C76-4314-B480-E3D1576ED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77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D37EAC6-86E8-4305-BEB7-4B92F39CA5A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ED14F-5C76-4314-B480-E3D1576ED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70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Л</a:t>
            </a:r>
            <a:r>
              <a:rPr lang="ru-RU" dirty="0" smtClean="0"/>
              <a:t>ечения болезни Паркинсона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75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Этапы развития БП: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1.Начальный этап: тельца Леви только в ПНС.(клетки </a:t>
            </a:r>
            <a:r>
              <a:rPr lang="ru-RU" dirty="0" err="1" smtClean="0"/>
              <a:t>мейснерова</a:t>
            </a:r>
            <a:r>
              <a:rPr lang="ru-RU" dirty="0" smtClean="0"/>
              <a:t> и </a:t>
            </a:r>
            <a:r>
              <a:rPr lang="ru-RU" dirty="0" err="1" smtClean="0"/>
              <a:t>ауэрбахова</a:t>
            </a:r>
            <a:r>
              <a:rPr lang="ru-RU" dirty="0" smtClean="0"/>
              <a:t> сплетения </a:t>
            </a:r>
            <a:r>
              <a:rPr lang="ru-RU" dirty="0" err="1" smtClean="0"/>
              <a:t>жкт</a:t>
            </a:r>
            <a:r>
              <a:rPr lang="ru-RU" dirty="0" smtClean="0"/>
              <a:t>)</a:t>
            </a:r>
          </a:p>
          <a:p>
            <a:r>
              <a:rPr lang="ru-RU" dirty="0" smtClean="0"/>
              <a:t>2.Распространение патологического процесса в </a:t>
            </a:r>
            <a:r>
              <a:rPr lang="en-US" dirty="0" err="1" smtClean="0"/>
              <a:t>substantia</a:t>
            </a:r>
            <a:r>
              <a:rPr lang="en-US" dirty="0" smtClean="0"/>
              <a:t> </a:t>
            </a:r>
            <a:r>
              <a:rPr lang="en-US" dirty="0" err="1" smtClean="0"/>
              <a:t>nigra</a:t>
            </a:r>
            <a:endParaRPr lang="en-US" dirty="0" smtClean="0"/>
          </a:p>
          <a:p>
            <a:r>
              <a:rPr lang="en-US" dirty="0" smtClean="0"/>
              <a:t>3.</a:t>
            </a:r>
            <a:r>
              <a:rPr lang="ru-RU" dirty="0" smtClean="0"/>
              <a:t>Развёрнутая стадия: поражение коры больших полушарий.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Симптомы </a:t>
            </a:r>
            <a:r>
              <a:rPr lang="ru-RU" dirty="0" err="1" smtClean="0"/>
              <a:t>немоторных</a:t>
            </a:r>
            <a:r>
              <a:rPr lang="ru-RU" dirty="0" smtClean="0"/>
              <a:t> нарушений: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1.Депрессия</a:t>
            </a:r>
          </a:p>
          <a:p>
            <a:r>
              <a:rPr lang="ru-RU" dirty="0" smtClean="0"/>
              <a:t>2.Констипация</a:t>
            </a:r>
          </a:p>
          <a:p>
            <a:r>
              <a:rPr lang="ru-RU" dirty="0" smtClean="0"/>
              <a:t>3.Напушения сна</a:t>
            </a:r>
          </a:p>
          <a:p>
            <a:r>
              <a:rPr lang="ru-RU" dirty="0" smtClean="0"/>
              <a:t>4.Гипоосмия</a:t>
            </a:r>
          </a:p>
          <a:p>
            <a:r>
              <a:rPr lang="ru-RU" dirty="0" smtClean="0"/>
              <a:t>Именно </a:t>
            </a:r>
            <a:r>
              <a:rPr lang="ru-RU" dirty="0" err="1" smtClean="0">
                <a:solidFill>
                  <a:srgbClr val="FF0000"/>
                </a:solidFill>
              </a:rPr>
              <a:t>премоторная</a:t>
            </a:r>
            <a:r>
              <a:rPr lang="ru-RU" dirty="0" smtClean="0">
                <a:solidFill>
                  <a:srgbClr val="FF0000"/>
                </a:solidFill>
              </a:rPr>
              <a:t> стадия </a:t>
            </a:r>
            <a:r>
              <a:rPr lang="ru-RU" dirty="0" smtClean="0"/>
              <a:t>является потенциальным «терапевтическим окном»,когда возможно проведение эффективной </a:t>
            </a:r>
            <a:r>
              <a:rPr lang="ru-RU" dirty="0" err="1" smtClean="0"/>
              <a:t>нейропротектерной</a:t>
            </a:r>
            <a:r>
              <a:rPr lang="ru-RU" dirty="0" smtClean="0"/>
              <a:t> терапии для предотвращения или замедления заболевания.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9"/>
            <a:ext cx="6999802" cy="5627718"/>
          </a:xfrm>
        </p:spPr>
        <p:txBody>
          <a:bodyPr/>
          <a:lstStyle/>
          <a:p>
            <a:r>
              <a:rPr lang="ru-RU" dirty="0"/>
              <a:t>Значимое негативное влияние на качество жизни пациентов и их близких оказывают нервно-психические (эмоциональные, когнитивные, психотические, поведенческие расстройства), а также </a:t>
            </a:r>
            <a:r>
              <a:rPr lang="ru-RU" dirty="0" err="1"/>
              <a:t>патогенетически</a:t>
            </a:r>
            <a:r>
              <a:rPr lang="ru-RU" dirty="0"/>
              <a:t> близкие к этим симптомам нарушения сна и утомляемость. Депрессия, деменция, психотическая симптоматика являются предикторами низкого качества жизни больных независимо от степени тяжести двигательных симптомов </a:t>
            </a:r>
            <a:r>
              <a:rPr lang="ru-RU" dirty="0" smtClean="0"/>
              <a:t>заболевания. </a:t>
            </a:r>
            <a:r>
              <a:rPr lang="ru-RU" dirty="0"/>
              <a:t>Однако данные расстройства часто не диагностируются, что лишает пациентов адекватной терапии. </a:t>
            </a:r>
          </a:p>
        </p:txBody>
      </p:sp>
    </p:spTree>
    <p:extLst>
      <p:ext uri="{BB962C8B-B14F-4D97-AF65-F5344CB8AC3E}">
        <p14:creationId xmlns:p14="http://schemas.microsoft.com/office/powerpoint/2010/main" val="3668416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1"/>
            <a:ext cx="6999802" cy="5699726"/>
          </a:xfrm>
        </p:spPr>
        <p:txBody>
          <a:bodyPr>
            <a:normAutofit/>
          </a:bodyPr>
          <a:lstStyle/>
          <a:p>
            <a:r>
              <a:rPr lang="ru-RU" dirty="0"/>
              <a:t>Нервно-психические нарушения сопровождают все стадии БП, их частота в целом возрастает по мере увеличения тяжести и длительности </a:t>
            </a:r>
            <a:r>
              <a:rPr lang="ru-RU" dirty="0" smtClean="0"/>
              <a:t>заболевания. </a:t>
            </a:r>
            <a:r>
              <a:rPr lang="ru-RU" dirty="0"/>
              <a:t>Некоторые из нервно-психических расстройств появляются или усугубляются при развитии флуктуаций симптомов (феномене «изнашивания дозы», синдроме «включения-выключения»). При этом одни расстройства проявляются при ограниченной двигательной активности пациентов («выключении»), другие при оптимальном двигательном самочувствии («включении»), или при смене фаз «включения» - «выключения»</a:t>
            </a:r>
          </a:p>
        </p:txBody>
      </p:sp>
    </p:spTree>
    <p:extLst>
      <p:ext uri="{BB962C8B-B14F-4D97-AF65-F5344CB8AC3E}">
        <p14:creationId xmlns:p14="http://schemas.microsoft.com/office/powerpoint/2010/main" val="118444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7071810" cy="5555710"/>
          </a:xfrm>
        </p:spPr>
        <p:txBody>
          <a:bodyPr>
            <a:normAutofit/>
          </a:bodyPr>
          <a:lstStyle/>
          <a:p>
            <a:r>
              <a:rPr lang="ru-RU" dirty="0"/>
              <a:t>В ряде случаев нервно-психические нарушения опережают манифестацию двигательных расстройств на 5-10 и более лет, проявляясь на «</a:t>
            </a:r>
            <a:r>
              <a:rPr lang="ru-RU" dirty="0" err="1"/>
              <a:t>додвигательной</a:t>
            </a:r>
            <a:r>
              <a:rPr lang="ru-RU" dirty="0"/>
              <a:t>» стадии заболевания. Депрессия и нарушения поведения во сне с быстрыми движениями глаз (БДГ) являются симптомами (наряду с </a:t>
            </a:r>
            <a:r>
              <a:rPr lang="ru-RU" dirty="0" err="1"/>
              <a:t>гипосмией</a:t>
            </a:r>
            <a:r>
              <a:rPr lang="ru-RU" dirty="0"/>
              <a:t> и запорами), связь появления которых с последующим развитием БП, наиболее доказательна. Депрессия отмечается у 20% пациентов с БП еще до постановки диагноза. Таким образом, наличие депрессии у лиц среднего и пожилого возраста рассматривается как фактор, в 2-3 раза повышающий риск развития БП. Нарушения поведения во сне с БДГ предшествуют двигательным симптомам у более, чем у 40% пациентов с БП. </a:t>
            </a:r>
          </a:p>
        </p:txBody>
      </p:sp>
    </p:spTree>
    <p:extLst>
      <p:ext uri="{BB962C8B-B14F-4D97-AF65-F5344CB8AC3E}">
        <p14:creationId xmlns:p14="http://schemas.microsoft.com/office/powerpoint/2010/main" val="353122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3"/>
            <a:ext cx="6927794" cy="577173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Данный синдром характеризуется двигательной активностью в фазе БДГ вследствие отсутствия атонии, физиологичной для этой стадии сна. Нарушения поведения проявляются вокализацией, движениями конечностей во сне, связанными со сновидениями. </a:t>
            </a:r>
            <a:r>
              <a:rPr lang="ru-RU" dirty="0" err="1"/>
              <a:t>Нейровизуализационные</a:t>
            </a:r>
            <a:r>
              <a:rPr lang="ru-RU" dirty="0"/>
              <a:t> исследования пациентов с изолированным синдромом нарушения поведения во сне с БДГ, показали небольшое, но значимое снижение плотности </a:t>
            </a:r>
            <a:r>
              <a:rPr lang="ru-RU" dirty="0" err="1"/>
              <a:t>стриарных</a:t>
            </a:r>
            <a:r>
              <a:rPr lang="ru-RU" dirty="0"/>
              <a:t> нейронов, что подтверждает патогенетическую связь синдрома с БП. К возможным </a:t>
            </a:r>
            <a:r>
              <a:rPr lang="ru-RU" dirty="0" err="1"/>
              <a:t>додвигательным</a:t>
            </a:r>
            <a:r>
              <a:rPr lang="ru-RU" dirty="0"/>
              <a:t> нервно-психическим симптомам, связь которых с дальнейшим развитием БП уточняется, относят тревогу, дневную сонливость, утомляемость, </a:t>
            </a:r>
            <a:r>
              <a:rPr lang="ru-RU" dirty="0" smtClean="0"/>
              <a:t>апатию. </a:t>
            </a:r>
            <a:r>
              <a:rPr lang="ru-RU" dirty="0"/>
              <a:t>Возникновение нервно-психических симптомов на </a:t>
            </a:r>
            <a:r>
              <a:rPr lang="ru-RU" dirty="0" err="1"/>
              <a:t>додвигательной</a:t>
            </a:r>
            <a:r>
              <a:rPr lang="ru-RU" dirty="0"/>
              <a:t> фазе объясняет популярная концепция </a:t>
            </a:r>
            <a:r>
              <a:rPr lang="ru-RU" dirty="0" err="1"/>
              <a:t>H.Braak</a:t>
            </a:r>
            <a:r>
              <a:rPr lang="ru-RU" dirty="0"/>
              <a:t> с </a:t>
            </a:r>
            <a:r>
              <a:rPr lang="ru-RU" dirty="0" err="1"/>
              <a:t>соавт</a:t>
            </a:r>
            <a:r>
              <a:rPr lang="ru-RU" dirty="0"/>
              <a:t>., согласно которой одной их первых «мишеней» дегенеративного процесса при БП являются ядра нижнего отдела ствола мозга, что проявляется, в частности, депрессией, тревогой, нарушениями сна и бодрствования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2656658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9"/>
            <a:ext cx="6999802" cy="562771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Одним из наиболее частых и клинически значимых нервно-психических нарушений является депрессия. Наличие депрессии является фактором, наиболее тесно сопряженным с низкими показателями качества жизни </a:t>
            </a:r>
            <a:r>
              <a:rPr lang="ru-RU" dirty="0" smtClean="0"/>
              <a:t>пациентов. </a:t>
            </a:r>
            <a:r>
              <a:rPr lang="ru-RU" dirty="0"/>
              <a:t>Депрессия встречается у 40-50 % пациентов, что превышает частоту данного расстройства в популяции и при других хронических заболеваниях. Ведущими симптомами депрессии при БП являются ощущение пустоты и безнадежности, снижение реактивности на эмоциональные стимулы, ограничение возможности испытывать радость и получать удовольствие (</a:t>
            </a:r>
            <a:r>
              <a:rPr lang="ru-RU" dirty="0" err="1"/>
              <a:t>ангедония</a:t>
            </a:r>
            <a:r>
              <a:rPr lang="ru-RU" dirty="0"/>
              <a:t>). Характерными проявлениями депрессии при БП являются </a:t>
            </a:r>
            <a:r>
              <a:rPr lang="ru-RU" dirty="0" err="1"/>
              <a:t>дисфорические</a:t>
            </a:r>
            <a:r>
              <a:rPr lang="ru-RU" dirty="0"/>
              <a:t> симптомы - раздражительность, грусть, </a:t>
            </a:r>
            <a:r>
              <a:rPr lang="ru-RU" dirty="0" smtClean="0"/>
              <a:t>пессимизм. </a:t>
            </a:r>
            <a:r>
              <a:rPr lang="ru-RU" dirty="0"/>
              <a:t>У большинства пациентов степень тяжести проявления депрессии оценивается как мягкая или умеренная. Депрессия тяжелой степени отмечается примерно в 10% </a:t>
            </a:r>
            <a:r>
              <a:rPr lang="ru-RU" dirty="0" smtClean="0"/>
              <a:t>случаев.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906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1"/>
            <a:ext cx="6999802" cy="5699726"/>
          </a:xfrm>
        </p:spPr>
        <p:txBody>
          <a:bodyPr>
            <a:normAutofit/>
          </a:bodyPr>
          <a:lstStyle/>
          <a:p>
            <a:r>
              <a:rPr lang="ru-RU" dirty="0"/>
              <a:t>С симптомами депрессии частично «перекрываются» проявления апатии. Апатия рассматривается как нарушение мотивации и характеризуется снижением целенаправленного поведения, эмоциональной и когнитивной активности, сужением круга интересов. По данным наблюдательных исследований апатия наблюдается у 17-42% пациентов с </a:t>
            </a:r>
            <a:r>
              <a:rPr lang="ru-RU" dirty="0" smtClean="0"/>
              <a:t>БП. </a:t>
            </a:r>
            <a:r>
              <a:rPr lang="ru-RU" dirty="0"/>
              <a:t>Широкая вариабельность данных обусловлена отсутствием единых методов оценки симптома. Прослежена корреляция частоты и тяжести апатии с наличием депрессии, когнитивных нарушений (преимущественно регуляторных лобных расстройств), в меньшей степени – с тяжестью двигательных </a:t>
            </a:r>
            <a:r>
              <a:rPr lang="ru-RU" dirty="0" smtClean="0"/>
              <a:t>симптомов </a:t>
            </a:r>
            <a:r>
              <a:rPr lang="ru-RU" dirty="0"/>
              <a:t>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9872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700" y="548681"/>
            <a:ext cx="6711654" cy="569972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Применяют инструментально-диагностический </a:t>
            </a:r>
            <a:r>
              <a:rPr lang="ru-RU" sz="2400" dirty="0" err="1" smtClean="0"/>
              <a:t>метод=транскраниальная</a:t>
            </a:r>
            <a:r>
              <a:rPr lang="ru-RU" sz="2400" dirty="0" smtClean="0"/>
              <a:t> </a:t>
            </a:r>
            <a:r>
              <a:rPr lang="ru-RU" sz="2400" dirty="0" err="1" smtClean="0"/>
              <a:t>соногрфия</a:t>
            </a:r>
            <a:r>
              <a:rPr lang="ru-RU" sz="2400" dirty="0" smtClean="0"/>
              <a:t>, позволяющая диагностировать феномен </a:t>
            </a:r>
            <a:r>
              <a:rPr lang="ru-RU" sz="2400" dirty="0" err="1" smtClean="0"/>
              <a:t>гиперэхогенности</a:t>
            </a:r>
            <a:r>
              <a:rPr lang="ru-RU" sz="2400" dirty="0" smtClean="0"/>
              <a:t> чёрной субстанции:</a:t>
            </a:r>
            <a:endParaRPr lang="ru-RU" sz="2400" dirty="0"/>
          </a:p>
        </p:txBody>
      </p:sp>
      <p:pic>
        <p:nvPicPr>
          <p:cNvPr id="22530" name="Picture 2" descr="http://sovdok.ru/wp-content/uploads/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928934"/>
            <a:ext cx="3706861" cy="3421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188640"/>
            <a:ext cx="7055380" cy="53849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Схема терапии при БП зависит от возраста: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106010"/>
              </p:ext>
            </p:extLst>
          </p:nvPr>
        </p:nvGraphicFramePr>
        <p:xfrm>
          <a:off x="323527" y="727140"/>
          <a:ext cx="8590785" cy="5727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595"/>
                <a:gridCol w="2863595"/>
                <a:gridCol w="2863595"/>
              </a:tblGrid>
              <a:tr h="1079449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Препараты первого ряда (начало лечения)</a:t>
                      </a:r>
                      <a:endParaRPr lang="ru-RU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Препараты второго ряда (продолжение лечения)</a:t>
                      </a:r>
                      <a:endParaRPr lang="ru-RU" dirty="0"/>
                    </a:p>
                  </a:txBody>
                  <a:tcPr marL="74577" marR="74577"/>
                </a:tc>
              </a:tr>
              <a:tr h="1577656">
                <a:tc>
                  <a:txBody>
                    <a:bodyPr/>
                    <a:lstStyle/>
                    <a:p>
                      <a:r>
                        <a:rPr lang="ru-RU" dirty="0" smtClean="0"/>
                        <a:t>До 50 лет</a:t>
                      </a:r>
                      <a:endParaRPr lang="ru-RU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Агонисты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ДОФАрецепторов</a:t>
                      </a:r>
                      <a:r>
                        <a:rPr lang="ru-RU" dirty="0" smtClean="0"/>
                        <a:t> (АДА) + </a:t>
                      </a:r>
                      <a:r>
                        <a:rPr lang="ru-RU" dirty="0" err="1" smtClean="0"/>
                        <a:t>Амантадин</a:t>
                      </a:r>
                      <a:r>
                        <a:rPr lang="ru-RU" dirty="0" smtClean="0"/>
                        <a:t> + </a:t>
                      </a:r>
                      <a:r>
                        <a:rPr lang="ru-RU" dirty="0" err="1" smtClean="0"/>
                        <a:t>холинолитик</a:t>
                      </a:r>
                      <a:r>
                        <a:rPr lang="ru-RU" dirty="0" smtClean="0"/>
                        <a:t> + </a:t>
                      </a:r>
                      <a:r>
                        <a:rPr lang="ru-RU" dirty="0" err="1" smtClean="0"/>
                        <a:t>Селегин</a:t>
                      </a:r>
                      <a:endParaRPr lang="ru-RU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</a:t>
                      </a:r>
                      <a:r>
                        <a:rPr lang="ru-RU" baseline="0" dirty="0" smtClean="0"/>
                        <a:t> недостаточной эффективности + малые дозы </a:t>
                      </a:r>
                      <a:r>
                        <a:rPr lang="ru-RU" baseline="0" dirty="0" err="1" smtClean="0"/>
                        <a:t>Леводопы</a:t>
                      </a:r>
                      <a:r>
                        <a:rPr lang="ru-RU" baseline="0" dirty="0" smtClean="0"/>
                        <a:t> 100-200 мг/</a:t>
                      </a:r>
                      <a:r>
                        <a:rPr lang="ru-RU" baseline="0" dirty="0" err="1" smtClean="0"/>
                        <a:t>сут</a:t>
                      </a:r>
                      <a:endParaRPr lang="ru-RU" dirty="0"/>
                    </a:p>
                  </a:txBody>
                  <a:tcPr marL="74577" marR="74577"/>
                </a:tc>
              </a:tr>
              <a:tr h="1826760">
                <a:tc>
                  <a:txBody>
                    <a:bodyPr/>
                    <a:lstStyle/>
                    <a:p>
                      <a:r>
                        <a:rPr lang="ru-RU" dirty="0" smtClean="0"/>
                        <a:t>50-70 лет</a:t>
                      </a:r>
                      <a:endParaRPr lang="ru-RU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АДА +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Амантадин</a:t>
                      </a:r>
                      <a:r>
                        <a:rPr lang="ru-RU" baseline="0" dirty="0" smtClean="0"/>
                        <a:t> + </a:t>
                      </a:r>
                      <a:r>
                        <a:rPr lang="ru-RU" baseline="0" dirty="0" err="1" smtClean="0"/>
                        <a:t>Селегин</a:t>
                      </a:r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Препараты </a:t>
                      </a:r>
                      <a:r>
                        <a:rPr lang="ru-RU" baseline="0" dirty="0" err="1" smtClean="0"/>
                        <a:t>Леводопы</a:t>
                      </a:r>
                      <a:endParaRPr lang="ru-RU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 малые дозы </a:t>
                      </a:r>
                      <a:r>
                        <a:rPr lang="ru-RU" dirty="0" err="1" smtClean="0"/>
                        <a:t>Леводопы</a:t>
                      </a:r>
                      <a:r>
                        <a:rPr lang="ru-RU" dirty="0" smtClean="0"/>
                        <a:t> 300-400 мг/</a:t>
                      </a:r>
                      <a:r>
                        <a:rPr lang="ru-RU" dirty="0" err="1" smtClean="0"/>
                        <a:t>сут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+</a:t>
                      </a:r>
                      <a:r>
                        <a:rPr lang="ru-RU" baseline="0" dirty="0" smtClean="0"/>
                        <a:t> АДА</a:t>
                      </a:r>
                      <a:endParaRPr lang="ru-RU" dirty="0"/>
                    </a:p>
                  </a:txBody>
                  <a:tcPr marL="74577" marR="74577"/>
                </a:tc>
              </a:tr>
              <a:tr h="1243856"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 70 лет</a:t>
                      </a:r>
                      <a:endParaRPr lang="ru-RU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Препараты </a:t>
                      </a:r>
                      <a:r>
                        <a:rPr lang="ru-RU" baseline="0" dirty="0" err="1" smtClean="0"/>
                        <a:t>Леводопы</a:t>
                      </a:r>
                      <a:r>
                        <a:rPr lang="ru-RU" baseline="0" dirty="0" smtClean="0"/>
                        <a:t> от 200-400 до 600-800 мг/</a:t>
                      </a:r>
                      <a:r>
                        <a:rPr lang="ru-RU" baseline="0" dirty="0" err="1" smtClean="0"/>
                        <a:t>сут</a:t>
                      </a:r>
                      <a:endParaRPr lang="ru-RU" dirty="0" smtClean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 АДА + препараты при появлении флуктуаций и </a:t>
                      </a:r>
                      <a:r>
                        <a:rPr lang="ru-RU" dirty="0" err="1" smtClean="0"/>
                        <a:t>дискинезий</a:t>
                      </a:r>
                      <a:endParaRPr lang="ru-RU" dirty="0"/>
                    </a:p>
                  </a:txBody>
                  <a:tcPr marL="74577" marR="74577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551766"/>
              </p:ext>
            </p:extLst>
          </p:nvPr>
        </p:nvGraphicFramePr>
        <p:xfrm>
          <a:off x="-138976" y="4581128"/>
          <a:ext cx="8302752" cy="1629904"/>
        </p:xfrm>
        <a:graphic>
          <a:graphicData uri="http://schemas.openxmlformats.org/drawingml/2006/table">
            <a:tbl>
              <a:tblPr/>
              <a:tblGrid>
                <a:gridCol w="8302752"/>
              </a:tblGrid>
              <a:tr h="1629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   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50 – 70 лет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7" y="1115538"/>
            <a:ext cx="7107382" cy="4640284"/>
          </a:xfrm>
        </p:spPr>
      </p:pic>
    </p:spTree>
    <p:extLst>
      <p:ext uri="{BB962C8B-B14F-4D97-AF65-F5344CB8AC3E}">
        <p14:creationId xmlns:p14="http://schemas.microsoft.com/office/powerpoint/2010/main" val="1301562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Медикаментозная терапия двигательных нарушений: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1.Препараты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Леводопы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«Золотой стандарт»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-сам дофамин неспособен проникать через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ГЭБ,поэтому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 препараты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ДОФА-декарбоксилазы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периферического действия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Карбидопа,Бенсеразид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Ингибиторы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Катехоло-о-метилтрансферазы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(КОМТ)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Толканон,Энтакапон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700" y="620689"/>
            <a:ext cx="6711654" cy="5627718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Энтакапон</a:t>
            </a:r>
            <a:r>
              <a:rPr lang="ru-RU" dirty="0" smtClean="0"/>
              <a:t>, ингибируя фермент КОМТ, подавляет метаболическое разрушение </a:t>
            </a:r>
            <a:r>
              <a:rPr lang="ru-RU" dirty="0" err="1" smtClean="0"/>
              <a:t>леводопы</a:t>
            </a:r>
            <a:r>
              <a:rPr lang="ru-RU" dirty="0" smtClean="0"/>
              <a:t> и превращение его в 3-О-метилдопу (3-ОМД). Это ведет к повышению </a:t>
            </a:r>
            <a:r>
              <a:rPr lang="ru-RU" dirty="0" err="1" smtClean="0"/>
              <a:t>биодоступности</a:t>
            </a:r>
            <a:r>
              <a:rPr lang="ru-RU" dirty="0" smtClean="0"/>
              <a:t> </a:t>
            </a:r>
            <a:r>
              <a:rPr lang="ru-RU" dirty="0" err="1" smtClean="0"/>
              <a:t>леводопы</a:t>
            </a:r>
            <a:r>
              <a:rPr lang="ru-RU" dirty="0" smtClean="0"/>
              <a:t> и увеличению количества </a:t>
            </a:r>
            <a:r>
              <a:rPr lang="ru-RU" dirty="0" err="1" smtClean="0"/>
              <a:t>леводопы</a:t>
            </a:r>
            <a:r>
              <a:rPr lang="ru-RU" dirty="0" smtClean="0"/>
              <a:t>, достигающего головного мозга.</a:t>
            </a:r>
          </a:p>
          <a:p>
            <a:r>
              <a:rPr lang="ru-RU" dirty="0" smtClean="0"/>
              <a:t> Действие </a:t>
            </a:r>
            <a:r>
              <a:rPr lang="ru-RU" dirty="0" err="1" smtClean="0"/>
              <a:t>энтакапона</a:t>
            </a:r>
            <a:r>
              <a:rPr lang="ru-RU" dirty="0" smtClean="0"/>
              <a:t> подтверждается результатами клинических исследований, где было показано, что совместное применение </a:t>
            </a:r>
            <a:r>
              <a:rPr lang="ru-RU" dirty="0" err="1" smtClean="0"/>
              <a:t>энтакапона</a:t>
            </a:r>
            <a:r>
              <a:rPr lang="ru-RU" dirty="0" smtClean="0"/>
              <a:t> с </a:t>
            </a:r>
            <a:r>
              <a:rPr lang="ru-RU" dirty="0" err="1" smtClean="0"/>
              <a:t>леводопой</a:t>
            </a:r>
            <a:r>
              <a:rPr lang="ru-RU" dirty="0" smtClean="0"/>
              <a:t> увеличивает время «включения» на 16% и уменьшает время «выключения» на 24%.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76672"/>
            <a:ext cx="6711654" cy="55446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РФ для лечения БП применяют комбинацию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леводопа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карбидопа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энтакопон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Леводопа-более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низкий риск развития галлюцинаций и психоза.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5"/>
            <a:ext cx="7215826" cy="5843742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2.Агонисты </a:t>
            </a:r>
            <a:r>
              <a:rPr lang="ru-RU" sz="2800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ДОФА-рецепторов</a:t>
            </a:r>
            <a:r>
              <a:rPr lang="ru-RU" sz="28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первый препарат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(чаще у молодых пациентов до 50 лет)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Пирибедил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Ротиготин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(ТТС) После прикрепления пластыря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ротиготин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постоянно высвобождается из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трансдермального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пластыря и абсорбируется через кожу. Равновесная концентрация достигается через 1 - 2 дня после применения пластыря и поддерживается на стабильном уровне при однократном, ежедневном нанесении пластыря на период 24 часов. Механизм действия заключается в осуществлении благоприятного влияния путем активации D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D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 D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-рецепторов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каудато-путаменального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комплекса головного мозга.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Монотерапия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идиопатической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болезни Паркинсона на ранней стадии (без применения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леводопы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3"/>
            <a:ext cx="7215826" cy="5771734"/>
          </a:xfrm>
        </p:spPr>
        <p:txBody>
          <a:bodyPr>
            <a:normAutofit fontScale="92500" lnSpcReduction="10000"/>
          </a:bodyPr>
          <a:lstStyle/>
          <a:p>
            <a:r>
              <a:rPr lang="ru-RU" sz="3400" u="sng" dirty="0" smtClean="0">
                <a:solidFill>
                  <a:srgbClr val="FFFF00"/>
                </a:solidFill>
              </a:rPr>
              <a:t>3.Препараты </a:t>
            </a:r>
            <a:r>
              <a:rPr lang="ru-RU" sz="3400" u="sng" dirty="0" err="1" smtClean="0">
                <a:solidFill>
                  <a:srgbClr val="FFFF00"/>
                </a:solidFill>
              </a:rPr>
              <a:t>амантадина</a:t>
            </a:r>
            <a:r>
              <a:rPr lang="ru-RU" sz="3400" u="sng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dirty="0" smtClean="0"/>
              <a:t>Стимулирует процессы выведения дофамина , повышает степень чувствительности специфических рецепторов к данному </a:t>
            </a:r>
            <a:r>
              <a:rPr lang="ru-RU" i="1" dirty="0" err="1" smtClean="0"/>
              <a:t>нейромедиатору</a:t>
            </a:r>
            <a:r>
              <a:rPr lang="ru-RU" dirty="0" smtClean="0"/>
              <a:t>. Вследствие чего, если происходит снижение интенсивности выработки </a:t>
            </a:r>
            <a:r>
              <a:rPr lang="ru-RU" i="1" dirty="0" smtClean="0"/>
              <a:t>дофамина</a:t>
            </a:r>
            <a:r>
              <a:rPr lang="ru-RU" dirty="0" smtClean="0"/>
              <a:t> в </a:t>
            </a:r>
            <a:r>
              <a:rPr lang="ru-RU" i="1" dirty="0" smtClean="0"/>
              <a:t>базальных ганглия</a:t>
            </a:r>
            <a:r>
              <a:rPr lang="ru-RU" dirty="0" smtClean="0"/>
              <a:t>х, препарат создает условия, приводящие в норму </a:t>
            </a:r>
            <a:r>
              <a:rPr lang="ru-RU" i="1" dirty="0" smtClean="0"/>
              <a:t>нейрофизиологические процессы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Существует мнение, что дополнительно лек. средство может тормозить генерацию нервных импульсов в моторных нейронах центральной нервной системы, выступая в роли слабого антагониста </a:t>
            </a:r>
            <a:r>
              <a:rPr lang="ru-RU" i="1" dirty="0" smtClean="0"/>
              <a:t>NMDA-рецепторов.</a:t>
            </a:r>
          </a:p>
          <a:p>
            <a:r>
              <a:rPr lang="ru-RU" dirty="0" smtClean="0"/>
              <a:t>Средство преодолевает </a:t>
            </a:r>
            <a:r>
              <a:rPr lang="ru-RU" i="1" dirty="0" smtClean="0"/>
              <a:t>гематоэнцефалический</a:t>
            </a:r>
            <a:r>
              <a:rPr lang="ru-RU" dirty="0" smtClean="0"/>
              <a:t> и</a:t>
            </a:r>
            <a:r>
              <a:rPr lang="ru-RU" i="1" dirty="0" smtClean="0"/>
              <a:t> плацентарный барьеры.</a:t>
            </a:r>
          </a:p>
          <a:p>
            <a:r>
              <a:rPr lang="ru-RU" dirty="0" smtClean="0"/>
              <a:t>Противовирусный препарат.</a:t>
            </a:r>
          </a:p>
          <a:p>
            <a:r>
              <a:rPr lang="ru-RU" sz="4600" dirty="0" err="1" smtClean="0">
                <a:latin typeface="Times New Roman" pitchFamily="18" charset="0"/>
                <a:cs typeface="Times New Roman" pitchFamily="18" charset="0"/>
              </a:rPr>
              <a:t>Мидантан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600" dirty="0" err="1" smtClean="0">
                <a:latin typeface="Times New Roman" pitchFamily="18" charset="0"/>
                <a:cs typeface="Times New Roman" pitchFamily="18" charset="0"/>
              </a:rPr>
              <a:t>Симметрел</a:t>
            </a:r>
            <a:endParaRPr lang="ru-RU" sz="4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3"/>
            <a:ext cx="6999802" cy="5771734"/>
          </a:xfrm>
        </p:spPr>
        <p:txBody>
          <a:bodyPr>
            <a:normAutofit fontScale="92500"/>
          </a:bodyPr>
          <a:lstStyle/>
          <a:p>
            <a:r>
              <a:rPr lang="ru-RU" sz="3000" u="sng" dirty="0" smtClean="0">
                <a:solidFill>
                  <a:srgbClr val="FFFF00"/>
                </a:solidFill>
              </a:rPr>
              <a:t>4.Ингибиторы МАО-В :</a:t>
            </a:r>
          </a:p>
          <a:p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Селегилин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(Избирательный ингибитор МАО-В, участвующей в метаболизме дофамина .Угнетает метаболизм дофамина, обратный захват его на уровне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пресинаптических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окончаний, способствуя тем самым повышению его концентрации в ядрах экстрапирамидной системы и др. отделах головного мозга. Однократный прием 5 мг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Селегилина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ингибирует 50% МАО в ЦНС. )</a:t>
            </a:r>
          </a:p>
          <a:p>
            <a:r>
              <a:rPr lang="ru-RU" sz="2400" b="1" dirty="0" err="1" smtClean="0"/>
              <a:t>Розагилин</a:t>
            </a:r>
            <a:r>
              <a:rPr lang="ru-RU" sz="2400" b="1" dirty="0" smtClean="0"/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Избирательный необратимый ингибитор МАО типа В, который на 80% определяет активность МАО в головном мозге и метаболизм дофамина. Повышает концентрацию дофамина, снижает образование токсичных свободных радикалов, избыточное образование которых наблюдается при болезни Паркинсона.)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3"/>
            <a:ext cx="6999802" cy="5771734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solidFill>
                  <a:srgbClr val="FFFF00"/>
                </a:solidFill>
              </a:rPr>
              <a:t>5.Антихолинэстеразные средства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Циклодол-М-холиноблокатор</a:t>
            </a:r>
            <a:endParaRPr lang="ru-RU" dirty="0" smtClean="0"/>
          </a:p>
          <a:p>
            <a:r>
              <a:rPr lang="ru-RU" dirty="0" smtClean="0"/>
              <a:t>Препараты, тормозящие возбуждение нейронов </a:t>
            </a:r>
            <a:r>
              <a:rPr lang="ru-RU" dirty="0" err="1" smtClean="0"/>
              <a:t>неостриатума</a:t>
            </a:r>
            <a:r>
              <a:rPr lang="ru-RU" dirty="0" smtClean="0"/>
              <a:t> ацетилхолином</a:t>
            </a:r>
          </a:p>
          <a:p>
            <a:r>
              <a:rPr lang="ru-RU" dirty="0" smtClean="0"/>
              <a:t>Представляет собой антагонист мускарина. Его действие при болезни Паркинсона слабее, чем у </a:t>
            </a:r>
            <a:r>
              <a:rPr lang="ru-RU" dirty="0" err="1" smtClean="0"/>
              <a:t>леводопы</a:t>
            </a:r>
            <a:r>
              <a:rPr lang="ru-RU" dirty="0" smtClean="0"/>
              <a:t>. Хорошо устраняет тремор и ригидность мышц, но не влияет на </a:t>
            </a:r>
            <a:r>
              <a:rPr lang="ru-RU" dirty="0" err="1" smtClean="0"/>
              <a:t>брадикинезию</a:t>
            </a:r>
            <a:r>
              <a:rPr lang="ru-RU" dirty="0" smtClean="0"/>
              <a:t>. Применяется в составе комплексной терапии.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Хирургическое лечение: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710" y="1484785"/>
            <a:ext cx="7054644" cy="476362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В настоящее время это вмешательство уступило место </a:t>
            </a:r>
            <a:r>
              <a:rPr lang="ru-RU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паллидотомии</a:t>
            </a:r>
            <a:r>
              <a:rPr lang="ru-RU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частичное хирургическое вмешательство, способствующее разрушению бледного шара .Хирургическое лечение применяется только в тех случаях, когда пациенты не отвечают на стандартную медикаментозную терапию. Проведение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паллидотомии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снизить гипокинезию в 82% случаев. 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малоинвазивных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хирургических манипуляций все большое распространение получает </a:t>
            </a:r>
            <a:r>
              <a:rPr lang="ru-RU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нейростимуляция</a:t>
            </a:r>
            <a:r>
              <a:rPr lang="ru-RU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метод заключается в точечном воздействии электрическим током на определенные структуры мозга.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Лечение </a:t>
            </a:r>
            <a:r>
              <a:rPr lang="ru-RU" dirty="0" err="1" smtClean="0"/>
              <a:t>немоторных</a:t>
            </a:r>
            <a:r>
              <a:rPr lang="ru-RU" dirty="0" smtClean="0"/>
              <a:t> проявлений: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u="sng" dirty="0" smtClean="0">
                <a:solidFill>
                  <a:srgbClr val="FFFF00"/>
                </a:solidFill>
              </a:rPr>
              <a:t>1.Депрессия , тревога: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Прамипексол</a:t>
            </a:r>
            <a:r>
              <a:rPr lang="ru-RU" dirty="0" smtClean="0"/>
              <a:t> - </a:t>
            </a:r>
            <a:r>
              <a:rPr lang="ru-RU" dirty="0" err="1" smtClean="0"/>
              <a:t>дофаминэргический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 smtClean="0"/>
              <a:t>Антидепресанты</a:t>
            </a:r>
            <a:r>
              <a:rPr lang="ru-RU" dirty="0" smtClean="0"/>
              <a:t> - </a:t>
            </a:r>
            <a:r>
              <a:rPr lang="ru-RU" dirty="0" err="1" smtClean="0"/>
              <a:t>трицекличлические</a:t>
            </a:r>
            <a:r>
              <a:rPr lang="ru-RU" dirty="0" smtClean="0"/>
              <a:t> и </a:t>
            </a:r>
            <a:r>
              <a:rPr lang="ru-RU" dirty="0" err="1" smtClean="0"/>
              <a:t>иМАО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2.Деменция,психотические расстройства:</a:t>
            </a:r>
          </a:p>
          <a:p>
            <a:r>
              <a:rPr lang="ru-RU" dirty="0" smtClean="0"/>
              <a:t>• ингибиторы </a:t>
            </a:r>
            <a:r>
              <a:rPr lang="ru-RU" dirty="0" err="1" smtClean="0"/>
              <a:t>холинэстеразы</a:t>
            </a:r>
            <a:r>
              <a:rPr lang="ru-RU" dirty="0" smtClean="0"/>
              <a:t> :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Ривастегмин</a:t>
            </a:r>
            <a:r>
              <a:rPr lang="ru-RU" dirty="0" smtClean="0"/>
              <a:t>(только он сейчас имеет доказательную базу по эффективности)</a:t>
            </a:r>
          </a:p>
          <a:p>
            <a:r>
              <a:rPr lang="ru-RU" dirty="0" smtClean="0"/>
              <a:t>• Зрительные галлюцинации :</a:t>
            </a:r>
          </a:p>
          <a:p>
            <a:r>
              <a:rPr lang="ru-RU" dirty="0" err="1" smtClean="0"/>
              <a:t>Антихолинэргические</a:t>
            </a:r>
            <a:endParaRPr lang="ru-RU" dirty="0" smtClean="0"/>
          </a:p>
          <a:p>
            <a:r>
              <a:rPr lang="ru-RU" dirty="0" err="1" smtClean="0"/>
              <a:t>Амантадин</a:t>
            </a:r>
            <a:endParaRPr lang="ru-RU" dirty="0" smtClean="0"/>
          </a:p>
          <a:p>
            <a:r>
              <a:rPr lang="ru-RU" dirty="0" err="1" smtClean="0"/>
              <a:t>Трицеклические</a:t>
            </a:r>
            <a:r>
              <a:rPr lang="ru-RU" dirty="0" smtClean="0"/>
              <a:t> антидепрессанты</a:t>
            </a:r>
          </a:p>
          <a:p>
            <a:r>
              <a:rPr lang="ru-RU" dirty="0" err="1" smtClean="0"/>
              <a:t>Бензодиазепины</a:t>
            </a:r>
            <a:endParaRPr lang="ru-RU" dirty="0" smtClean="0"/>
          </a:p>
          <a:p>
            <a:r>
              <a:rPr lang="ru-RU" dirty="0" smtClean="0"/>
              <a:t>При отсутствии эффективности: Снижение дозы/отмена АДР, </a:t>
            </a:r>
            <a:r>
              <a:rPr lang="ru-RU" dirty="0" err="1" smtClean="0"/>
              <a:t>иМАО-В</a:t>
            </a:r>
            <a:r>
              <a:rPr lang="ru-RU" dirty="0" smtClean="0"/>
              <a:t>, КОМТ и в последнюю очередь снижение дозы </a:t>
            </a:r>
            <a:r>
              <a:rPr lang="ru-RU" dirty="0" err="1" smtClean="0"/>
              <a:t>Леводопы.Применение</a:t>
            </a:r>
            <a:r>
              <a:rPr lang="ru-RU" dirty="0" smtClean="0"/>
              <a:t> атипических нейролептиков : </a:t>
            </a:r>
            <a:r>
              <a:rPr lang="ru-RU" dirty="0" err="1" smtClean="0"/>
              <a:t>Клозапин</a:t>
            </a:r>
            <a:r>
              <a:rPr lang="ru-RU" dirty="0" smtClean="0"/>
              <a:t>.</a:t>
            </a:r>
          </a:p>
          <a:p>
            <a:endParaRPr lang="ru-RU" u="sng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3"/>
            <a:ext cx="7071810" cy="5771734"/>
          </a:xfrm>
        </p:spPr>
        <p:txBody>
          <a:bodyPr>
            <a:normAutofit/>
          </a:bodyPr>
          <a:lstStyle/>
          <a:p>
            <a:r>
              <a:rPr lang="ru-RU" sz="3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3.Вегетативные нарушения:</a:t>
            </a:r>
          </a:p>
          <a:p>
            <a:r>
              <a:rPr lang="ru-RU" dirty="0" smtClean="0"/>
              <a:t>• Запоры: осмотические </a:t>
            </a:r>
            <a:r>
              <a:rPr lang="ru-RU" dirty="0" err="1" smtClean="0"/>
              <a:t>слабительные,диета,физическая</a:t>
            </a:r>
            <a:r>
              <a:rPr lang="ru-RU" dirty="0" smtClean="0"/>
              <a:t> активность</a:t>
            </a:r>
          </a:p>
          <a:p>
            <a:r>
              <a:rPr lang="ru-RU" dirty="0" smtClean="0"/>
              <a:t>•Дисфункция </a:t>
            </a:r>
            <a:r>
              <a:rPr lang="ru-RU" dirty="0" err="1" smtClean="0"/>
              <a:t>желудка:нарушение</a:t>
            </a:r>
            <a:r>
              <a:rPr lang="ru-RU" dirty="0" smtClean="0"/>
              <a:t> эвакуаторной функции - </a:t>
            </a:r>
            <a:r>
              <a:rPr lang="ru-RU" dirty="0" err="1" smtClean="0"/>
              <a:t>тошнота,рвота,чувтво</a:t>
            </a:r>
            <a:r>
              <a:rPr lang="ru-RU" dirty="0" smtClean="0"/>
              <a:t> </a:t>
            </a:r>
            <a:r>
              <a:rPr lang="ru-RU" dirty="0" err="1" smtClean="0"/>
              <a:t>переполнения,абдоминальные</a:t>
            </a:r>
            <a:r>
              <a:rPr lang="ru-RU" dirty="0" smtClean="0"/>
              <a:t> боли:</a:t>
            </a:r>
          </a:p>
          <a:p>
            <a:r>
              <a:rPr lang="ru-RU" dirty="0" err="1" smtClean="0"/>
              <a:t>Домперидон</a:t>
            </a:r>
            <a:endParaRPr lang="ru-RU" dirty="0" smtClean="0"/>
          </a:p>
          <a:p>
            <a:r>
              <a:rPr lang="ru-RU" dirty="0" smtClean="0"/>
              <a:t>•Ортостатическая гипотензия: </a:t>
            </a:r>
            <a:r>
              <a:rPr lang="ru-RU" dirty="0" err="1" smtClean="0"/>
              <a:t>скоректировать</a:t>
            </a:r>
            <a:r>
              <a:rPr lang="ru-RU" dirty="0" smtClean="0"/>
              <a:t> дозу или отменить </a:t>
            </a:r>
            <a:r>
              <a:rPr lang="ru-RU" dirty="0" err="1" smtClean="0"/>
              <a:t>препараты,её</a:t>
            </a:r>
            <a:r>
              <a:rPr lang="ru-RU" dirty="0" smtClean="0"/>
              <a:t> провоцирующие: АДР</a:t>
            </a:r>
          </a:p>
          <a:p>
            <a:r>
              <a:rPr lang="ru-RU" dirty="0" smtClean="0"/>
              <a:t>При отсутствии эффективности: </a:t>
            </a:r>
            <a:r>
              <a:rPr lang="ru-RU" dirty="0" err="1" smtClean="0"/>
              <a:t>Флужрокортизон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700" y="476673"/>
            <a:ext cx="6711654" cy="577173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Болезнь Паркинсона(БП) – медленно прогрессирующее хроническое </a:t>
            </a:r>
            <a:r>
              <a:rPr lang="ru-RU" sz="2400" dirty="0" err="1" smtClean="0"/>
              <a:t>мультисистемное</a:t>
            </a:r>
            <a:r>
              <a:rPr lang="ru-RU" sz="2400" dirty="0" smtClean="0"/>
              <a:t> неврологическое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заболевание, характерное для лиц старшей возрастной группы(чаще после 60 лет) Относится 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нейродегенеративным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заболеваниям экстрапирамидной системы. Вызвано прогрессирующим разрушением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гибельюнейронов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вырабатывающих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нейромедиатор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дофамин в основном 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substantia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nigra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среднего мозга.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100-250 случаев на 100.000 населения.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20689"/>
            <a:ext cx="6927794" cy="5627718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4.Нарушения сна: </a:t>
            </a:r>
          </a:p>
          <a:p>
            <a:r>
              <a:rPr lang="ru-RU" dirty="0" smtClean="0"/>
              <a:t>•Дневные(дневная </a:t>
            </a:r>
            <a:r>
              <a:rPr lang="ru-RU" dirty="0" err="1" smtClean="0"/>
              <a:t>сонливость,эпизоды</a:t>
            </a:r>
            <a:r>
              <a:rPr lang="ru-RU" dirty="0" smtClean="0"/>
              <a:t> внезапного засыпания).Необходимо снижение дозы/отмена седативных </a:t>
            </a:r>
            <a:r>
              <a:rPr lang="ru-RU" dirty="0" err="1" smtClean="0"/>
              <a:t>препаратов.Снижение</a:t>
            </a:r>
            <a:r>
              <a:rPr lang="ru-RU" dirty="0" smtClean="0"/>
              <a:t> дозы АДР или замена на другой АДР.</a:t>
            </a:r>
          </a:p>
          <a:p>
            <a:r>
              <a:rPr lang="ru-RU" dirty="0" smtClean="0"/>
              <a:t>•Ночные(</a:t>
            </a:r>
            <a:r>
              <a:rPr lang="ru-RU" dirty="0" err="1" smtClean="0"/>
              <a:t>инсомния,синдром</a:t>
            </a:r>
            <a:r>
              <a:rPr lang="ru-RU" dirty="0" smtClean="0"/>
              <a:t> беспокойных ног).Необходимо снижение дозы АДР.</a:t>
            </a:r>
          </a:p>
          <a:p>
            <a:r>
              <a:rPr lang="ru-RU" dirty="0" smtClean="0"/>
              <a:t>При неэффективности - назначение препаратов мелатонина или </a:t>
            </a:r>
            <a:r>
              <a:rPr lang="ru-RU" dirty="0" err="1" smtClean="0"/>
              <a:t>клонзепама</a:t>
            </a:r>
            <a:r>
              <a:rPr lang="ru-RU" dirty="0" smtClean="0"/>
              <a:t> на ночь.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700" y="1700809"/>
            <a:ext cx="6711654" cy="4547598"/>
          </a:xfrm>
        </p:spPr>
        <p:txBody>
          <a:bodyPr/>
          <a:lstStyle/>
          <a:p>
            <a:r>
              <a:rPr lang="ru-RU" dirty="0" smtClean="0"/>
              <a:t>- изменение </a:t>
            </a:r>
            <a:r>
              <a:rPr lang="ru-RU" dirty="0" err="1"/>
              <a:t>дофаминергической</a:t>
            </a:r>
            <a:r>
              <a:rPr lang="ru-RU" dirty="0"/>
              <a:t> терапии;</a:t>
            </a:r>
            <a:br>
              <a:rPr lang="ru-RU" dirty="0"/>
            </a:br>
            <a:r>
              <a:rPr lang="ru-RU" dirty="0"/>
              <a:t>- блокада </a:t>
            </a:r>
            <a:r>
              <a:rPr lang="ru-RU" dirty="0" err="1"/>
              <a:t>дофаминергических</a:t>
            </a:r>
            <a:r>
              <a:rPr lang="ru-RU" dirty="0"/>
              <a:t> рецепторов;</a:t>
            </a:r>
            <a:br>
              <a:rPr lang="ru-RU" dirty="0"/>
            </a:br>
            <a:r>
              <a:rPr lang="ru-RU" dirty="0"/>
              <a:t>- интеркуррентные состояния;</a:t>
            </a:r>
            <a:br>
              <a:rPr lang="ru-RU" dirty="0"/>
            </a:br>
            <a:r>
              <a:rPr lang="ru-RU" dirty="0"/>
              <a:t>- нарушение работы системы глубокой </a:t>
            </a:r>
            <a:r>
              <a:rPr lang="ru-RU" dirty="0" smtClean="0"/>
              <a:t>электростимуляции.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509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5"/>
            <a:ext cx="6999802" cy="5843742"/>
          </a:xfrm>
        </p:spPr>
        <p:txBody>
          <a:bodyPr>
            <a:normAutofit/>
          </a:bodyPr>
          <a:lstStyle/>
          <a:p>
            <a:r>
              <a:rPr lang="ru-RU" dirty="0"/>
              <a:t>Акинетический криз и </a:t>
            </a:r>
            <a:r>
              <a:rPr lang="ru-RU" dirty="0" err="1"/>
              <a:t>акинетико</a:t>
            </a:r>
            <a:r>
              <a:rPr lang="ru-RU" dirty="0"/>
              <a:t>-гипертермический синдром – неотложные состояния, требующие срочной госпитализации пациента в отделение интенсивной терапии. При развитии данной патологии в кратчайшие сроки должна быть проведена диагностика возможных интеркуррентных заболеваний (в первую очередь инфекционных), проведен комплекс лабораторных обследований (в первую очередь для исключения водно-электролитного и кислотно-щелочного расстройства). Акинетический криз требует тесного взаимодействия реаниматолога и невролога.</a:t>
            </a:r>
          </a:p>
        </p:txBody>
      </p:sp>
    </p:spTree>
    <p:extLst>
      <p:ext uri="{BB962C8B-B14F-4D97-AF65-F5344CB8AC3E}">
        <p14:creationId xmlns:p14="http://schemas.microsoft.com/office/powerpoint/2010/main" val="64009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7"/>
            <a:ext cx="7215826" cy="5915750"/>
          </a:xfrm>
        </p:spPr>
        <p:txBody>
          <a:bodyPr>
            <a:normAutofit/>
          </a:bodyPr>
          <a:lstStyle/>
          <a:p>
            <a:r>
              <a:rPr lang="ru-RU" dirty="0"/>
              <a:t>Мероприятия, проведение которых необходимо при поступлении больного с акинетическим кризом:</a:t>
            </a:r>
            <a:br>
              <a:rPr lang="ru-RU" dirty="0"/>
            </a:br>
            <a:r>
              <a:rPr lang="ru-RU" dirty="0"/>
              <a:t>- интубация, проведение ИВЛ (при выраженной дыхательной недостаточности);</a:t>
            </a:r>
            <a:br>
              <a:rPr lang="ru-RU" dirty="0"/>
            </a:br>
            <a:r>
              <a:rPr lang="ru-RU" dirty="0"/>
              <a:t>- постановка </a:t>
            </a:r>
            <a:r>
              <a:rPr lang="ru-RU" dirty="0" err="1"/>
              <a:t>назогастрального</a:t>
            </a:r>
            <a:r>
              <a:rPr lang="ru-RU" dirty="0"/>
              <a:t> зонда, мочевого катетера;</a:t>
            </a:r>
            <a:br>
              <a:rPr lang="ru-RU" dirty="0"/>
            </a:br>
            <a:r>
              <a:rPr lang="ru-RU" dirty="0"/>
              <a:t>- антибиотикотерапия (в случае выявления инфекционного процесса);</a:t>
            </a:r>
            <a:br>
              <a:rPr lang="ru-RU" dirty="0"/>
            </a:br>
            <a:r>
              <a:rPr lang="ru-RU" dirty="0"/>
              <a:t>- назначение антипиретиков;</a:t>
            </a:r>
            <a:br>
              <a:rPr lang="ru-RU" dirty="0"/>
            </a:br>
            <a:r>
              <a:rPr lang="ru-RU" dirty="0"/>
              <a:t>- адекватная </a:t>
            </a:r>
            <a:r>
              <a:rPr lang="ru-RU" dirty="0" err="1"/>
              <a:t>инфузионная</a:t>
            </a:r>
            <a:r>
              <a:rPr lang="ru-RU" dirty="0"/>
              <a:t> терапия (коррекция электролитных расстройств);</a:t>
            </a:r>
            <a:br>
              <a:rPr lang="ru-RU" dirty="0"/>
            </a:br>
            <a:r>
              <a:rPr lang="ru-RU" dirty="0"/>
              <a:t>- гемодиализ (при выявлении почечной недостаточности);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гепаринотерапия</a:t>
            </a:r>
            <a:r>
              <a:rPr lang="ru-RU" dirty="0"/>
              <a:t>, компрессионный трикотаж (профилактика тромбоза глубоких вен голеней и эмболии легочной артерии);</a:t>
            </a:r>
            <a:br>
              <a:rPr lang="ru-RU" dirty="0"/>
            </a:br>
            <a:r>
              <a:rPr lang="ru-RU" dirty="0"/>
              <a:t>- позиционирование в кровати (профилактика пролежней).</a:t>
            </a:r>
          </a:p>
        </p:txBody>
      </p:sp>
    </p:spTree>
    <p:extLst>
      <p:ext uri="{BB962C8B-B14F-4D97-AF65-F5344CB8AC3E}">
        <p14:creationId xmlns:p14="http://schemas.microsoft.com/office/powerpoint/2010/main" val="2335537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5"/>
            <a:ext cx="7215826" cy="5843742"/>
          </a:xfrm>
        </p:spPr>
        <p:txBody>
          <a:bodyPr>
            <a:normAutofit/>
          </a:bodyPr>
          <a:lstStyle/>
          <a:p>
            <a:r>
              <a:rPr lang="ru-RU" dirty="0"/>
              <a:t>Основой терапии акинетического криза является восстановление приема </a:t>
            </a:r>
            <a:r>
              <a:rPr lang="ru-RU" dirty="0" err="1"/>
              <a:t>дофаминергической</a:t>
            </a:r>
            <a:r>
              <a:rPr lang="ru-RU" dirty="0"/>
              <a:t> терапии в случае ее отмены. Особенности ответа на возобновленную терапию требуют учета следующих аспектов:</a:t>
            </a:r>
            <a:br>
              <a:rPr lang="ru-RU" dirty="0"/>
            </a:br>
            <a:r>
              <a:rPr lang="ru-RU" dirty="0"/>
              <a:t>- раннее возобновление </a:t>
            </a:r>
            <a:r>
              <a:rPr lang="ru-RU" dirty="0" err="1"/>
              <a:t>дофаминергической</a:t>
            </a:r>
            <a:r>
              <a:rPr lang="ru-RU" dirty="0"/>
              <a:t> терапии;</a:t>
            </a:r>
            <a:br>
              <a:rPr lang="ru-RU" dirty="0"/>
            </a:br>
            <a:r>
              <a:rPr lang="ru-RU" dirty="0"/>
              <a:t>- увеличение исходной дозы </a:t>
            </a:r>
            <a:r>
              <a:rPr lang="ru-RU" dirty="0" err="1"/>
              <a:t>дофаминергических</a:t>
            </a:r>
            <a:r>
              <a:rPr lang="ru-RU" dirty="0"/>
              <a:t> препаратов;</a:t>
            </a:r>
            <a:br>
              <a:rPr lang="ru-RU" dirty="0"/>
            </a:br>
            <a:r>
              <a:rPr lang="ru-RU" dirty="0"/>
              <a:t>- продолжение терапии вне зависимости от наличия ответа (должный ответ может развиться лишь спустя 11 суток);</a:t>
            </a:r>
            <a:br>
              <a:rPr lang="ru-RU" dirty="0"/>
            </a:br>
            <a:r>
              <a:rPr lang="ru-RU" dirty="0"/>
              <a:t>- невозможность ограничения терапии акинетического криза только </a:t>
            </a:r>
            <a:r>
              <a:rPr lang="ru-RU" dirty="0" err="1"/>
              <a:t>дофаминергическими</a:t>
            </a:r>
            <a:r>
              <a:rPr lang="ru-RU" dirty="0"/>
              <a:t> препаратами.</a:t>
            </a:r>
          </a:p>
        </p:txBody>
      </p:sp>
    </p:spTree>
    <p:extLst>
      <p:ext uri="{BB962C8B-B14F-4D97-AF65-F5344CB8AC3E}">
        <p14:creationId xmlns:p14="http://schemas.microsoft.com/office/powerpoint/2010/main" val="1322944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1"/>
            <a:ext cx="7143818" cy="577173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дополнением к терапии является введение раствора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амантадина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сульфата как препарата, способного снизить активность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глутаматной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системы, возможно лежащей в основе АГС. Следует придерживаться следующей схемы назначения препарата: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- 500 мл раствора (200 мг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амантадина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сульфата) 2-3 раза в день в течение 10-14 дней;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после завершения курса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инфузионной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 обязателен перевод на пероральную форму в таблетках (300-600 мг/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21351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700" y="476672"/>
            <a:ext cx="6711654" cy="5771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3"/>
                </a:solidFill>
              </a:rPr>
              <a:t>                          Заключение:</a:t>
            </a:r>
          </a:p>
          <a:p>
            <a:r>
              <a:rPr lang="ru-RU" dirty="0" smtClean="0"/>
              <a:t>Лечение БП </a:t>
            </a:r>
            <a:r>
              <a:rPr lang="ru-RU" dirty="0" err="1" smtClean="0"/>
              <a:t>сложная,комплексная</a:t>
            </a:r>
            <a:r>
              <a:rPr lang="ru-RU" dirty="0" smtClean="0"/>
              <a:t> </a:t>
            </a:r>
            <a:r>
              <a:rPr lang="ru-RU" dirty="0" err="1" smtClean="0"/>
              <a:t>задача,требующая</a:t>
            </a:r>
            <a:r>
              <a:rPr lang="ru-RU" dirty="0" smtClean="0"/>
              <a:t> от врача определенного </a:t>
            </a:r>
            <a:r>
              <a:rPr lang="ru-RU" dirty="0" err="1" smtClean="0"/>
              <a:t>опыта,наблюдательности,терпения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Кроме перечисленных подходов к симптоматическому </a:t>
            </a:r>
            <a:r>
              <a:rPr lang="ru-RU" dirty="0" err="1" smtClean="0"/>
              <a:t>лечению,в</a:t>
            </a:r>
            <a:r>
              <a:rPr lang="ru-RU" dirty="0" smtClean="0"/>
              <a:t> последние годы появились широкомасштабные исследовано по применению патогенетической </a:t>
            </a:r>
            <a:r>
              <a:rPr lang="ru-RU" dirty="0" err="1" smtClean="0"/>
              <a:t>терапиии</a:t>
            </a:r>
            <a:r>
              <a:rPr lang="ru-RU" dirty="0" smtClean="0"/>
              <a:t>(на основе генной терапии).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Генная терапия: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700" y="1556793"/>
            <a:ext cx="6711654" cy="4691614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Американские ученые сообщают об успешном завершении первой стадии клинических испытаний нового метода лечения болезни Паркинсона, основанного на использовании генной терапии.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Суть генной терапии заключается в использовании безвредных для человека вирусов для доставки в клетки различных тканей и органов генов, отсутствующих или не функционирующих должным образом в организме больного. В данном случае ученые использовали ген под названием GAD, который был внедрен в нервные клетки, расположенные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субталамическом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ядре головного мозга. Этот ген содержит информацию о структуре фермента, обеспечивающего синтез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гамма-аминомасляной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кислоты (GABA)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нейромедиатора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оказывающего тормозящее действие. </a:t>
            </a:r>
          </a:p>
          <a:p>
            <a:endParaRPr lang="ru-RU" sz="2400" dirty="0" smtClean="0"/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7"/>
            <a:ext cx="7287834" cy="3456383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Известно, что прямые </a:t>
            </a:r>
            <a:r>
              <a:rPr lang="ru-RU" sz="2400" dirty="0" smtClean="0">
                <a:solidFill>
                  <a:srgbClr val="FF0000"/>
                </a:solidFill>
              </a:rPr>
              <a:t>инъекции GABA </a:t>
            </a:r>
            <a:r>
              <a:rPr lang="ru-RU" sz="2400" dirty="0" smtClean="0"/>
              <a:t>в мозг приводят к сокращению симптомов болезни Паркинсона скованности движений, дрожи, возникающей в состоянии покоя, нарушений координации движений. В то же время эффект такого лечения является крайне кратковременным, поскольку </a:t>
            </a:r>
            <a:r>
              <a:rPr lang="ru-RU" sz="2400" dirty="0" err="1" smtClean="0"/>
              <a:t>нейромедиатор</a:t>
            </a:r>
            <a:r>
              <a:rPr lang="ru-RU" sz="2400" dirty="0" smtClean="0"/>
              <a:t> быстро выводится из организма. По замыслу ученых, введение дополнительных генов GAD в определенные области мозга должно было привести к долговременному увеличению объема синтеза GABA.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0964" name="Picture 4" descr="http://de.academic.ru/pictures/dewiki/66/Beta-Alan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976" y="4149080"/>
            <a:ext cx="4176257" cy="1756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700" y="404665"/>
            <a:ext cx="6711654" cy="2736303"/>
          </a:xfrm>
        </p:spPr>
        <p:txBody>
          <a:bodyPr>
            <a:normAutofit fontScale="92500"/>
          </a:bodyPr>
          <a:lstStyle/>
          <a:p>
            <a:r>
              <a:rPr lang="ru-RU" sz="2000" dirty="0" smtClean="0"/>
              <a:t>В клинических испытаниях нового метода лечения, проходивших в Медицинском центре </a:t>
            </a:r>
            <a:r>
              <a:rPr lang="ru-RU" sz="2000" dirty="0" err="1" smtClean="0"/>
              <a:t>Вейлла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Корнелла</a:t>
            </a:r>
            <a:r>
              <a:rPr lang="ru-RU" sz="2000" dirty="0" smtClean="0"/>
              <a:t> в Нью-Йорке, приняли участие 12 пациентов с болезнью Паркинсона. В течение первого года после начала эксперимента у всех участников было зафиксировано как минимум 25-процентное снижение интенсивности проявлений симптомов болезни. При этом у пяти пациентов этот показатель составил от 40 до 65%. </a:t>
            </a:r>
          </a:p>
          <a:p>
            <a:endParaRPr lang="ru-RU" dirty="0" smtClean="0"/>
          </a:p>
        </p:txBody>
      </p:sp>
      <p:pic>
        <p:nvPicPr>
          <p:cNvPr id="44034" name="Picture 2" descr="http://900igr.net/up/datas/213188/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3173563"/>
            <a:ext cx="4483069" cy="3362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rpp.nashaucheba.ru/pars_docs/refs/72/71468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53340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04664"/>
            <a:ext cx="6840760" cy="5843736"/>
          </a:xfrm>
        </p:spPr>
      </p:pic>
    </p:spTree>
    <p:extLst>
      <p:ext uri="{BB962C8B-B14F-4D97-AF65-F5344CB8AC3E}">
        <p14:creationId xmlns:p14="http://schemas.microsoft.com/office/powerpoint/2010/main" val="2021585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700" y="548681"/>
            <a:ext cx="6711654" cy="5699726"/>
          </a:xfrm>
        </p:spPr>
        <p:txBody>
          <a:bodyPr>
            <a:normAutofit/>
          </a:bodyPr>
          <a:lstStyle/>
          <a:p>
            <a:r>
              <a:rPr lang="ru-RU" dirty="0" smtClean="0"/>
              <a:t>По молекулярной природе БП входит в группу </a:t>
            </a:r>
          </a:p>
          <a:p>
            <a:r>
              <a:rPr lang="en-US" dirty="0" smtClean="0"/>
              <a:t>a</a:t>
            </a:r>
            <a:r>
              <a:rPr lang="ru-RU" dirty="0" smtClean="0"/>
              <a:t>-</a:t>
            </a:r>
            <a:r>
              <a:rPr lang="ru-RU" dirty="0" err="1" smtClean="0"/>
              <a:t>синуклеинопатий</a:t>
            </a:r>
            <a:r>
              <a:rPr lang="ru-RU" dirty="0" smtClean="0"/>
              <a:t>. Приводит к в/клеточному накоплению белка </a:t>
            </a:r>
            <a:r>
              <a:rPr lang="ru-RU" dirty="0" err="1" smtClean="0"/>
              <a:t>а-синукленина</a:t>
            </a:r>
            <a:r>
              <a:rPr lang="ru-RU" dirty="0" smtClean="0"/>
              <a:t> в тельцах Леви в среднем мозге.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В норме :</a:t>
            </a:r>
            <a:r>
              <a:rPr lang="ru-RU" dirty="0" err="1" smtClean="0"/>
              <a:t>а-синуклеин</a:t>
            </a:r>
            <a:r>
              <a:rPr lang="ru-RU" dirty="0" smtClean="0"/>
              <a:t> – </a:t>
            </a:r>
            <a:r>
              <a:rPr lang="ru-RU" dirty="0" err="1" smtClean="0"/>
              <a:t>нейрональный</a:t>
            </a:r>
            <a:r>
              <a:rPr lang="ru-RU" dirty="0" smtClean="0"/>
              <a:t> белок, участвующий в процессах везикулярного транспорта.</a:t>
            </a:r>
          </a:p>
          <a:p>
            <a:r>
              <a:rPr lang="ru-RU" dirty="0" smtClean="0"/>
              <a:t>Тельца </a:t>
            </a:r>
            <a:r>
              <a:rPr lang="ru-RU" dirty="0" err="1" smtClean="0"/>
              <a:t>Леви-патогенные</a:t>
            </a:r>
            <a:r>
              <a:rPr lang="ru-RU" dirty="0" smtClean="0"/>
              <a:t> белки, которые снижают уровень </a:t>
            </a:r>
            <a:r>
              <a:rPr lang="ru-RU" dirty="0" err="1" smtClean="0"/>
              <a:t>нейромедиаторов</a:t>
            </a:r>
            <a:r>
              <a:rPr lang="ru-RU" dirty="0" smtClean="0"/>
              <a:t> (Дофамина)</a:t>
            </a:r>
          </a:p>
          <a:p>
            <a:r>
              <a:rPr lang="ru-RU" dirty="0" smtClean="0"/>
              <a:t>Около 1% случаев БП в </a:t>
            </a:r>
            <a:r>
              <a:rPr lang="ru-RU" dirty="0" err="1" smtClean="0"/>
              <a:t>популяции,преимущественно</a:t>
            </a:r>
            <a:r>
              <a:rPr lang="ru-RU" dirty="0" smtClean="0"/>
              <a:t> у лиц с семейной формой болезни и при раннем дебюте заболевания, обусловлено мутациями в гене </a:t>
            </a:r>
            <a:r>
              <a:rPr lang="ru-RU" dirty="0" err="1" smtClean="0"/>
              <a:t>а-синуклеина</a:t>
            </a:r>
            <a:r>
              <a:rPr lang="ru-RU" dirty="0" smtClean="0"/>
              <a:t>-</a:t>
            </a:r>
            <a:r>
              <a:rPr lang="en-US" dirty="0" smtClean="0"/>
              <a:t>SNCA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а-синуклеиновая</a:t>
            </a:r>
            <a:r>
              <a:rPr lang="ru-RU" dirty="0" smtClean="0"/>
              <a:t> патология при БП в среднем мозге-</a:t>
            </a:r>
            <a:r>
              <a:rPr lang="en-US" dirty="0" err="1" smtClean="0"/>
              <a:t>substantia</a:t>
            </a:r>
            <a:r>
              <a:rPr lang="en-US" dirty="0" smtClean="0"/>
              <a:t> </a:t>
            </a:r>
            <a:r>
              <a:rPr lang="en-US" dirty="0" err="1" smtClean="0"/>
              <a:t>nigra</a:t>
            </a:r>
            <a:endParaRPr lang="ru-RU" dirty="0" smtClean="0"/>
          </a:p>
        </p:txBody>
      </p:sp>
      <p:pic>
        <p:nvPicPr>
          <p:cNvPr id="27650" name="Picture 2" descr="https://geneticliteracyproject.org/wp-content/uploads/2015/06/lewy_bo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143248"/>
            <a:ext cx="3565738" cy="2880376"/>
          </a:xfrm>
          <a:prstGeom prst="rect">
            <a:avLst/>
          </a:prstGeom>
          <a:noFill/>
        </p:spPr>
      </p:pic>
      <p:pic>
        <p:nvPicPr>
          <p:cNvPr id="27652" name="Picture 4" descr="https://cf.ppt-online.org/files/slide/j/jxSZGL7gwsbnpMAuTWR2lyPVi1zFIaq0t3vch4/slide-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496"/>
            <a:ext cx="4762533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7901014" cy="128588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Патогенез: 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снижение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дофамина, оказывающего тормозное влияние на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неостриатум=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corpus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striatum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,который регулирует функцию спинного мозга.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studfiles.net/html/2706/1197/html_5g5KmKfYNQ.GvP1/img-mJMG2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6619561" cy="4831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симптомы: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-тремор в покое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-гипокинезия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-ригидность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постуральная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неустойчивость</a:t>
            </a:r>
          </a:p>
        </p:txBody>
      </p:sp>
      <p:pic>
        <p:nvPicPr>
          <p:cNvPr id="22530" name="Picture 2" descr="http://mtdata.ru/u25/photo678F/20188095211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928802"/>
            <a:ext cx="4762500" cy="41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venoz.ru/wp-content/uploads/2015/04/simptomi-bolezni-parkinson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452718"/>
            <a:ext cx="5787381" cy="4286280"/>
          </a:xfrm>
          <a:prstGeom prst="rect">
            <a:avLst/>
          </a:prstGeom>
          <a:noFill/>
        </p:spPr>
      </p:pic>
      <p:pic>
        <p:nvPicPr>
          <p:cNvPr id="5" name="Picture 2" descr="https://upload.wikimedia.org/wikipedia/commons/thumb/8/88/Paralysis_agitans-Male_Parkinson%27s_victim-1892.jpg/800px-Paralysis_agitans-Male_Parkinson%27s_victim-18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2348880"/>
            <a:ext cx="2906143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266</TotalTime>
  <Words>1874</Words>
  <Application>Microsoft Office PowerPoint</Application>
  <PresentationFormat>Экран (4:3)</PresentationFormat>
  <Paragraphs>120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Ион</vt:lpstr>
      <vt:lpstr>Лечения болезни Паркинсона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Патогенез: снижение дофамина, оказывающего тормозное влияние на неостриатум=corpus striatum,который регулирует функцию спинного мозга. </vt:lpstr>
      <vt:lpstr>Основные симптомы:</vt:lpstr>
      <vt:lpstr>Презентация PowerPoint</vt:lpstr>
      <vt:lpstr>        Этапы развития БП:</vt:lpstr>
      <vt:lpstr>Симптомы немоторных нарушений: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Схема терапии при БП зависит от возраста:</vt:lpstr>
      <vt:lpstr>Медикаментозная терапия двигательных нарушений: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Хирургическое лечение:</vt:lpstr>
      <vt:lpstr>Лечение немоторных проявлений:</vt:lpstr>
      <vt:lpstr>Презентация PowerPoint</vt:lpstr>
      <vt:lpstr>Презентация PowerPoint</vt:lpstr>
      <vt:lpstr>Причины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Генная терапия: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Болезнь Паркинсона. Современные методы лечения.</dc:title>
  <dc:creator>Мария</dc:creator>
  <cp:lastModifiedBy>HP</cp:lastModifiedBy>
  <cp:revision>27</cp:revision>
  <dcterms:created xsi:type="dcterms:W3CDTF">2017-12-17T12:49:40Z</dcterms:created>
  <dcterms:modified xsi:type="dcterms:W3CDTF">2023-03-13T14:02:02Z</dcterms:modified>
</cp:coreProperties>
</file>