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50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37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07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13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97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86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51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0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44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16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3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E228F-4E42-4A92-8DE2-D0EDBD2F6198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26C6F-DC5A-4D29-98EB-24F783298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31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5%D0%BC%D0%B8%D1%81%D1%81%D0%B8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1%D0%B2%D0%B8%D0%BD%D0%B5%D1%86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1%80%D0%BE%D0%BA%D0%B0%D1%80%D0%B1%D0%B0%D0%B7%D0%B8%D0%BD" TargetMode="External"/><Relationship Id="rId3" Type="http://schemas.openxmlformats.org/officeDocument/2006/relationships/hyperlink" Target="https://ru.wikipedia.org/wiki/%D0%91%D0%BB%D0%B5%D0%BE%D0%BC%D0%B8%D1%86%D0%B8%D0%BD" TargetMode="External"/><Relationship Id="rId7" Type="http://schemas.openxmlformats.org/officeDocument/2006/relationships/hyperlink" Target="https://ru.wikipedia.org/wiki/%D0%92%D0%B8%D0%BD%D0%BA%D1%80%D0%B8%D1%81%D1%82%D0%B8%D0%B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6%D0%B8%D0%BA%D0%BB%D0%BE%D1%84%D0%BE%D1%81%D1%84%D0%B0%D0%BC%D0%B8%D0%B4" TargetMode="External"/><Relationship Id="rId5" Type="http://schemas.openxmlformats.org/officeDocument/2006/relationships/hyperlink" Target="https://ru.wikipedia.org/wiki/%D0%94%D0%BE%D0%BA%D1%81%D0%BE%D1%80%D1%83%D0%B1%D0%B8%D1%86%D0%B8%D0%BD" TargetMode="External"/><Relationship Id="rId4" Type="http://schemas.openxmlformats.org/officeDocument/2006/relationships/hyperlink" Target="https://ru.wikipedia.org/wiki/%D0%AD%D1%82%D0%BE%D0%BF%D0%BE%D0%B7%D0%B8%D0%B4" TargetMode="External"/><Relationship Id="rId9" Type="http://schemas.openxmlformats.org/officeDocument/2006/relationships/hyperlink" Target="https://ru.wikipedia.org/wiki/%D0%9F%D1%80%D0%B5%D0%B4%D0%BD%D0%B8%D0%B7%D0%BE%D0%BB%D0%BE%D0%B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4%D0%BE%D0%BA%D1%81%D0%BE%D1%80%D1%83%D0%B1%D0%B8%D1%86%D0%B8%D0%BD" TargetMode="External"/><Relationship Id="rId7" Type="http://schemas.openxmlformats.org/officeDocument/2006/relationships/hyperlink" Target="https://ru.wikipedia.org/wiki/%D0%94%D0%B5%D0%BD%D1%8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4%D0%B0%D0%BA%D0%B0%D1%80%D0%B1%D0%B0%D0%B7%D0%B8%D0%BD" TargetMode="External"/><Relationship Id="rId5" Type="http://schemas.openxmlformats.org/officeDocument/2006/relationships/hyperlink" Target="https://ru.wikipedia.org/wiki/%D0%92%D0%B8%D0%BD%D0%B1%D0%BB%D0%B0%D1%81%D1%82%D0%B8%D0%BD" TargetMode="External"/><Relationship Id="rId4" Type="http://schemas.openxmlformats.org/officeDocument/2006/relationships/hyperlink" Target="https://ru.wikipedia.org/wiki/%D0%91%D0%BB%D0%B5%D0%BE%D0%BC%D0%B8%D1%86%D0%B8%D0%BD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5%D0%BC%D0%B8%D1%81%D1%81%D0%B8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7%D0%BB%D0%BE%D0%BA%D0%B0%D1%87%D0%B5%D1%81%D1%82%D0%B2%D0%B5%D0%BD%D0%BD%D1%8B%D0%B5_%D0%BD%D0%BE%D0%B2%D0%BE%D0%BE%D0%B1%D1%80%D0%B0%D0%B7%D0%BE%D0%B2%D0%B0%D0%BD%D0%B8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C%D0%B8%D0%BA%D1%80%D0%BE%D1%81%D0%BA%D0%BE%D0%BF" TargetMode="External"/><Relationship Id="rId4" Type="http://schemas.openxmlformats.org/officeDocument/2006/relationships/hyperlink" Target="https://en.wikipedia.org/wiki/Reed%E2%80%93Sternberg_cel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1%83%D1%87%D0%B5%D0%B2%D0%B0%D1%8F_%D1%82%D0%B5%D1%80%D0%B0%D0%BF%D0%B8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A%D0%BE%D1%81%D1%82%D0%BD%D1%8B%D0%B9_%D0%BC%D0%BE%D0%B7%D0%B3" TargetMode="External"/><Relationship Id="rId4" Type="http://schemas.openxmlformats.org/officeDocument/2006/relationships/hyperlink" Target="https://ru.wikipedia.org/wiki/%D0%A5%D0%B8%D0%BC%D0%B8%D0%BE%D1%82%D0%B5%D1%80%D0%B0%D0%BF%D0%B8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15461" cy="8147713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23999" y="1122362"/>
            <a:ext cx="9830937" cy="4135438"/>
          </a:xfrm>
        </p:spPr>
        <p:txBody>
          <a:bodyPr>
            <a:normAutofit/>
          </a:bodyPr>
          <a:lstStyle/>
          <a:p>
            <a:r>
              <a:rPr lang="ru-RU" sz="8000" b="1" i="1" dirty="0" smtClean="0"/>
              <a:t>Лечение острых </a:t>
            </a:r>
            <a:r>
              <a:rPr lang="ru-RU" sz="8000" b="1" i="1" dirty="0" err="1" smtClean="0"/>
              <a:t>лимфопролиферативных</a:t>
            </a:r>
            <a:r>
              <a:rPr lang="ru-RU" sz="8000" b="1" i="1" dirty="0" smtClean="0"/>
              <a:t> заболеваний</a:t>
            </a:r>
            <a:endParaRPr lang="ru-RU" sz="8000" b="1" i="1" dirty="0"/>
          </a:p>
        </p:txBody>
      </p:sp>
    </p:spTree>
    <p:extLst>
      <p:ext uri="{BB962C8B-B14F-4D97-AF65-F5344CB8AC3E}">
        <p14:creationId xmlns:p14="http://schemas.microsoft.com/office/powerpoint/2010/main" val="409058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738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06" y="28217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При I—II стадиях болезни </a:t>
            </a:r>
            <a:r>
              <a:rPr lang="ru-RU" b="1" i="1" dirty="0" err="1"/>
              <a:t>Ходжкина</a:t>
            </a:r>
            <a:r>
              <a:rPr lang="ru-RU" b="1" i="1" dirty="0"/>
              <a:t>, при отсутствии симптомов В лечение, как правило, включает только облучение в дозе 3600—4400 </a:t>
            </a:r>
            <a:r>
              <a:rPr lang="ru-RU" b="1" i="1" dirty="0" err="1"/>
              <a:t>cGy</a:t>
            </a:r>
            <a:r>
              <a:rPr lang="ru-RU" b="1" i="1" dirty="0"/>
              <a:t> (1000-cGy еженедельно), с помощью которого достигается до 85 % длительных </a:t>
            </a:r>
            <a:r>
              <a:rPr lang="ru-RU" b="1" i="1" dirty="0">
                <a:hlinkClick r:id="rId3" tooltip="Ремиссия"/>
              </a:rPr>
              <a:t>ремиссий</a:t>
            </a:r>
            <a:r>
              <a:rPr lang="ru-RU" b="1" i="1" dirty="0"/>
              <a:t>. Лучевая терапия проводится специальными аппаратами. Облучаются определённые группы лимфатических узлов. Действие облучения на другие органы нейтрализуется с помощью специальных защитных </a:t>
            </a:r>
            <a:r>
              <a:rPr lang="ru-RU" b="1" i="1" dirty="0" smtClean="0">
                <a:hlinkClick r:id="rId4" tooltip="Свинец"/>
              </a:rPr>
              <a:t>свинцовых</a:t>
            </a:r>
            <a:r>
              <a:rPr lang="ru-RU" b="1" i="1" dirty="0" smtClean="0"/>
              <a:t> фильтров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432708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8945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Для химиотерапии в настоящее время используются различные схемы, в частности BEACOPP (</a:t>
            </a:r>
            <a:r>
              <a:rPr lang="ru-RU" b="1" i="1" dirty="0" err="1">
                <a:hlinkClick r:id="rId3" tooltip="Блеомицин"/>
              </a:rPr>
              <a:t>блеомицин</a:t>
            </a:r>
            <a:r>
              <a:rPr lang="ru-RU" b="1" i="1" dirty="0"/>
              <a:t>, </a:t>
            </a:r>
            <a:r>
              <a:rPr lang="ru-RU" b="1" i="1" dirty="0" err="1">
                <a:hlinkClick r:id="rId4" tooltip="Этопозид"/>
              </a:rPr>
              <a:t>этопозид</a:t>
            </a:r>
            <a:r>
              <a:rPr lang="ru-RU" b="1" i="1" dirty="0"/>
              <a:t>, </a:t>
            </a:r>
            <a:r>
              <a:rPr lang="ru-RU" b="1" i="1" dirty="0" err="1">
                <a:hlinkClick r:id="rId5" tooltip="Доксорубицин"/>
              </a:rPr>
              <a:t>доксорубицин</a:t>
            </a:r>
            <a:r>
              <a:rPr lang="ru-RU" b="1" i="1" dirty="0"/>
              <a:t> (</a:t>
            </a:r>
            <a:r>
              <a:rPr lang="ru-RU" b="1" i="1" dirty="0" err="1"/>
              <a:t>адриамицин</a:t>
            </a:r>
            <a:r>
              <a:rPr lang="ru-RU" b="1" i="1" dirty="0"/>
              <a:t>),</a:t>
            </a:r>
            <a:r>
              <a:rPr lang="ru-RU" b="1" i="1" dirty="0" err="1">
                <a:hlinkClick r:id="rId6" tooltip="Циклофосфамид"/>
              </a:rPr>
              <a:t>циклофосфамид</a:t>
            </a:r>
            <a:r>
              <a:rPr lang="ru-RU" b="1" i="1" dirty="0"/>
              <a:t>, </a:t>
            </a:r>
            <a:r>
              <a:rPr lang="ru-RU" b="1" i="1" dirty="0" err="1">
                <a:hlinkClick r:id="rId7" tooltip="Винкристин"/>
              </a:rPr>
              <a:t>винкристин</a:t>
            </a:r>
            <a:r>
              <a:rPr lang="ru-RU" b="1" i="1" dirty="0"/>
              <a:t> (</a:t>
            </a:r>
            <a:r>
              <a:rPr lang="ru-RU" b="1" i="1" dirty="0" err="1"/>
              <a:t>онковин</a:t>
            </a:r>
            <a:r>
              <a:rPr lang="ru-RU" b="1" i="1" dirty="0" smtClean="0"/>
              <a:t>),     </a:t>
            </a:r>
            <a:r>
              <a:rPr lang="ru-RU" b="1" i="1" dirty="0"/>
              <a:t> </a:t>
            </a:r>
            <a:r>
              <a:rPr lang="ru-RU" b="1" i="1" dirty="0" err="1">
                <a:hlinkClick r:id="rId8" tooltip="Прокарбазин"/>
              </a:rPr>
              <a:t>прокарбазин</a:t>
            </a:r>
            <a:r>
              <a:rPr lang="ru-RU" b="1" i="1" dirty="0"/>
              <a:t>, </a:t>
            </a:r>
            <a:r>
              <a:rPr lang="ru-RU" b="1" i="1" dirty="0">
                <a:hlinkClick r:id="rId9" tooltip="Преднизолон"/>
              </a:rPr>
              <a:t>преднизолон</a:t>
            </a:r>
            <a:r>
              <a:rPr lang="ru-RU" b="1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9768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98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2099" y="248052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Используются также более старые схемы </a:t>
            </a:r>
            <a:r>
              <a:rPr lang="ru-RU" b="1" i="1" dirty="0" smtClean="0"/>
              <a:t> (</a:t>
            </a:r>
            <a:r>
              <a:rPr lang="ru-RU" b="1" i="1" dirty="0" err="1">
                <a:hlinkClick r:id="rId3" tooltip="Доксорубицин"/>
              </a:rPr>
              <a:t>доксорубицин</a:t>
            </a:r>
            <a:r>
              <a:rPr lang="ru-RU" b="1" i="1" dirty="0"/>
              <a:t>, </a:t>
            </a:r>
            <a:r>
              <a:rPr lang="ru-RU" b="1" i="1" dirty="0" err="1">
                <a:hlinkClick r:id="rId4" tooltip="Блеомицин"/>
              </a:rPr>
              <a:t>блеомицин</a:t>
            </a:r>
            <a:r>
              <a:rPr lang="ru-RU" b="1" i="1" dirty="0"/>
              <a:t>, </a:t>
            </a:r>
            <a:r>
              <a:rPr lang="ru-RU" b="1" i="1" dirty="0" err="1">
                <a:hlinkClick r:id="rId5" tooltip="Винбластин"/>
              </a:rPr>
              <a:t>винбластин</a:t>
            </a:r>
            <a:r>
              <a:rPr lang="ru-RU" b="1" i="1" dirty="0"/>
              <a:t>, </a:t>
            </a:r>
            <a:r>
              <a:rPr lang="ru-RU" b="1" i="1" dirty="0" err="1">
                <a:hlinkClick r:id="rId6" tooltip="Дакарбазин"/>
              </a:rPr>
              <a:t>дакарбазин</a:t>
            </a:r>
            <a:r>
              <a:rPr lang="ru-RU" b="1" i="1" dirty="0"/>
              <a:t>) циклами по 28 </a:t>
            </a:r>
            <a:r>
              <a:rPr lang="ru-RU" b="1" i="1" dirty="0">
                <a:hlinkClick r:id="rId7" tooltip="День"/>
              </a:rPr>
              <a:t>дней</a:t>
            </a:r>
            <a:r>
              <a:rPr lang="ru-RU" b="1" i="1" dirty="0"/>
              <a:t> в течение, как минимум, 6 месяцев.</a:t>
            </a:r>
          </a:p>
        </p:txBody>
      </p:sp>
    </p:spTree>
    <p:extLst>
      <p:ext uri="{BB962C8B-B14F-4D97-AF65-F5344CB8AC3E}">
        <p14:creationId xmlns:p14="http://schemas.microsoft.com/office/powerpoint/2010/main" val="1573857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98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767" y="317494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Наиболее перспективным и эффективным методом лечения является комбинированная </a:t>
            </a:r>
            <a:r>
              <a:rPr lang="ru-RU" b="1" i="1" dirty="0" err="1"/>
              <a:t>химио</a:t>
            </a:r>
            <a:r>
              <a:rPr lang="ru-RU" b="1" i="1" dirty="0"/>
              <a:t>-лучевая терапия, которая позволяет получить длительные, 10—20-летние </a:t>
            </a:r>
            <a:r>
              <a:rPr lang="ru-RU" b="1" i="1" dirty="0">
                <a:hlinkClick r:id="rId3" tooltip="Ремиссия"/>
              </a:rPr>
              <a:t>ремиссии</a:t>
            </a:r>
            <a:r>
              <a:rPr lang="ru-RU" b="1" i="1" dirty="0"/>
              <a:t> более чем у 90 % больных, что равноценно полному излечению.</a:t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Как </a:t>
            </a:r>
            <a:r>
              <a:rPr lang="ru-RU" b="1" i="1" dirty="0"/>
              <a:t>правило, большинство больных с болезнью </a:t>
            </a:r>
            <a:r>
              <a:rPr lang="ru-RU" b="1" i="1" dirty="0" err="1"/>
              <a:t>Ходжкина</a:t>
            </a:r>
            <a:r>
              <a:rPr lang="ru-RU" b="1" i="1" dirty="0"/>
              <a:t> начинают первый курс лечения в стационаре, а затем, при условии хорошей переносимости лекарств, продолжают получать лечение в амбулаторных условиях.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038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836" y="21939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9600" b="1" i="1" dirty="0" smtClean="0"/>
              <a:t>Конец</a:t>
            </a:r>
            <a:endParaRPr lang="ru-RU" sz="9600" b="1" i="1" dirty="0"/>
          </a:p>
        </p:txBody>
      </p:sp>
    </p:spTree>
    <p:extLst>
      <p:ext uri="{BB962C8B-B14F-4D97-AF65-F5344CB8AC3E}">
        <p14:creationId xmlns:p14="http://schemas.microsoft.com/office/powerpoint/2010/main" val="289732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5001" cy="813406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210" y="2741470"/>
            <a:ext cx="1145693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>
                <a:solidFill>
                  <a:srgbClr val="FFFF00"/>
                </a:solidFill>
              </a:rPr>
              <a:t/>
            </a:r>
            <a:br>
              <a:rPr lang="ru-RU" b="1" u="sng" dirty="0">
                <a:solidFill>
                  <a:srgbClr val="FFFF00"/>
                </a:solidFill>
              </a:rPr>
            </a:br>
            <a:r>
              <a:rPr lang="ru-RU" b="1" i="1" u="sng" dirty="0">
                <a:solidFill>
                  <a:srgbClr val="FFFF00"/>
                </a:solidFill>
              </a:rPr>
              <a:t>К группе </a:t>
            </a:r>
            <a:r>
              <a:rPr lang="ru-RU" b="1" i="1" u="sng" dirty="0" err="1">
                <a:solidFill>
                  <a:srgbClr val="FFFF00"/>
                </a:solidFill>
              </a:rPr>
              <a:t>лимфопролиферативных</a:t>
            </a:r>
            <a:r>
              <a:rPr lang="ru-RU" b="1" i="1" u="sng" dirty="0">
                <a:solidFill>
                  <a:srgbClr val="FFFF00"/>
                </a:solidFill>
              </a:rPr>
              <a:t> заболеваний относят:</a:t>
            </a:r>
            <a:br>
              <a:rPr lang="ru-RU" b="1" i="1" u="sng" dirty="0">
                <a:solidFill>
                  <a:srgbClr val="FFFF00"/>
                </a:solidFill>
              </a:rPr>
            </a:br>
            <a:r>
              <a:rPr lang="ru-RU" b="1" i="1" dirty="0"/>
              <a:t>Острый </a:t>
            </a:r>
            <a:r>
              <a:rPr lang="ru-RU" b="1" i="1" dirty="0" err="1"/>
              <a:t>Лимфобластный</a:t>
            </a:r>
            <a:r>
              <a:rPr lang="ru-RU" b="1" i="1" dirty="0"/>
              <a:t> </a:t>
            </a:r>
            <a:r>
              <a:rPr lang="ru-RU" b="1" i="1" dirty="0" smtClean="0"/>
              <a:t>лейкоз</a:t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>Хронический </a:t>
            </a:r>
            <a:r>
              <a:rPr lang="ru-RU" b="1" i="1" dirty="0" err="1" smtClean="0"/>
              <a:t>лимфолейкоз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>Парапротеинемические </a:t>
            </a:r>
            <a:r>
              <a:rPr lang="ru-RU" b="1" i="1" dirty="0" err="1" smtClean="0"/>
              <a:t>гемобластозы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>Лимфогранулематоз (</a:t>
            </a:r>
            <a:r>
              <a:rPr lang="ru-RU" b="1" i="1" dirty="0" err="1"/>
              <a:t>ходжкинская</a:t>
            </a:r>
            <a:r>
              <a:rPr lang="ru-RU" b="1" i="1" dirty="0"/>
              <a:t> </a:t>
            </a:r>
            <a:r>
              <a:rPr lang="ru-RU" b="1" i="1" dirty="0" err="1"/>
              <a:t>лимфома</a:t>
            </a:r>
            <a:r>
              <a:rPr lang="ru-RU" b="1" i="1" dirty="0" smtClean="0"/>
              <a:t>)</a:t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err="1"/>
              <a:t>Неходжкинские</a:t>
            </a:r>
            <a:r>
              <a:rPr lang="ru-RU" b="1" i="1" dirty="0"/>
              <a:t> </a:t>
            </a:r>
            <a:r>
              <a:rPr lang="ru-RU" b="1" i="1" dirty="0" err="1"/>
              <a:t>лимфомы</a:t>
            </a:r>
            <a:r>
              <a:rPr lang="ru-RU" b="1" i="1" dirty="0"/>
              <a:t> (</a:t>
            </a:r>
            <a:r>
              <a:rPr lang="ru-RU" b="1" i="1" dirty="0" err="1"/>
              <a:t>лимфосаркомы</a:t>
            </a:r>
            <a:r>
              <a:rPr lang="ru-RU" b="1" i="1" dirty="0"/>
              <a:t>)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2645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20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967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>Лечение </a:t>
            </a:r>
            <a:r>
              <a:rPr lang="ru-RU" b="1" i="1" dirty="0"/>
              <a:t>острого </a:t>
            </a:r>
            <a:r>
              <a:rPr lang="ru-RU" b="1" i="1" dirty="0" err="1"/>
              <a:t>лимфобластного</a:t>
            </a:r>
            <a:r>
              <a:rPr lang="ru-RU" b="1" i="1" dirty="0"/>
              <a:t> лейкоза направлено на достижение и поддержку ремиссии.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На </a:t>
            </a:r>
            <a:r>
              <a:rPr lang="ru-RU" b="1" i="1" dirty="0"/>
              <a:t>первом этапе кровь и костный мозг освобождается от лейкозных клеток, и этому способствуют: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8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722" y="818866"/>
            <a:ext cx="10515600" cy="5254388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1. Химиотерапия или воздействие на лейкоз высокими дозами лекарств. Внутримышечное и внутривенное их введение останавливает деление раковых клеток, предотвращая распространение лейкоза на другие органы и нервную систему. Чтобы предупредить проникновение лейкозных клеток в мозг </a:t>
            </a:r>
            <a:r>
              <a:rPr lang="ru-RU" b="1" i="1" dirty="0" err="1"/>
              <a:t>интратекальная</a:t>
            </a:r>
            <a:r>
              <a:rPr lang="ru-RU" b="1" i="1" dirty="0"/>
              <a:t> химиотерапия направляет лекарства в позвоночник. Региональная химиотерапия поражает клетки на месте — в любом из органов</a:t>
            </a:r>
          </a:p>
        </p:txBody>
      </p:sp>
    </p:spTree>
    <p:extLst>
      <p:ext uri="{BB962C8B-B14F-4D97-AF65-F5344CB8AC3E}">
        <p14:creationId xmlns:p14="http://schemas.microsoft.com/office/powerpoint/2010/main" val="13693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06" y="317474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2. </a:t>
            </a:r>
            <a:r>
              <a:rPr lang="ru-RU" b="1" i="1" dirty="0" err="1"/>
              <a:t>Интратекальная</a:t>
            </a:r>
            <a:r>
              <a:rPr lang="ru-RU" b="1" i="1" dirty="0"/>
              <a:t> химиотерапия в резервуаре </a:t>
            </a:r>
            <a:r>
              <a:rPr lang="ru-RU" b="1" i="1" dirty="0" err="1"/>
              <a:t>Оммайя</a:t>
            </a:r>
            <a:r>
              <a:rPr lang="ru-RU" b="1" i="1" dirty="0"/>
              <a:t> доставляется прямо в желудочки мозга и помогает препаратам дозировано попадать в мозг.</a:t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3</a:t>
            </a:r>
            <a:r>
              <a:rPr lang="ru-RU" b="1" i="1" dirty="0"/>
              <a:t>. Лучевая терапия внешняя останавливает распространение лейкоза в мозг, а внутренняя при помощи </a:t>
            </a:r>
            <a:r>
              <a:rPr lang="ru-RU" b="1" i="1" dirty="0" err="1"/>
              <a:t>наночастиц</a:t>
            </a:r>
            <a:r>
              <a:rPr lang="ru-RU" b="1" i="1" dirty="0"/>
              <a:t>, катетеров и игл направляет облучение непосредственно на опухолевый очаг. Хотя применяется редко при лечении острого </a:t>
            </a:r>
            <a:r>
              <a:rPr lang="ru-RU" b="1" i="1" dirty="0" err="1"/>
              <a:t>лимфобластного</a:t>
            </a:r>
            <a:r>
              <a:rPr lang="ru-RU" b="1" i="1" dirty="0"/>
              <a:t> лейкоза у взрослых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5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738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075" y="250782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4. Трансплантация стволовых клеток восстанавливает кроветворение после химиотерапии, удаляющей поражённые лейкозом клетки.</a:t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5</a:t>
            </a:r>
            <a:r>
              <a:rPr lang="ru-RU" b="1" i="1" dirty="0"/>
              <a:t>. Ингибитор тирозин </a:t>
            </a:r>
            <a:r>
              <a:rPr lang="ru-RU" b="1" i="1" dirty="0" err="1"/>
              <a:t>киназы</a:t>
            </a:r>
            <a:r>
              <a:rPr lang="ru-RU" b="1" i="1" dirty="0"/>
              <a:t> останавливает размножение дефектных клеток, блокируя развитие лейкоза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96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49" y="188002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6. Иммунотерапия различными способами (</a:t>
            </a:r>
            <a:r>
              <a:rPr lang="ru-RU" b="1" i="1" dirty="0" err="1"/>
              <a:t>наночастицы</a:t>
            </a:r>
            <a:r>
              <a:rPr lang="ru-RU" b="1" i="1" dirty="0"/>
              <a:t>, генная терапия) помогает иммунитету избавляться от опухолевых клеток.</a:t>
            </a:r>
          </a:p>
        </p:txBody>
      </p:sp>
    </p:spTree>
    <p:extLst>
      <p:ext uri="{BB962C8B-B14F-4D97-AF65-F5344CB8AC3E}">
        <p14:creationId xmlns:p14="http://schemas.microsoft.com/office/powerpoint/2010/main" val="418860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597" y="296886"/>
            <a:ext cx="10515600" cy="5899198"/>
          </a:xfrm>
        </p:spPr>
        <p:txBody>
          <a:bodyPr>
            <a:normAutofit/>
          </a:bodyPr>
          <a:lstStyle/>
          <a:p>
            <a:r>
              <a:rPr lang="ru-RU" sz="6600" b="1" i="1" dirty="0"/>
              <a:t>Лимфогранулематоз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 err="1" smtClean="0"/>
              <a:t>Лимфома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Ходжкина</a:t>
            </a:r>
            <a:r>
              <a:rPr lang="ru-RU" b="1" i="1" dirty="0" smtClean="0"/>
              <a:t>—</a:t>
            </a:r>
            <a:r>
              <a:rPr lang="ru-RU" b="1" i="1" dirty="0"/>
              <a:t> </a:t>
            </a:r>
            <a:r>
              <a:rPr lang="ru-RU" b="1" i="1" u="sng" dirty="0">
                <a:hlinkClick r:id="rId3" tooltip="Злокачественные новообразования"/>
              </a:rPr>
              <a:t>злокачественное заболевание</a:t>
            </a:r>
            <a:r>
              <a:rPr lang="ru-RU" b="1" i="1" dirty="0"/>
              <a:t> лимфоидной ткани, характерным признаком которого является наличие гигантских </a:t>
            </a:r>
            <a:r>
              <a:rPr lang="ru-RU" b="1" i="1" dirty="0">
                <a:hlinkClick r:id="rId4" tooltip="en:Reed–Sternberg cell"/>
              </a:rPr>
              <a:t>клеток Рид — Березовского — </a:t>
            </a:r>
            <a:r>
              <a:rPr lang="ru-RU" b="1" i="1" dirty="0" err="1">
                <a:hlinkClick r:id="rId4" tooltip="en:Reed–Sternberg cell"/>
              </a:rPr>
              <a:t>Штернберга</a:t>
            </a:r>
            <a:r>
              <a:rPr lang="ru-RU" b="1" i="1" dirty="0"/>
              <a:t> </a:t>
            </a:r>
            <a:r>
              <a:rPr lang="ru-RU" b="1" i="1" dirty="0" smtClean="0"/>
              <a:t>обнаруживаемых при </a:t>
            </a:r>
            <a:r>
              <a:rPr lang="ru-RU" b="1" i="1" dirty="0" smtClean="0">
                <a:hlinkClick r:id="rId5" tooltip="Микроскоп"/>
              </a:rPr>
              <a:t>микроскопическом</a:t>
            </a:r>
            <a:r>
              <a:rPr lang="ru-RU" b="1" i="1" dirty="0"/>
              <a:t> исследовании поражённых лимфатических узлов</a:t>
            </a:r>
          </a:p>
        </p:txBody>
      </p:sp>
    </p:spTree>
    <p:extLst>
      <p:ext uri="{BB962C8B-B14F-4D97-AF65-F5344CB8AC3E}">
        <p14:creationId xmlns:p14="http://schemas.microsoft.com/office/powerpoint/2010/main" val="384914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738"/>
            <a:ext cx="12192000" cy="81320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768" y="267573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6000" b="1" i="1" dirty="0" smtClean="0"/>
              <a:t>Лечение: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/>
              <a:t>В настоящее время используются следующие методы лечения:</a:t>
            </a:r>
            <a:br>
              <a:rPr lang="ru-RU" b="1" i="1" dirty="0"/>
            </a:br>
            <a:r>
              <a:rPr lang="ru-RU" b="1" i="1" dirty="0">
                <a:hlinkClick r:id="rId3" tooltip="Лучевая терапия"/>
              </a:rPr>
              <a:t>Лучевая терапия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>
                <a:hlinkClick r:id="rId4" tooltip="Химиотерапия"/>
              </a:rPr>
              <a:t>Химиотерапия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>Их комбинация</a:t>
            </a:r>
            <a:br>
              <a:rPr lang="ru-RU" b="1" i="1" dirty="0"/>
            </a:br>
            <a:r>
              <a:rPr lang="ru-RU" b="1" i="1" dirty="0"/>
              <a:t>Химиотерапия высокими дозами препаратов с последующей пересадкой </a:t>
            </a:r>
            <a:r>
              <a:rPr lang="ru-RU" b="1" i="1" dirty="0">
                <a:hlinkClick r:id="rId5" tooltip="Костный мозг"/>
              </a:rPr>
              <a:t>костного мозга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12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163</Words>
  <Application>Microsoft Office PowerPoint</Application>
  <PresentationFormat>Широкоэкранный</PresentationFormat>
  <Paragraphs>14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Лечение острых лимфопролиферативных заболеваний</vt:lpstr>
      <vt:lpstr> К группе лимфопролиферативных заболеваний относят: Острый Лимфобластный лейкоз  Хронический лимфолейкоз  Парапротеинемические гемобластозы  Лимфогранулематоз (ходжкинская лимфома)  Неходжкинские лимфомы (лимфосаркомы) </vt:lpstr>
      <vt:lpstr>  Лечение острого лимфобластного лейкоза направлено на достижение и поддержку ремиссии.  На первом этапе кровь и костный мозг освобождается от лейкозных клеток, и этому способствуют: </vt:lpstr>
      <vt:lpstr>1. Химиотерапия или воздействие на лейкоз высокими дозами лекарств. Внутримышечное и внутривенное их введение останавливает деление раковых клеток, предотвращая распространение лейкоза на другие органы и нервную систему. Чтобы предупредить проникновение лейкозных клеток в мозг интратекальная химиотерапия направляет лекарства в позвоночник. Региональная химиотерапия поражает клетки на месте — в любом из органов</vt:lpstr>
      <vt:lpstr>2. Интратекальная химиотерапия в резервуаре Оммайя доставляется прямо в желудочки мозга и помогает препаратам дозировано попадать в мозг.  3. Лучевая терапия внешняя останавливает распространение лейкоза в мозг, а внутренняя при помощи наночастиц, катетеров и игл направляет облучение непосредственно на опухолевый очаг. Хотя применяется редко при лечении острого лимфобластного лейкоза у взрослых </vt:lpstr>
      <vt:lpstr>4. Трансплантация стволовых клеток восстанавливает кроветворение после химиотерапии, удаляющей поражённые лейкозом клетки.  5. Ингибитор тирозин киназы останавливает размножение дефектных клеток, блокируя развитие лейкоза </vt:lpstr>
      <vt:lpstr>6. Иммунотерапия различными способами (наночастицы, генная терапия) помогает иммунитету избавляться от опухолевых клеток.</vt:lpstr>
      <vt:lpstr>Лимфогранулематоз Лимфома Ходжкина— злокачественное заболевание лимфоидной ткани, характерным признаком которого является наличие гигантских клеток Рид — Березовского — Штернберга обнаруживаемых при микроскопическом исследовании поражённых лимфатических узлов</vt:lpstr>
      <vt:lpstr>Лечение: В настоящее время используются следующие методы лечения: Лучевая терапия Химиотерапия Их комбинация Химиотерапия высокими дозами препаратов с последующей пересадкой костного мозга </vt:lpstr>
      <vt:lpstr>При I—II стадиях болезни Ходжкина, при отсутствии симптомов В лечение, как правило, включает только облучение в дозе 3600—4400 cGy (1000-cGy еженедельно), с помощью которого достигается до 85 % длительных ремиссий. Лучевая терапия проводится специальными аппаратами. Облучаются определённые группы лимфатических узлов. Действие облучения на другие органы нейтрализуется с помощью специальных защитных свинцовых фильтров</vt:lpstr>
      <vt:lpstr>Для химиотерапии в настоящее время используются различные схемы, в частности BEACOPP (блеомицин, этопозид, доксорубицин (адриамицин),циклофосфамид, винкристин (онковин),      прокарбазин, преднизолон)</vt:lpstr>
      <vt:lpstr>Используются также более старые схемы  (доксорубицин, блеомицин, винбластин, дакарбазин) циклами по 28 дней в течение, как минимум, 6 месяцев.</vt:lpstr>
      <vt:lpstr>Наиболее перспективным и эффективным методом лечения является комбинированная химио-лучевая терапия, которая позволяет получить длительные, 10—20-летние ремиссии более чем у 90 % больных, что равноценно полному излечению.  Как правило, большинство больных с болезнью Ходжкина начинают первый курс лечения в стационаре, а затем, при условии хорошей переносимости лекарств, продолжают получать лечение в амбулаторных условиях. </vt:lpstr>
      <vt:lpstr>Конец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Лечение острых лимфопролиферативных заболеваний</dc:title>
  <dc:creator>Али Алиев</dc:creator>
  <cp:lastModifiedBy>Али Алиев</cp:lastModifiedBy>
  <cp:revision>5</cp:revision>
  <dcterms:created xsi:type="dcterms:W3CDTF">2016-10-01T16:14:17Z</dcterms:created>
  <dcterms:modified xsi:type="dcterms:W3CDTF">2016-10-01T17:10:38Z</dcterms:modified>
</cp:coreProperties>
</file>