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29"/>
  </p:notesMasterIdLst>
  <p:sldIdLst>
    <p:sldId id="258" r:id="rId2"/>
    <p:sldId id="256" r:id="rId3"/>
    <p:sldId id="257" r:id="rId4"/>
    <p:sldId id="281" r:id="rId5"/>
    <p:sldId id="270" r:id="rId6"/>
    <p:sldId id="274" r:id="rId7"/>
    <p:sldId id="278" r:id="rId8"/>
    <p:sldId id="280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2" r:id="rId22"/>
    <p:sldId id="303" r:id="rId23"/>
    <p:sldId id="301" r:id="rId24"/>
    <p:sldId id="304" r:id="rId25"/>
    <p:sldId id="285" r:id="rId26"/>
    <p:sldId id="286" r:id="rId27"/>
    <p:sldId id="288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F9C11-3E3F-471C-9506-5CCBD6A2445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7AECA-FD42-400D-8902-9D6928993C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039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6730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24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01A1C9F-D9A3-4CCE-B2A0-777C2079C978}" type="slidenum">
              <a:rPr lang="ru-RU" altLang="ru-RU"/>
              <a:pPr eaLnBrk="1" hangingPunct="1"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2054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7219-947F-4C8D-AE7A-42FD00048C8B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5F80EA1-3CA0-4CB2-8EDD-845C419AF5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7219-947F-4C8D-AE7A-42FD00048C8B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0EA1-3CA0-4CB2-8EDD-845C419AF5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7219-947F-4C8D-AE7A-42FD00048C8B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0EA1-3CA0-4CB2-8EDD-845C419AF5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7219-947F-4C8D-AE7A-42FD00048C8B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0EA1-3CA0-4CB2-8EDD-845C419AF5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7219-947F-4C8D-AE7A-42FD00048C8B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F80EA1-3CA0-4CB2-8EDD-845C419AF5E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7219-947F-4C8D-AE7A-42FD00048C8B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0EA1-3CA0-4CB2-8EDD-845C419AF5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7219-947F-4C8D-AE7A-42FD00048C8B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0EA1-3CA0-4CB2-8EDD-845C419AF5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7219-947F-4C8D-AE7A-42FD00048C8B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0EA1-3CA0-4CB2-8EDD-845C419AF5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7219-947F-4C8D-AE7A-42FD00048C8B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0EA1-3CA0-4CB2-8EDD-845C419AF5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7219-947F-4C8D-AE7A-42FD00048C8B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0EA1-3CA0-4CB2-8EDD-845C419AF5E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7219-947F-4C8D-AE7A-42FD00048C8B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5F80EA1-3CA0-4CB2-8EDD-845C419AF5E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26C7219-947F-4C8D-AE7A-42FD00048C8B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E5F80EA1-3CA0-4CB2-8EDD-845C419AF5E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ycobacteriu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u.wikipedia.org/wiki/16S_%D1%80%D0%A0%D0%9D%D0%9A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78213" y="1723944"/>
            <a:ext cx="8825658" cy="1951054"/>
          </a:xfrm>
        </p:spPr>
        <p:txBody>
          <a:bodyPr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Маски туберкулеза. Характеристика мокроты при различных легочных заболеваниях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6" name="Picture 2" descr="Астраханский Государственный Медицинский Университ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18" y="334676"/>
            <a:ext cx="1376963" cy="184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9958" y="102777"/>
            <a:ext cx="9337964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marR="508000" algn="ctr">
              <a:spcBef>
                <a:spcPts val="900"/>
              </a:spcBef>
              <a:spcAft>
                <a:spcPts val="0"/>
              </a:spcAft>
            </a:pPr>
            <a:r>
              <a:rPr lang="ru-RU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ФЕДЕРАЛЬНОЕ ГОСУДАРСТВЕННОЕ БЮДЖЕТНОЕ ОБРАЗОВАТЕЛЬНОЕ УЧРЕЖДЕНИЕ ВЫСШЕГО ОБРАЗОВАНИЯ</a:t>
            </a:r>
            <a:endParaRPr lang="ru-RU" sz="1200" dirty="0" smtClean="0"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 Unicode MS"/>
              <a:cs typeface="Arial Unicode MS"/>
            </a:endParaRPr>
          </a:p>
          <a:p>
            <a:pPr marL="25400" marR="508000" algn="ctr">
              <a:spcBef>
                <a:spcPts val="900"/>
              </a:spcBef>
              <a:spcAft>
                <a:spcPts val="0"/>
              </a:spcAft>
            </a:pPr>
            <a:r>
              <a:rPr lang="ru-RU" b="1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 «АСТРАХАНСКИЙ ГОСУДАРСТВЕННЫЙ МЕДИЦИНСКИЙ  УНИВЕРСИТЕТ»</a:t>
            </a:r>
            <a:endParaRPr lang="ru-RU" sz="1200" dirty="0" smtClean="0"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 Unicode MS"/>
              <a:cs typeface="Arial Unicode MS"/>
            </a:endParaRPr>
          </a:p>
          <a:p>
            <a:pPr marL="25400" marR="508000" algn="ctr">
              <a:spcBef>
                <a:spcPts val="900"/>
              </a:spcBef>
              <a:spcAft>
                <a:spcPts val="0"/>
              </a:spcAft>
            </a:pPr>
            <a:r>
              <a:rPr lang="ru-RU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МИНИСТЕРСТВО ЗДРАВООХРАНЕНИЯ РОССИЙСКОЙ ФЕДЕРАЦИИ</a:t>
            </a:r>
            <a:endParaRPr lang="ru-RU" sz="1200" dirty="0"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 Unicode MS"/>
              <a:cs typeface="Arial Unicode MS"/>
            </a:endParaRPr>
          </a:p>
        </p:txBody>
      </p:sp>
      <p:pic>
        <p:nvPicPr>
          <p:cNvPr id="36868" name="Picture 4" descr="https://pa1.narvii.com/6651/c0ff978d613d20c0a8a6f61404617a5d6800ddfa_hq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61" y="3754711"/>
            <a:ext cx="5619750" cy="296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9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Doctor\Downloads\IMG_57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22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13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Doctor\Downloads\IMG_5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951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65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Doctor\Downloads\IMG_57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751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37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Doctor\Downloads\IMG_57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835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01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Doctor\Downloads\IMG_57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285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95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Doctor\Downloads\IMG_57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466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41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Doctor\Downloads\IMG_57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957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04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Doctor\Downloads\IMG_57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0091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77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Doctor\Downloads\IMG_57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91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99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Doctor\Downloads\IMG_57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219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0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7998981" y="5037895"/>
            <a:ext cx="4392613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Кох </a:t>
            </a:r>
            <a:r>
              <a:rPr lang="ru-RU" alt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(1843—1910) – лауреат</a:t>
            </a:r>
          </a:p>
          <a:p>
            <a:pPr algn="ctr">
              <a:buClrTx/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Нобелевской премии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527" y="181480"/>
            <a:ext cx="3352800" cy="4510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588602" y="417006"/>
            <a:ext cx="8028925" cy="449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600" dirty="0">
                <a:solidFill>
                  <a:schemeClr val="tx1"/>
                </a:solidFill>
                <a:cs typeface="Times New Roman" panose="02020603050405020304" pitchFamily="18" charset="0"/>
              </a:rPr>
              <a:t>Туберкулез  (от лат. </a:t>
            </a:r>
            <a:r>
              <a:rPr lang="en-US" altLang="ru-RU" sz="2600" dirty="0">
                <a:solidFill>
                  <a:schemeClr val="tx1"/>
                </a:solidFill>
                <a:cs typeface="Times New Roman" panose="02020603050405020304" pitchFamily="18" charset="0"/>
              </a:rPr>
              <a:t>tuberculum –</a:t>
            </a:r>
            <a:r>
              <a:rPr lang="ru-RU" altLang="ru-RU" sz="2600" dirty="0">
                <a:solidFill>
                  <a:schemeClr val="tx1"/>
                </a:solidFill>
                <a:cs typeface="Times New Roman" panose="02020603050405020304" pitchFamily="18" charset="0"/>
              </a:rPr>
              <a:t> бугорок) – инфекционное </a:t>
            </a:r>
            <a:r>
              <a:rPr lang="ru-RU" altLang="ru-RU" sz="2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заболевание человека </a:t>
            </a:r>
            <a:r>
              <a:rPr lang="ru-RU" altLang="ru-RU" sz="2600" dirty="0">
                <a:solidFill>
                  <a:schemeClr val="tx1"/>
                </a:solidFill>
                <a:cs typeface="Times New Roman" panose="02020603050405020304" pitchFamily="18" charset="0"/>
              </a:rPr>
              <a:t>и животных, характеризуется образованием </a:t>
            </a:r>
            <a:r>
              <a:rPr lang="ru-RU" altLang="ru-RU" sz="2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специфических воспалительных </a:t>
            </a:r>
            <a:r>
              <a:rPr lang="ru-RU" altLang="ru-RU" sz="2600" dirty="0">
                <a:solidFill>
                  <a:schemeClr val="tx1"/>
                </a:solidFill>
                <a:cs typeface="Times New Roman" panose="02020603050405020304" pitchFamily="18" charset="0"/>
              </a:rPr>
              <a:t>изменений (бугорков) в различных органах, с </a:t>
            </a:r>
            <a:r>
              <a:rPr lang="ru-RU" altLang="ru-RU" sz="2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преимущественной </a:t>
            </a:r>
            <a:r>
              <a:rPr lang="ru-RU" altLang="ru-RU" sz="2600" dirty="0">
                <a:solidFill>
                  <a:schemeClr val="tx1"/>
                </a:solidFill>
                <a:cs typeface="Times New Roman" panose="02020603050405020304" pitchFamily="18" charset="0"/>
              </a:rPr>
              <a:t>локализацией в легких и лимфатических узлах. </a:t>
            </a:r>
          </a:p>
          <a:p>
            <a:pPr>
              <a:buClrTx/>
              <a:buFontTx/>
              <a:buNone/>
            </a:pPr>
            <a:r>
              <a:rPr lang="ru-RU" altLang="ru-RU" sz="2600" dirty="0">
                <a:solidFill>
                  <a:schemeClr val="tx1"/>
                </a:solidFill>
                <a:cs typeface="Times New Roman" panose="02020603050405020304" pitchFamily="18" charset="0"/>
              </a:rPr>
              <a:t>       Наука о туберкулезе – фтизиатрия (от греч. </a:t>
            </a:r>
            <a:r>
              <a:rPr lang="en-US" altLang="ru-RU" sz="2600" dirty="0">
                <a:solidFill>
                  <a:schemeClr val="tx1"/>
                </a:solidFill>
                <a:cs typeface="Times New Roman" panose="02020603050405020304" pitchFamily="18" charset="0"/>
              </a:rPr>
              <a:t>phthisis</a:t>
            </a:r>
            <a:r>
              <a:rPr lang="ru-RU" altLang="ru-RU" sz="2600" dirty="0">
                <a:solidFill>
                  <a:schemeClr val="tx1"/>
                </a:solidFill>
                <a:cs typeface="Times New Roman" panose="02020603050405020304" pitchFamily="18" charset="0"/>
              </a:rPr>
              <a:t> –истощение, </a:t>
            </a:r>
            <a:r>
              <a:rPr lang="ru-RU" altLang="ru-RU" sz="2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чахотка, увядание</a:t>
            </a:r>
            <a:r>
              <a:rPr lang="ru-RU" altLang="ru-RU" sz="2600" dirty="0">
                <a:solidFill>
                  <a:schemeClr val="tx1"/>
                </a:solidFill>
                <a:cs typeface="Times New Roman" panose="02020603050405020304" pitchFamily="18" charset="0"/>
              </a:rPr>
              <a:t>). </a:t>
            </a:r>
            <a:r>
              <a:rPr lang="ru-RU" altLang="ru-RU" sz="2600" dirty="0" err="1">
                <a:solidFill>
                  <a:schemeClr val="tx1"/>
                </a:solidFill>
                <a:cs typeface="Times New Roman" panose="02020603050405020304" pitchFamily="18" charset="0"/>
              </a:rPr>
              <a:t>Анг</a:t>
            </a:r>
            <a:r>
              <a:rPr lang="ru-RU" altLang="ru-RU" sz="2600" dirty="0">
                <a:solidFill>
                  <a:schemeClr val="tx1"/>
                </a:solidFill>
                <a:cs typeface="Times New Roman" panose="02020603050405020304" pitchFamily="18" charset="0"/>
              </a:rPr>
              <a:t>. врач </a:t>
            </a:r>
            <a:r>
              <a:rPr lang="ru-RU" altLang="ru-RU" sz="2600" dirty="0" err="1">
                <a:solidFill>
                  <a:schemeClr val="tx1"/>
                </a:solidFill>
                <a:cs typeface="Times New Roman" panose="02020603050405020304" pitchFamily="18" charset="0"/>
              </a:rPr>
              <a:t>Мортон</a:t>
            </a:r>
            <a:r>
              <a:rPr lang="ru-RU" altLang="ru-RU" sz="2600" dirty="0">
                <a:solidFill>
                  <a:schemeClr val="tx1"/>
                </a:solidFill>
                <a:cs typeface="Times New Roman" panose="02020603050405020304" pitchFamily="18" charset="0"/>
              </a:rPr>
              <a:t> автор первой монографии «</a:t>
            </a:r>
            <a:r>
              <a:rPr lang="ru-RU" altLang="ru-RU" sz="2600" dirty="0" err="1">
                <a:solidFill>
                  <a:schemeClr val="tx1"/>
                </a:solidFill>
                <a:cs typeface="Times New Roman" panose="02020603050405020304" pitchFamily="18" charset="0"/>
              </a:rPr>
              <a:t>Фтизиология</a:t>
            </a:r>
            <a:r>
              <a:rPr lang="ru-RU" altLang="ru-RU" sz="2600" dirty="0">
                <a:solidFill>
                  <a:schemeClr val="tx1"/>
                </a:solidFill>
                <a:cs typeface="Times New Roman" panose="02020603050405020304" pitchFamily="18" charset="0"/>
              </a:rPr>
              <a:t> или трактат</a:t>
            </a:r>
          </a:p>
          <a:p>
            <a:pPr>
              <a:buClrTx/>
              <a:buFontTx/>
              <a:buNone/>
            </a:pPr>
            <a:r>
              <a:rPr lang="ru-RU" altLang="ru-RU" sz="2600" dirty="0">
                <a:solidFill>
                  <a:schemeClr val="tx1"/>
                </a:solidFill>
                <a:cs typeface="Times New Roman" panose="02020603050405020304" pitchFamily="18" charset="0"/>
              </a:rPr>
              <a:t> о чахотке» (1689 г)                                                </a:t>
            </a:r>
          </a:p>
          <a:p>
            <a:pPr>
              <a:buClrTx/>
              <a:buFontTx/>
              <a:buNone/>
            </a:pPr>
            <a:r>
              <a:rPr lang="ru-RU" altLang="ru-RU" sz="2600" dirty="0">
                <a:solidFill>
                  <a:schemeClr val="tx1"/>
                </a:solidFill>
                <a:cs typeface="Times New Roman" panose="02020603050405020304" pitchFamily="18" charset="0"/>
              </a:rPr>
              <a:t>                                                    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851839" y="4962489"/>
            <a:ext cx="5543550" cy="155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ru-RU" dirty="0">
                <a:solidFill>
                  <a:schemeClr val="tx1"/>
                </a:solidFill>
              </a:rPr>
              <a:t>“</a:t>
            </a:r>
            <a:r>
              <a:rPr lang="ru-RU" altLang="ru-RU" dirty="0">
                <a:solidFill>
                  <a:schemeClr val="tx1"/>
                </a:solidFill>
              </a:rPr>
              <a:t>Современная клиническая бактериология начинается с открытия туберкулезной бациллы (1882 г) </a:t>
            </a:r>
            <a:r>
              <a:rPr lang="ru-RU" altLang="ru-RU" dirty="0" err="1">
                <a:solidFill>
                  <a:schemeClr val="tx1"/>
                </a:solidFill>
              </a:rPr>
              <a:t>Р.Кохом</a:t>
            </a:r>
            <a:r>
              <a:rPr lang="en-US" altLang="ru-RU" dirty="0">
                <a:solidFill>
                  <a:schemeClr val="tx1"/>
                </a:solidFill>
              </a:rPr>
              <a:t>” (</a:t>
            </a:r>
            <a:r>
              <a:rPr lang="ru-RU" altLang="ru-RU" dirty="0" err="1">
                <a:solidFill>
                  <a:schemeClr val="tx1"/>
                </a:solidFill>
              </a:rPr>
              <a:t>Габричевский</a:t>
            </a:r>
            <a:r>
              <a:rPr lang="ru-RU" altLang="ru-RU" dirty="0">
                <a:solidFill>
                  <a:schemeClr val="tx1"/>
                </a:solidFill>
              </a:rPr>
              <a:t> Г.Н.)</a:t>
            </a:r>
          </a:p>
        </p:txBody>
      </p:sp>
    </p:spTree>
    <p:extLst>
      <p:ext uri="{BB962C8B-B14F-4D97-AF65-F5344CB8AC3E}">
        <p14:creationId xmlns:p14="http://schemas.microsoft.com/office/powerpoint/2010/main" val="17532118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Doctor\Downloads\IMG_57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94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62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Doctor\Downloads\IMG_57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54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94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Doctor\Downloads\IMG_57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826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44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03" y="1"/>
            <a:ext cx="11934701" cy="586844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Характеристика мокроты при различных легочных заболеваниях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5" name="Picture 3" descr="C:\Users\Doctor\Downloads\IMG_5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844"/>
            <a:ext cx="12029704" cy="627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00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Doctor\Downloads\IMG_57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178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4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3"/>
          <p:cNvSpPr>
            <a:spLocks noGrp="1"/>
          </p:cNvSpPr>
          <p:nvPr>
            <p:ph type="title"/>
          </p:nvPr>
        </p:nvSpPr>
        <p:spPr>
          <a:xfrm>
            <a:off x="558141" y="372853"/>
            <a:ext cx="11034507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Противотуберкулёзные препараты (Классификация ВОЗ, 1998)</a:t>
            </a:r>
            <a:r>
              <a:rPr lang="ru-RU" altLang="ru-RU" b="1" dirty="0" smtClean="0">
                <a:latin typeface="Calibri" panose="020F0502020204030204" pitchFamily="34" charset="0"/>
              </a:rPr>
              <a:t/>
            </a:r>
            <a:br>
              <a:rPr lang="ru-RU" altLang="ru-RU" b="1" dirty="0" smtClean="0">
                <a:latin typeface="Calibri" panose="020F0502020204030204" pitchFamily="34" charset="0"/>
              </a:rPr>
            </a:br>
            <a:endParaRPr lang="ru-RU" altLang="ru-RU" dirty="0" smtClean="0"/>
          </a:p>
        </p:txBody>
      </p:sp>
      <p:sp>
        <p:nvSpPr>
          <p:cNvPr id="57347" name="Текст 4"/>
          <p:cNvSpPr>
            <a:spLocks noGrp="1"/>
          </p:cNvSpPr>
          <p:nvPr>
            <p:ph type="body" idx="1"/>
          </p:nvPr>
        </p:nvSpPr>
        <p:spPr>
          <a:xfrm>
            <a:off x="1066800" y="1524001"/>
            <a:ext cx="4040188" cy="639763"/>
          </a:xfrm>
        </p:spPr>
        <p:txBody>
          <a:bodyPr/>
          <a:lstStyle/>
          <a:p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 1-го ряда</a:t>
            </a:r>
          </a:p>
          <a:p>
            <a:endParaRPr lang="ru-RU" alt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48" name="Объект 2"/>
          <p:cNvSpPr>
            <a:spLocks noGrp="1"/>
          </p:cNvSpPr>
          <p:nvPr>
            <p:ph sz="half" idx="2"/>
          </p:nvPr>
        </p:nvSpPr>
        <p:spPr>
          <a:xfrm>
            <a:off x="1338966" y="1960853"/>
            <a:ext cx="4041775" cy="3951288"/>
          </a:xfrm>
        </p:spPr>
        <p:txBody>
          <a:bodyPr/>
          <a:lstStyle/>
          <a:p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Изониазид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Рифампицин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Пиразинамид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Этамбутол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Стрептомицин</a:t>
            </a:r>
          </a:p>
          <a:p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49" name="Текст 5"/>
          <p:cNvSpPr>
            <a:spLocks noGrp="1"/>
          </p:cNvSpPr>
          <p:nvPr>
            <p:ph type="body" sz="quarter" idx="3"/>
          </p:nvPr>
        </p:nvSpPr>
        <p:spPr>
          <a:xfrm>
            <a:off x="7136932" y="1672722"/>
            <a:ext cx="4396339" cy="576262"/>
          </a:xfrm>
        </p:spPr>
        <p:txBody>
          <a:bodyPr/>
          <a:lstStyle/>
          <a:p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 2-го ряда</a:t>
            </a:r>
          </a:p>
          <a:p>
            <a:endParaRPr lang="ru-RU" alt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0" name="Объект 6"/>
          <p:cNvSpPr>
            <a:spLocks noGrp="1"/>
          </p:cNvSpPr>
          <p:nvPr>
            <p:ph sz="quarter" idx="4"/>
          </p:nvPr>
        </p:nvSpPr>
        <p:spPr>
          <a:xfrm>
            <a:off x="7136931" y="1960853"/>
            <a:ext cx="4396339" cy="3741738"/>
          </a:xfrm>
        </p:spPr>
        <p:txBody>
          <a:bodyPr/>
          <a:lstStyle/>
          <a:p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Канамицин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амикацин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Этионамид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протионамид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Циклосерин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Капреомицин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Аминосалициловая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кислота</a:t>
            </a:r>
          </a:p>
          <a:p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Фторхинолоны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1" name="Прямоугольник 7"/>
          <p:cNvSpPr>
            <a:spLocks noChangeArrowheads="1"/>
          </p:cNvSpPr>
          <p:nvPr/>
        </p:nvSpPr>
        <p:spPr bwMode="auto">
          <a:xfrm>
            <a:off x="3632813" y="4504822"/>
            <a:ext cx="45720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err="1">
                <a:latin typeface="Calibri" panose="020F0502020204030204" pitchFamily="34" charset="0"/>
              </a:rPr>
              <a:t>Кларитромицин</a:t>
            </a:r>
            <a:endParaRPr lang="ru-RU" altLang="ru-RU" dirty="0">
              <a:latin typeface="Calibri" panose="020F0502020204030204" pitchFamily="34" charset="0"/>
            </a:endParaRPr>
          </a:p>
          <a:p>
            <a:pPr eaLnBrk="1" hangingPunct="1"/>
            <a:r>
              <a:rPr lang="ru-RU" altLang="ru-RU" dirty="0">
                <a:latin typeface="Calibri" panose="020F0502020204030204" pitchFamily="34" charset="0"/>
              </a:rPr>
              <a:t>Амоксициллин + </a:t>
            </a:r>
            <a:r>
              <a:rPr lang="ru-RU" altLang="ru-RU" dirty="0" err="1">
                <a:latin typeface="Calibri" panose="020F0502020204030204" pitchFamily="34" charset="0"/>
              </a:rPr>
              <a:t>клавулановая</a:t>
            </a:r>
            <a:r>
              <a:rPr lang="ru-RU" altLang="ru-RU" dirty="0">
                <a:latin typeface="Calibri" panose="020F0502020204030204" pitchFamily="34" charset="0"/>
              </a:rPr>
              <a:t> кислота</a:t>
            </a:r>
          </a:p>
          <a:p>
            <a:pPr eaLnBrk="1" hangingPunct="1"/>
            <a:r>
              <a:rPr lang="ru-RU" altLang="ru-RU" dirty="0" err="1">
                <a:latin typeface="Calibri" panose="020F0502020204030204" pitchFamily="34" charset="0"/>
              </a:rPr>
              <a:t>Клофазимин</a:t>
            </a:r>
            <a:endParaRPr lang="ru-RU" altLang="ru-RU" dirty="0">
              <a:latin typeface="Calibri" panose="020F0502020204030204" pitchFamily="34" charset="0"/>
            </a:endParaRPr>
          </a:p>
          <a:p>
            <a:pPr eaLnBrk="1" hangingPunct="1"/>
            <a:r>
              <a:rPr lang="ru-RU" altLang="ru-RU" dirty="0" err="1">
                <a:latin typeface="Calibri" panose="020F0502020204030204" pitchFamily="34" charset="0"/>
              </a:rPr>
              <a:t>Линезолид</a:t>
            </a:r>
            <a:endParaRPr lang="ru-RU" altLang="ru-RU" dirty="0">
              <a:latin typeface="Calibri" panose="020F0502020204030204" pitchFamily="34" charset="0"/>
            </a:endParaRPr>
          </a:p>
          <a:p>
            <a:pPr eaLnBrk="1" hangingPunct="1"/>
            <a:r>
              <a:rPr lang="ru-RU" altLang="ru-RU" dirty="0">
                <a:latin typeface="Calibri" panose="020F0502020204030204" pitchFamily="34" charset="0"/>
              </a:rPr>
              <a:t>* Доказательная база применения отсутствует.</a:t>
            </a:r>
          </a:p>
        </p:txBody>
      </p:sp>
      <p:sp>
        <p:nvSpPr>
          <p:cNvPr id="57352" name="Текст 4"/>
          <p:cNvSpPr txBox="1">
            <a:spLocks/>
          </p:cNvSpPr>
          <p:nvPr/>
        </p:nvSpPr>
        <p:spPr bwMode="auto">
          <a:xfrm>
            <a:off x="3632813" y="4156366"/>
            <a:ext cx="404018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 3-го ряда</a:t>
            </a:r>
          </a:p>
          <a:p>
            <a:pPr>
              <a:spcBef>
                <a:spcPct val="20000"/>
              </a:spcBef>
            </a:pP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Лекарственные препара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 descr="C:\Users\Doctor\Downloads\Без назван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476247"/>
            <a:ext cx="3218996" cy="209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59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ъект 7"/>
          <p:cNvSpPr>
            <a:spLocks noGrp="1"/>
          </p:cNvSpPr>
          <p:nvPr>
            <p:ph idx="1"/>
          </p:nvPr>
        </p:nvSpPr>
        <p:spPr>
          <a:xfrm>
            <a:off x="376938" y="625900"/>
            <a:ext cx="7210281" cy="5928380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Изаниазид</a:t>
            </a:r>
            <a:r>
              <a:rPr lang="ru-RU" alt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пиразинамид</a:t>
            </a:r>
            <a:r>
              <a:rPr lang="ru-RU" alt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убивают микобактерии только в фазе размножения.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же микобактерии находятся в фазе низкой метаболической активности (т.е. бактериальный рост почти полностью приостановлен и бактерии можно назвать «дремлющими»), бактерицидные препараты на них не действуют.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Такое состояние принято называть </a:t>
            </a:r>
            <a:r>
              <a:rPr lang="ru-RU" alt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дормантным</a:t>
            </a:r>
            <a:r>
              <a:rPr lang="ru-RU" alt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микроорганизмы - </a:t>
            </a:r>
            <a:r>
              <a:rPr lang="ru-RU" alt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персистерами</a:t>
            </a:r>
            <a:r>
              <a:rPr lang="ru-RU" alt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Персистеры</a:t>
            </a:r>
            <a:r>
              <a:rPr lang="ru-RU" alt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чувствительны к химиопрепаратам, т.е. ведут себя как устойчивые микроорганизмы.</a:t>
            </a:r>
          </a:p>
        </p:txBody>
      </p:sp>
      <p:pic>
        <p:nvPicPr>
          <p:cNvPr id="4098" name="Picture 2" descr="https://kubnews.ru/upload/iblock/e11/e11ab1950ac4789bba18955ad2bed64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467" y="7358063"/>
            <a:ext cx="50322957" cy="3354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kubnews.ru/upload/iblock/e11/e11ab1950ac4789bba18955ad2bed64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217" y="1403092"/>
            <a:ext cx="4343400" cy="370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29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https://mypresentation.ru/documents_6/189b44d3bc8e99351a1ac14cd40825df/img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9" y="152399"/>
            <a:ext cx="11831782" cy="648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82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327564" y="346364"/>
            <a:ext cx="8229600" cy="793667"/>
          </a:xfrm>
        </p:spPr>
        <p:txBody>
          <a:bodyPr/>
          <a:lstStyle/>
          <a:p>
            <a:pPr eaLnBrk="1" hangingPunct="1"/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Возбудители туберкулеза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>
          <a:xfrm>
            <a:off x="1260764" y="1212273"/>
            <a:ext cx="8382000" cy="5334000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Семейство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Mycobacterium"/>
              </a:rPr>
              <a:t>Mycobacteriaceae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Tx/>
              <a:buNone/>
              <a:defRPr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Mycobacterium"/>
              </a:rPr>
              <a:t>Mycobacterium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Вызывающие туберкулёз виды микобактерий объединены в </a:t>
            </a:r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</a:t>
            </a:r>
            <a:r>
              <a:rPr lang="ru-RU" sz="2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М.tuberculosis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eaLnBrk="1" hangingPunct="1">
              <a:buFontTx/>
              <a:buNone/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включающий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tuberculosis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bovis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bovis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BCG, М.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africanum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microti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canettii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pinnipedii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сар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ае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>
                <a:schemeClr val="accent6"/>
              </a:buClr>
              <a:buFont typeface="Wingdings" pitchFamily="2" charset="2"/>
              <a:buChar char="q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Бактерии, входящие в 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MTBC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(Mycobacterium tuberculosis complex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имеют высокую степень родства (порядка 99,9 %) и идентичны по последовательностям 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16S рРНК"/>
              </a:rPr>
              <a:t>16S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 tooltip="16S рРНК"/>
              </a:rPr>
              <a:t>рРНК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>
                <a:schemeClr val="accent6"/>
              </a:buClr>
              <a:buFont typeface="Wingdings" pitchFamily="2" charset="2"/>
              <a:buChar char="q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У человека чаще всего возбудителем является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Mycobacterium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tuberculosis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Второй по частоте является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Mycobacterium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bovis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(1-4%)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38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13163" y="233363"/>
            <a:ext cx="8478837" cy="88291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туберкулезной гранулемы</a:t>
            </a:r>
          </a:p>
        </p:txBody>
      </p:sp>
      <p:pic>
        <p:nvPicPr>
          <p:cNvPr id="11267" name="Рисунок 3" descr="Рисунок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295400"/>
            <a:ext cx="76485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26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2057400" y="1"/>
            <a:ext cx="8229600" cy="715963"/>
          </a:xfrm>
        </p:spPr>
        <p:txBody>
          <a:bodyPr/>
          <a:lstStyle/>
          <a:p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Факторы патогенности</a:t>
            </a:r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>
          <a:xfrm>
            <a:off x="332508" y="715963"/>
            <a:ext cx="11236037" cy="5823381"/>
          </a:xfrm>
        </p:spPr>
        <p:txBody>
          <a:bodyPr>
            <a:normAutofit fontScale="92500" lnSpcReduction="20000"/>
          </a:bodyPr>
          <a:lstStyle/>
          <a:p>
            <a:r>
              <a:rPr lang="ru-RU" altLang="ru-RU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Фтиоцеролдимикоцерозат</a:t>
            </a:r>
            <a:r>
              <a:rPr lang="ru-RU" alt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(PDIM) или сульфолипид1 (SL1) и структурно родственные фенольные гликолипиды (</a:t>
            </a:r>
            <a:r>
              <a:rPr lang="en-US" alt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PGL)</a:t>
            </a:r>
            <a:r>
              <a:rPr lang="ru-RU" alt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клеточной стенки особенно важны на начальной стадии инфицирования: маскируют распознавание </a:t>
            </a:r>
            <a:r>
              <a:rPr lang="en-US" alt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PAMPs TLR</a:t>
            </a:r>
            <a:r>
              <a:rPr lang="ru-RU" alt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-рецепторами и предотвращают развитие бактерицидного и иммунного </a:t>
            </a:r>
            <a:r>
              <a:rPr lang="ru-RU" alt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ответа</a:t>
            </a:r>
          </a:p>
          <a:p>
            <a:r>
              <a:rPr lang="ru-RU" alt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у микобактерий описан дополнительный тип секреции - тип VII (T7SS), известный также под названием ESX-системы</a:t>
            </a:r>
          </a:p>
          <a:p>
            <a:r>
              <a:rPr lang="ru-RU" alt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секретируемых белков отсутствуют сигнальные последовательности, характерные для белков, транспортируемых через системы секреции типов I – VI.</a:t>
            </a:r>
          </a:p>
          <a:p>
            <a:r>
              <a:rPr lang="ru-RU" alt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Такие белки отличаются наличием повторяющихся сочетаний либо остатков </a:t>
            </a:r>
            <a:r>
              <a:rPr lang="ru-RU" altLang="ru-RU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пролина</a:t>
            </a:r>
            <a:r>
              <a:rPr lang="ru-RU" alt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глютаминовой кислоты, из-за чего в английской аббревиатуре их называют РЕ-белки (Е – обозначение глютаминовой кислоты в однобуквенной системе)¸ либо </a:t>
            </a:r>
            <a:r>
              <a:rPr lang="ru-RU" altLang="ru-RU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пролина</a:t>
            </a:r>
            <a:r>
              <a:rPr lang="ru-RU" alt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пролина</a:t>
            </a:r>
            <a:r>
              <a:rPr lang="ru-RU" alt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глютаминовой кислоты (соответственно эти белки называются РРЕ). </a:t>
            </a:r>
          </a:p>
          <a:p>
            <a:endParaRPr lang="ru-RU" altLang="ru-RU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52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229600" cy="685800"/>
          </a:xfrm>
        </p:spPr>
        <p:txBody>
          <a:bodyPr/>
          <a:lstStyle/>
          <a:p>
            <a:r>
              <a:rPr lang="ru-RU" alt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Факторы </a:t>
            </a:r>
            <a:r>
              <a:rPr lang="ru-RU" alt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патогенности</a:t>
            </a:r>
          </a:p>
        </p:txBody>
      </p:sp>
      <p:sp>
        <p:nvSpPr>
          <p:cNvPr id="58371" name="Содержимое 2"/>
          <p:cNvSpPr>
            <a:spLocks noGrp="1"/>
          </p:cNvSpPr>
          <p:nvPr>
            <p:ph idx="4294967295"/>
          </p:nvPr>
        </p:nvSpPr>
        <p:spPr>
          <a:xfrm>
            <a:off x="0" y="1219200"/>
            <a:ext cx="11477625" cy="56245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 адгезии - корд – фактор = сложный эфир </a:t>
            </a:r>
            <a:r>
              <a:rPr lang="ru-RU" altLang="ru-RU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трегаллозы</a:t>
            </a:r>
            <a:r>
              <a:rPr lang="ru-RU" alt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двух остатков </a:t>
            </a:r>
            <a:r>
              <a:rPr lang="ru-RU" altLang="ru-RU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миколовой</a:t>
            </a:r>
            <a:r>
              <a:rPr lang="ru-RU" alt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кислоты -оказывает токсическое действие на ткани, поражая мембраны митохондрий и блокируя в них процессы окислительного </a:t>
            </a:r>
            <a:r>
              <a:rPr lang="ru-RU" altLang="ru-RU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фосфорилирования</a:t>
            </a:r>
            <a:r>
              <a:rPr lang="ru-RU" alt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подавляет миграцию лимфоцитов и обладает </a:t>
            </a:r>
            <a:r>
              <a:rPr lang="ru-RU" altLang="ru-RU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антифагоцитарной</a:t>
            </a:r>
            <a:r>
              <a:rPr lang="ru-RU" alt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активностью</a:t>
            </a:r>
          </a:p>
          <a:p>
            <a:pPr>
              <a:lnSpc>
                <a:spcPct val="90000"/>
              </a:lnSpc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Метаболизм липидов является ключевым для M. </a:t>
            </a:r>
            <a:r>
              <a:rPr lang="ru-RU" altLang="ru-RU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tuberculosis</a:t>
            </a:r>
            <a:r>
              <a:rPr lang="ru-RU" alt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прямо или косвенно </a:t>
            </a:r>
            <a:r>
              <a:rPr lang="ru-RU" altLang="ru-RU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</a:t>
            </a:r>
            <a:r>
              <a:rPr lang="ru-RU" alt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ждается</a:t>
            </a:r>
            <a:r>
              <a:rPr lang="ru-RU" alt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рядом факторов: присутствием </a:t>
            </a:r>
            <a:r>
              <a:rPr lang="ru-RU" altLang="ru-RU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</a:t>
            </a:r>
            <a:r>
              <a:rPr lang="ru-RU" alt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тельного числа генов ферментов метаболизма ли-</a:t>
            </a:r>
            <a:r>
              <a:rPr lang="ru-RU" altLang="ru-RU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пидов</a:t>
            </a:r>
            <a:r>
              <a:rPr lang="ru-RU" alt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структуре генома; незаменимостью ряда генов на основании данных </a:t>
            </a:r>
            <a:r>
              <a:rPr lang="ru-RU" altLang="ru-RU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транспозонного</a:t>
            </a:r>
            <a:r>
              <a:rPr lang="ru-RU" alt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</a:t>
            </a:r>
            <a:r>
              <a:rPr lang="ru-RU" alt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altLang="ru-RU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тагенеза</a:t>
            </a:r>
            <a:r>
              <a:rPr lang="ru-RU" alt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ослаблением или утратой вирулентности</a:t>
            </a:r>
          </a:p>
          <a:p>
            <a:pPr>
              <a:lnSpc>
                <a:spcPct val="90000"/>
              </a:lnSpc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Выживание </a:t>
            </a:r>
            <a:r>
              <a:rPr lang="ru-RU" alt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персистенция </a:t>
            </a:r>
            <a:r>
              <a:rPr lang="en-US" altLang="ru-RU" sz="24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tuberculosis</a:t>
            </a:r>
            <a:r>
              <a:rPr lang="en-US" alt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зависит от образования липидных тел и «вспененных» макрофагов – ключевое событие для высвобождения вирулентных палочек</a:t>
            </a:r>
            <a:r>
              <a:rPr lang="en-US" alt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4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Инфицированные</a:t>
            </a:r>
            <a:r>
              <a:rPr lang="ru-RU" altLang="ru-RU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Tuberculosis</a:t>
            </a:r>
            <a:r>
              <a:rPr lang="ru-RU" altLang="ru-RU" sz="24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фагосомы</a:t>
            </a:r>
            <a:r>
              <a:rPr lang="ru-RU" alt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захватывают капельки клеточных липидов, и в итоге</a:t>
            </a:r>
            <a:r>
              <a:rPr lang="ru-RU" altLang="ru-RU" sz="24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бактерия полностью ими окружена</a:t>
            </a:r>
          </a:p>
          <a:p>
            <a:pPr>
              <a:lnSpc>
                <a:spcPct val="90000"/>
              </a:lnSpc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ru-RU" altLang="ru-RU" sz="2400" dirty="0" smtClean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ru-RU" altLang="ru-RU" sz="2900" dirty="0">
              <a:latin typeface="Calibri" panose="020F0502020204030204" pitchFamily="34" charset="0"/>
            </a:endParaRPr>
          </a:p>
          <a:p>
            <a:pPr eaLnBrk="1" hangingPunct="1">
              <a:buClr>
                <a:srgbClr val="C00000"/>
              </a:buClr>
              <a:buFontTx/>
              <a:buNone/>
            </a:pP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04644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26030" y="182880"/>
            <a:ext cx="8229600" cy="715963"/>
          </a:xfrm>
        </p:spPr>
        <p:txBody>
          <a:bodyPr/>
          <a:lstStyle/>
          <a:p>
            <a:pPr algn="ctr"/>
            <a:r>
              <a:rPr lang="ru-RU" alt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Патогенез туберкулеза</a:t>
            </a:r>
          </a:p>
        </p:txBody>
      </p:sp>
      <p:sp>
        <p:nvSpPr>
          <p:cNvPr id="17411" name="Содержимое 2"/>
          <p:cNvSpPr>
            <a:spLocks noGrp="1"/>
          </p:cNvSpPr>
          <p:nvPr>
            <p:ph idx="4294967295"/>
          </p:nvPr>
        </p:nvSpPr>
        <p:spPr>
          <a:xfrm>
            <a:off x="80010" y="827088"/>
            <a:ext cx="8229600" cy="54864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</a:t>
            </a:r>
            <a:r>
              <a:rPr lang="ru-RU" sz="2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Mycobacterium</a:t>
            </a:r>
            <a:r>
              <a:rPr lang="ru-RU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tuberculosis</a:t>
            </a:r>
            <a:r>
              <a:rPr lang="ru-RU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организмом человека начинается при попадании возбудителя в альвеолы</a:t>
            </a:r>
          </a:p>
          <a:p>
            <a:pPr>
              <a:lnSpc>
                <a:spcPct val="9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адгезии с помощью корд-фактора микобактерии захватываются альвеолярными макрофагами;</a:t>
            </a:r>
          </a:p>
          <a:p>
            <a:pPr>
              <a:lnSpc>
                <a:spcPct val="9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Туберкулез относится к классическим </a:t>
            </a:r>
            <a:r>
              <a:rPr lang="ru-RU" sz="2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внутримакрофагальным</a:t>
            </a:r>
            <a:r>
              <a:rPr lang="ru-RU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инфекциям</a:t>
            </a:r>
          </a:p>
          <a:p>
            <a:pPr>
              <a:lnSpc>
                <a:spcPct val="9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между </a:t>
            </a:r>
            <a:r>
              <a:rPr lang="ru-RU" sz="2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туб.палочкой</a:t>
            </a:r>
            <a:r>
              <a:rPr lang="ru-RU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макрофагами инициирует базисный для туберкулеза процесс – воспаление гранулематозного типа</a:t>
            </a:r>
          </a:p>
          <a:p>
            <a:pPr>
              <a:lnSpc>
                <a:spcPct val="9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Сходные реакции возникают и при других хронических инфекциях (бруцеллез, сифилис и др.)</a:t>
            </a:r>
          </a:p>
          <a:p>
            <a:pPr>
              <a:lnSpc>
                <a:spcPct val="9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Неспецифическая (</a:t>
            </a:r>
            <a:r>
              <a:rPr lang="ru-RU" sz="2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доиммунная</a:t>
            </a:r>
            <a:r>
              <a:rPr lang="ru-RU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гранулема получает мощный импульс с появлением сенсибилизированных Т-лимфоцитов</a:t>
            </a:r>
          </a:p>
          <a:p>
            <a:pPr>
              <a:lnSpc>
                <a:spcPct val="9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ru-RU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Неспецифическая гранулема трансформируется в специфическую (</a:t>
            </a:r>
            <a:r>
              <a:rPr lang="ru-RU" sz="2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постиммунную</a:t>
            </a:r>
            <a:r>
              <a:rPr lang="ru-RU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обретая признаки, характерные для туберкулеза</a:t>
            </a:r>
          </a:p>
        </p:txBody>
      </p:sp>
      <p:pic>
        <p:nvPicPr>
          <p:cNvPr id="4" name="Рисунок 3" descr="Рисунок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554" y="1274418"/>
            <a:ext cx="3920836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18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intechopen.com/source/html/43707/media/imag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679" y="3332018"/>
            <a:ext cx="5635625" cy="305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Прямоугольник 1"/>
          <p:cNvSpPr>
            <a:spLocks noChangeArrowheads="1"/>
          </p:cNvSpPr>
          <p:nvPr/>
        </p:nvSpPr>
        <p:spPr bwMode="auto">
          <a:xfrm>
            <a:off x="318654" y="685800"/>
            <a:ext cx="7315200" cy="440120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структура туберкулезной гранулемы человека. </a:t>
            </a:r>
          </a:p>
          <a:p>
            <a:pPr marL="342900" indent="-342900">
              <a:buClr>
                <a:srgbClr val="C00000"/>
              </a:buClr>
              <a:buFontTx/>
              <a:buAutoNum type="arabicPeriod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Захват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tuberculosis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альвеолярными макрофагами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C00000"/>
              </a:buClr>
              <a:buFontTx/>
              <a:buAutoNum type="arabicPeriod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Миграция инфицированных макрофагов в ближайший лимфоузел </a:t>
            </a:r>
          </a:p>
          <a:p>
            <a:pPr marL="342900" indent="-342900">
              <a:buClr>
                <a:srgbClr val="C00000"/>
              </a:buClr>
              <a:buFontTx/>
              <a:buAutoNum type="arabicPeriod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Появление системных моноцитов </a:t>
            </a:r>
          </a:p>
          <a:p>
            <a:pPr marL="342900" indent="-342900">
              <a:buClr>
                <a:srgbClr val="C00000"/>
              </a:buClr>
              <a:buFontTx/>
              <a:buAutoNum type="arabicPeriod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гранулемы 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лимфоциты на периферии гранулемы 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фиброзная капсула; содержит фибробласты. Коллаген и другие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экстрацеллюлярные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матриксные протеины 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«вспененные» макрофаги 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участок казеозного некроза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Оранжевым цветом показаны включения липидов в макрофаге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Желтые точки - липиды</a:t>
            </a:r>
          </a:p>
        </p:txBody>
      </p:sp>
    </p:spTree>
    <p:extLst>
      <p:ext uri="{BB962C8B-B14F-4D97-AF65-F5344CB8AC3E}">
        <p14:creationId xmlns:p14="http://schemas.microsoft.com/office/powerpoint/2010/main" val="212498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octor\Downloads\IMG_57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4" y="0"/>
            <a:ext cx="11922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66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319</TotalTime>
  <Words>638</Words>
  <Application>Microsoft Office PowerPoint</Application>
  <PresentationFormat>Произвольный</PresentationFormat>
  <Paragraphs>75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Главная</vt:lpstr>
      <vt:lpstr>Маски туберкулеза. Характеристика мокроты при различных легочных заболеваниях</vt:lpstr>
      <vt:lpstr>Презентация PowerPoint</vt:lpstr>
      <vt:lpstr>Возбудители туберкулеза</vt:lpstr>
      <vt:lpstr>Структура туберкулезной гранулемы</vt:lpstr>
      <vt:lpstr>        Факторы патогенности</vt:lpstr>
      <vt:lpstr>          Факторы патогенности</vt:lpstr>
      <vt:lpstr>Патогенез туберкулеза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Характеристика мокроты при различных легочных заболеваниях</vt:lpstr>
      <vt:lpstr>Презентация PowerPoint</vt:lpstr>
      <vt:lpstr>Противотуберкулёзные препараты (Классификация ВОЗ, 1998)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</dc:creator>
  <cp:lastModifiedBy>HP</cp:lastModifiedBy>
  <cp:revision>33</cp:revision>
  <dcterms:created xsi:type="dcterms:W3CDTF">2022-03-11T09:07:08Z</dcterms:created>
  <dcterms:modified xsi:type="dcterms:W3CDTF">2023-03-13T13:49:49Z</dcterms:modified>
</cp:coreProperties>
</file>