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7571" autoAdjust="0"/>
  </p:normalViewPr>
  <p:slideViewPr>
    <p:cSldViewPr>
      <p:cViewPr varScale="1">
        <p:scale>
          <a:sx n="93" d="100"/>
          <a:sy n="93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928670"/>
            <a:ext cx="8229600" cy="150019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Менингококковая инфекция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819400"/>
            <a:ext cx="5072098" cy="1752600"/>
          </a:xfrm>
        </p:spPr>
        <p:txBody>
          <a:bodyPr/>
          <a:lstStyle/>
          <a:p>
            <a:pPr algn="l"/>
            <a:r>
              <a:rPr lang="ru-RU" dirty="0" smtClean="0"/>
              <a:t>Дифференциальная диагностика</a:t>
            </a:r>
            <a:endParaRPr lang="ru-RU" dirty="0"/>
          </a:p>
        </p:txBody>
      </p:sp>
      <p:pic>
        <p:nvPicPr>
          <p:cNvPr id="1026" name="Picture 2" descr="C:\Users\Админ\Desktop\менингококк\1717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786058"/>
            <a:ext cx="350043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Для кори в отличие от </a:t>
            </a:r>
            <a:r>
              <a:rPr lang="ru-RU" sz="2400" dirty="0" err="1" smtClean="0">
                <a:solidFill>
                  <a:schemeClr val="bg1"/>
                </a:solidFill>
              </a:rPr>
              <a:t>менингококцемии</a:t>
            </a:r>
            <a:r>
              <a:rPr lang="ru-RU" sz="2400" dirty="0" smtClean="0">
                <a:solidFill>
                  <a:schemeClr val="bg1"/>
                </a:solidFill>
              </a:rPr>
              <a:t> характерны: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5257808" cy="5357850"/>
          </a:xfrm>
        </p:spPr>
        <p:txBody>
          <a:bodyPr/>
          <a:lstStyle/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 наличие пятен </a:t>
            </a:r>
            <a:r>
              <a:rPr lang="ru-RU" dirty="0" err="1" smtClean="0">
                <a:solidFill>
                  <a:schemeClr val="bg1"/>
                </a:solidFill>
              </a:rPr>
              <a:t>Коплика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 этапный характер пятнистых высыпаний с наиболее обильной сыпью на лице и туловище;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 явления </a:t>
            </a:r>
            <a:r>
              <a:rPr lang="ru-RU" dirty="0" err="1" smtClean="0">
                <a:solidFill>
                  <a:schemeClr val="bg1"/>
                </a:solidFill>
              </a:rPr>
              <a:t>трахеобронхита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 необильное серозное отделяемое из носа;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 лейкопения.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C:\Users\Админ\Desktop\менингококк\кор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964925" y="2107381"/>
            <a:ext cx="457200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5500726" cy="54521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Ветряная оспа</a:t>
            </a:r>
            <a:r>
              <a:rPr lang="ru-RU" dirty="0" smtClean="0">
                <a:solidFill>
                  <a:schemeClr val="bg1"/>
                </a:solidFill>
              </a:rPr>
              <a:t> от </a:t>
            </a:r>
            <a:r>
              <a:rPr lang="ru-RU" dirty="0" err="1" smtClean="0">
                <a:solidFill>
                  <a:schemeClr val="bg1"/>
                </a:solidFill>
              </a:rPr>
              <a:t>менингококцемии</a:t>
            </a:r>
            <a:r>
              <a:rPr lang="ru-RU" dirty="0" smtClean="0">
                <a:solidFill>
                  <a:schemeClr val="bg1"/>
                </a:solidFill>
              </a:rPr>
              <a:t> отличается прежде всего характером высыпаний и их четкой динамикой: (пятно—»папула-»везикула—»пустула (не всегда)—»корочка). Для менингококковой инфекции пустулезные высыпания не характерны.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В 1-е же сутки болезни, когда еще нет типичных везикул, отличием ветряной оспы является обилие высыпаний на лице.</a:t>
            </a:r>
          </a:p>
          <a:p>
            <a:endParaRPr lang="ru-RU" dirty="0"/>
          </a:p>
        </p:txBody>
      </p:sp>
      <p:pic>
        <p:nvPicPr>
          <p:cNvPr id="8194" name="Picture 2" descr="C:\Users\Админ\Desktop\менингококк\vetryan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000108"/>
            <a:ext cx="3571900" cy="4929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14998" cy="86834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При инфекционном мононуклеозе :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5429288" cy="5643602"/>
          </a:xfrm>
        </p:spPr>
        <p:txBody>
          <a:bodyPr/>
          <a:lstStyle/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 локализация сыпи на кистях и стопах для мононуклеоза не </a:t>
            </a:r>
            <a:r>
              <a:rPr lang="ru-RU" dirty="0" err="1" smtClean="0">
                <a:solidFill>
                  <a:schemeClr val="bg1"/>
                </a:solidFill>
              </a:rPr>
              <a:t>харак-терна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 часто бывает ангина;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 характерна </a:t>
            </a:r>
            <a:r>
              <a:rPr lang="ru-RU" dirty="0" err="1" smtClean="0">
                <a:solidFill>
                  <a:schemeClr val="bg1"/>
                </a:solidFill>
              </a:rPr>
              <a:t>генерализованная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лимфаденопатия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 </a:t>
            </a:r>
            <a:r>
              <a:rPr lang="ru-RU" dirty="0" err="1" smtClean="0">
                <a:solidFill>
                  <a:schemeClr val="bg1"/>
                </a:solidFill>
              </a:rPr>
              <a:t>гепатоспленомегалия</a:t>
            </a:r>
            <a:r>
              <a:rPr lang="ru-RU" dirty="0" smtClean="0">
                <a:solidFill>
                  <a:schemeClr val="bg1"/>
                </a:solidFill>
              </a:rPr>
              <a:t> — постоянный признак;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 в крови выявляются </a:t>
            </a:r>
            <a:r>
              <a:rPr lang="ru-RU" dirty="0" err="1" smtClean="0">
                <a:solidFill>
                  <a:schemeClr val="bg1"/>
                </a:solidFill>
              </a:rPr>
              <a:t>атипичные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мононуклеары</a:t>
            </a:r>
            <a:r>
              <a:rPr lang="ru-RU" dirty="0" smtClean="0">
                <a:solidFill>
                  <a:schemeClr val="bg1"/>
                </a:solidFill>
              </a:rPr>
              <a:t> на фоне </a:t>
            </a:r>
            <a:r>
              <a:rPr lang="ru-RU" dirty="0" err="1" smtClean="0">
                <a:solidFill>
                  <a:schemeClr val="bg1"/>
                </a:solidFill>
              </a:rPr>
              <a:t>лимфомоноцитоза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9218" name="Picture 2" descr="C:\Users\Админ\Desktop\менингококк\мон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85728"/>
            <a:ext cx="2857520" cy="2914650"/>
          </a:xfrm>
          <a:prstGeom prst="rect">
            <a:avLst/>
          </a:prstGeom>
          <a:noFill/>
        </p:spPr>
      </p:pic>
      <p:pic>
        <p:nvPicPr>
          <p:cNvPr id="9219" name="Picture 3" descr="C:\Users\Админ\Desktop\менингококк\мононуклеоз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429000"/>
            <a:ext cx="3143272" cy="2865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Для сыпного тифа характерны выраженная интоксикация в сочетании с геморрагической сыпью. Отличают его от </a:t>
            </a:r>
            <a:r>
              <a:rPr lang="ru-RU" sz="2200" dirty="0" err="1" smtClean="0">
                <a:solidFill>
                  <a:schemeClr val="bg1"/>
                </a:solidFill>
              </a:rPr>
              <a:t>менингококцемии</a:t>
            </a:r>
            <a:r>
              <a:rPr lang="ru-RU" sz="2200" dirty="0" smtClean="0">
                <a:solidFill>
                  <a:schemeClr val="bg1"/>
                </a:solidFill>
              </a:rPr>
              <a:t> следующие симптомы: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5286412" cy="5429288"/>
          </a:xfrm>
        </p:spPr>
        <p:txBody>
          <a:bodyPr>
            <a:normAutofit fontScale="77500" lnSpcReduction="20000"/>
          </a:bodyPr>
          <a:lstStyle/>
          <a:p>
            <a:pPr fontAlgn="base">
              <a:buNone/>
            </a:pPr>
            <a:r>
              <a:rPr lang="ru-RU" sz="2600" dirty="0" smtClean="0">
                <a:solidFill>
                  <a:schemeClr val="bg1"/>
                </a:solidFill>
              </a:rPr>
              <a:t>— позднее (3—5-й день) появление сыпи, локализующейся преимущественно на боковых поверхностях грудной клетки, </a:t>
            </a:r>
            <a:r>
              <a:rPr lang="ru-RU" sz="2600" dirty="0" err="1" smtClean="0">
                <a:solidFill>
                  <a:schemeClr val="bg1"/>
                </a:solidFill>
              </a:rPr>
              <a:t>сгибательной</a:t>
            </a:r>
            <a:r>
              <a:rPr lang="ru-RU" sz="2600" dirty="0" smtClean="0">
                <a:solidFill>
                  <a:schemeClr val="bg1"/>
                </a:solidFill>
              </a:rPr>
              <a:t> поверхности верхних конечностей; кисти и стопы от сыпи свободны;</a:t>
            </a:r>
          </a:p>
          <a:p>
            <a:pPr fontAlgn="base">
              <a:buNone/>
            </a:pPr>
            <a:r>
              <a:rPr lang="ru-RU" sz="2600" dirty="0" smtClean="0">
                <a:solidFill>
                  <a:schemeClr val="bg1"/>
                </a:solidFill>
              </a:rPr>
              <a:t>— кратковременное снижение температуры тела перед появлением сыпи (температурный «врез»);</a:t>
            </a:r>
          </a:p>
          <a:p>
            <a:pPr fontAlgn="base">
              <a:buNone/>
            </a:pPr>
            <a:r>
              <a:rPr lang="ru-RU" sz="2600" dirty="0" smtClean="0">
                <a:solidFill>
                  <a:schemeClr val="bg1"/>
                </a:solidFill>
              </a:rPr>
              <a:t>— увеличение печени и селезенки;</a:t>
            </a:r>
          </a:p>
          <a:p>
            <a:pPr fontAlgn="base">
              <a:buNone/>
            </a:pPr>
            <a:r>
              <a:rPr lang="ru-RU" sz="2600" dirty="0" smtClean="0">
                <a:solidFill>
                  <a:schemeClr val="bg1"/>
                </a:solidFill>
              </a:rPr>
              <a:t>— характерный внешний вид больного — «красные глаза на красном лице»;</a:t>
            </a:r>
          </a:p>
          <a:p>
            <a:pPr fontAlgn="base">
              <a:buNone/>
            </a:pPr>
            <a:r>
              <a:rPr lang="ru-RU" sz="2600" dirty="0" smtClean="0">
                <a:solidFill>
                  <a:schemeClr val="bg1"/>
                </a:solidFill>
              </a:rPr>
              <a:t>— рано выявляющиеся </a:t>
            </a:r>
            <a:r>
              <a:rPr lang="ru-RU" sz="2600" dirty="0" err="1" smtClean="0">
                <a:solidFill>
                  <a:schemeClr val="bg1"/>
                </a:solidFill>
              </a:rPr>
              <a:t>бульбарные</a:t>
            </a:r>
            <a:r>
              <a:rPr lang="ru-RU" sz="2600" dirty="0" smtClean="0">
                <a:solidFill>
                  <a:schemeClr val="bg1"/>
                </a:solidFill>
              </a:rPr>
              <a:t> расстройства (симптом </a:t>
            </a:r>
            <a:r>
              <a:rPr lang="ru-RU" sz="2600" dirty="0" err="1" smtClean="0">
                <a:solidFill>
                  <a:schemeClr val="bg1"/>
                </a:solidFill>
              </a:rPr>
              <a:t>Говорова-Годелье,дизартрия</a:t>
            </a:r>
            <a:r>
              <a:rPr lang="ru-RU" sz="2600" dirty="0" smtClean="0">
                <a:solidFill>
                  <a:schemeClr val="bg1"/>
                </a:solidFill>
              </a:rPr>
              <a:t> и др.);</a:t>
            </a:r>
          </a:p>
          <a:p>
            <a:pPr fontAlgn="base">
              <a:buNone/>
            </a:pPr>
            <a:r>
              <a:rPr lang="ru-RU" sz="2600" dirty="0" smtClean="0">
                <a:solidFill>
                  <a:schemeClr val="bg1"/>
                </a:solidFill>
              </a:rPr>
              <a:t>— отсутствие ринита, фарингита;</a:t>
            </a:r>
          </a:p>
          <a:p>
            <a:pPr fontAlgn="base">
              <a:buNone/>
            </a:pPr>
            <a:r>
              <a:rPr lang="ru-RU" sz="2600" dirty="0" smtClean="0">
                <a:solidFill>
                  <a:schemeClr val="bg1"/>
                </a:solidFill>
              </a:rPr>
              <a:t>— в крови обнаруживаются плазматические клетки Тюрка (до 8—10 %).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42" name="Picture 2" descr="C:\Users\Админ\Desktop\менингококк\сыпной тиф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0194" y="1285860"/>
            <a:ext cx="3690962" cy="5353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Для лептоспироза, как и для </a:t>
            </a:r>
            <a:r>
              <a:rPr lang="ru-RU" sz="2200" dirty="0" err="1" smtClean="0">
                <a:solidFill>
                  <a:schemeClr val="bg1"/>
                </a:solidFill>
              </a:rPr>
              <a:t>менингококцемии</a:t>
            </a:r>
            <a:r>
              <a:rPr lang="ru-RU" sz="2200" dirty="0" smtClean="0">
                <a:solidFill>
                  <a:schemeClr val="bg1"/>
                </a:solidFill>
              </a:rPr>
              <a:t>, характерны острое начало, тяжелая интоксикация, обильная геморрагическая сыпь. В отличие от </a:t>
            </a:r>
            <a:r>
              <a:rPr lang="ru-RU" sz="2200" dirty="0" err="1" smtClean="0">
                <a:solidFill>
                  <a:schemeClr val="bg1"/>
                </a:solidFill>
              </a:rPr>
              <a:t>менингококцемии</a:t>
            </a:r>
            <a:r>
              <a:rPr lang="ru-RU" sz="2200" dirty="0" smtClean="0">
                <a:solidFill>
                  <a:schemeClr val="bg1"/>
                </a:solidFill>
              </a:rPr>
              <a:t> лептоспирозу присущи следующие симптомы: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5929354" cy="5114948"/>
          </a:xfrm>
        </p:spPr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 жестокая миалгия с преимущественной локализацией боли в икроножных мышцах;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 поражение почек — один из </a:t>
            </a:r>
            <a:r>
              <a:rPr lang="ru-RU" dirty="0" err="1" smtClean="0">
                <a:solidFill>
                  <a:schemeClr val="bg1"/>
                </a:solidFill>
              </a:rPr>
              <a:t>наиболе</a:t>
            </a:r>
            <a:r>
              <a:rPr lang="ru-RU" dirty="0" smtClean="0">
                <a:solidFill>
                  <a:schemeClr val="bg1"/>
                </a:solidFill>
              </a:rPr>
              <a:t> постоянных и ранних признаков, проявляющийся гематурией с последующим развитием острой почечной недостаточности;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 гиперемия и одутловатость лица;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 отсутствие катаральных явлений;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 увеличение печени и селезенки;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 желтуха (при желтушных формах);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 артралгия, но не артрит;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 в гемограмме — прогрессирующая анемия, резко увеличенная СОЭ;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 в крови или спинномозговой жидкости могут быть обнаружены лептоспиры (при исследовании «раздавленной» капли в темном поле).</a:t>
            </a:r>
          </a:p>
          <a:p>
            <a:endParaRPr lang="ru-RU" dirty="0"/>
          </a:p>
        </p:txBody>
      </p:sp>
      <p:pic>
        <p:nvPicPr>
          <p:cNvPr id="11267" name="Picture 3" descr="C:\Users\Админ\Desktop\менингококк\лептоспи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928802"/>
            <a:ext cx="2643206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42876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1800" dirty="0" err="1" smtClean="0">
                <a:solidFill>
                  <a:schemeClr val="bg1"/>
                </a:solidFill>
              </a:rPr>
              <a:t>Иерсиниоз</a:t>
            </a:r>
            <a:r>
              <a:rPr lang="ru-RU" sz="1800" dirty="0" smtClean="0">
                <a:solidFill>
                  <a:schemeClr val="bg1"/>
                </a:solidFill>
              </a:rPr>
              <a:t>. Клинику септической формы </a:t>
            </a:r>
            <a:r>
              <a:rPr lang="ru-RU" sz="1800" dirty="0" err="1" smtClean="0">
                <a:solidFill>
                  <a:schemeClr val="bg1"/>
                </a:solidFill>
              </a:rPr>
              <a:t>иерсиниоза</a:t>
            </a:r>
            <a:r>
              <a:rPr lang="ru-RU" sz="1800" dirty="0" smtClean="0">
                <a:solidFill>
                  <a:schemeClr val="bg1"/>
                </a:solidFill>
              </a:rPr>
              <a:t> и </a:t>
            </a:r>
            <a:r>
              <a:rPr lang="ru-RU" sz="1800" dirty="0" err="1" smtClean="0">
                <a:solidFill>
                  <a:schemeClr val="bg1"/>
                </a:solidFill>
              </a:rPr>
              <a:t>менингококцемии</a:t>
            </a:r>
            <a:r>
              <a:rPr lang="ru-RU" sz="1800" dirty="0" smtClean="0">
                <a:solidFill>
                  <a:schemeClr val="bg1"/>
                </a:solidFill>
              </a:rPr>
              <a:t> сближают острое начало, лихорадка, интоксикация, наличие геморрагической сыпи, вероятность возникновения артритов.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Септическая форма </a:t>
            </a:r>
            <a:r>
              <a:rPr lang="ru-RU" sz="1800" dirty="0" err="1" smtClean="0">
                <a:solidFill>
                  <a:schemeClr val="bg1"/>
                </a:solidFill>
              </a:rPr>
              <a:t>иерсиниоза</a:t>
            </a:r>
            <a:r>
              <a:rPr lang="ru-RU" sz="1800" dirty="0" smtClean="0">
                <a:solidFill>
                  <a:schemeClr val="bg1"/>
                </a:solidFill>
              </a:rPr>
              <a:t> отличается от </a:t>
            </a:r>
            <a:r>
              <a:rPr lang="ru-RU" sz="1800" dirty="0" err="1" smtClean="0">
                <a:solidFill>
                  <a:schemeClr val="bg1"/>
                </a:solidFill>
              </a:rPr>
              <a:t>менингококцемии</a:t>
            </a:r>
            <a:r>
              <a:rPr lang="ru-RU" sz="1800" dirty="0" smtClean="0">
                <a:solidFill>
                  <a:schemeClr val="bg1"/>
                </a:solidFill>
              </a:rPr>
              <a:t>: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5286412" cy="5043510"/>
          </a:xfrm>
        </p:spPr>
        <p:txBody>
          <a:bodyPr>
            <a:normAutofit fontScale="62500" lnSpcReduction="20000"/>
          </a:bodyPr>
          <a:lstStyle/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        лихорадкой чаще неправильного типа, сопровождающейся резким ознобом и потом;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        локализацией сыпи (она наиболее обильна на туловище);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        наличием </a:t>
            </a:r>
            <a:r>
              <a:rPr lang="ru-RU" dirty="0" err="1" smtClean="0">
                <a:solidFill>
                  <a:schemeClr val="bg1"/>
                </a:solidFill>
              </a:rPr>
              <a:t>гепатолиенального</a:t>
            </a:r>
            <a:r>
              <a:rPr lang="ru-RU" dirty="0" smtClean="0">
                <a:solidFill>
                  <a:schemeClr val="bg1"/>
                </a:solidFill>
              </a:rPr>
              <a:t> синдрома;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        наличием болезненных и увеличенных периферических лимфатических узлов;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        увеличением </a:t>
            </a:r>
            <a:r>
              <a:rPr lang="ru-RU" dirty="0" err="1" smtClean="0">
                <a:solidFill>
                  <a:schemeClr val="bg1"/>
                </a:solidFill>
              </a:rPr>
              <a:t>мезентериальных</a:t>
            </a:r>
            <a:r>
              <a:rPr lang="ru-RU" dirty="0" smtClean="0">
                <a:solidFill>
                  <a:schemeClr val="bg1"/>
                </a:solidFill>
              </a:rPr>
              <a:t> лимфатических узлов, что может вызвать появление боли в животе и положительного симптома Падалки;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        вероятностью нарушения функции печени с умеренной </a:t>
            </a:r>
            <a:r>
              <a:rPr lang="ru-RU" dirty="0" err="1" smtClean="0">
                <a:solidFill>
                  <a:schemeClr val="bg1"/>
                </a:solidFill>
              </a:rPr>
              <a:t>гиперферментемией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        возможностью длительного течения заболевания;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        нередкими </a:t>
            </a:r>
            <a:r>
              <a:rPr lang="ru-RU" dirty="0" err="1" smtClean="0">
                <a:solidFill>
                  <a:schemeClr val="bg1"/>
                </a:solidFill>
              </a:rPr>
              <a:t>эозинофилией</a:t>
            </a:r>
            <a:r>
              <a:rPr lang="ru-RU" dirty="0" smtClean="0">
                <a:solidFill>
                  <a:schemeClr val="bg1"/>
                </a:solidFill>
              </a:rPr>
              <a:t>, анемией.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290" name="Picture 2" descr="C:\Users\Админ\Desktop\менингококк\иерс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357298"/>
            <a:ext cx="3500462" cy="2714644"/>
          </a:xfrm>
          <a:prstGeom prst="rect">
            <a:avLst/>
          </a:prstGeom>
          <a:noFill/>
        </p:spPr>
      </p:pic>
      <p:pic>
        <p:nvPicPr>
          <p:cNvPr id="12291" name="Picture 3" descr="C:\Users\Админ\Desktop\менингококк\иерсини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143380"/>
            <a:ext cx="3571900" cy="2443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4929222" cy="614366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Сепсис.</a:t>
            </a:r>
            <a:r>
              <a:rPr lang="ru-RU" dirty="0" smtClean="0">
                <a:solidFill>
                  <a:schemeClr val="bg1"/>
                </a:solidFill>
              </a:rPr>
              <a:t> Очень затруднена дифференциальная диагностика острейшего менингококкового сепсиса (молниеносной </a:t>
            </a:r>
            <a:r>
              <a:rPr lang="ru-RU" dirty="0" err="1" smtClean="0">
                <a:solidFill>
                  <a:schemeClr val="bg1"/>
                </a:solidFill>
              </a:rPr>
              <a:t>менингококцемии</a:t>
            </a:r>
            <a:r>
              <a:rPr lang="ru-RU" dirty="0" smtClean="0">
                <a:solidFill>
                  <a:schemeClr val="bg1"/>
                </a:solidFill>
              </a:rPr>
              <a:t>) с сепсисом другой этиологии, так как он также может сопровождаться ИТШ и тяжелыми сосудистыми расстройствами. Пожалуй, наиболее надежные признаки острейшего менингококкового сепсиса — наличие </a:t>
            </a:r>
            <a:r>
              <a:rPr lang="ru-RU" dirty="0" err="1" smtClean="0">
                <a:solidFill>
                  <a:schemeClr val="bg1"/>
                </a:solidFill>
              </a:rPr>
              <a:t>назофарингита</a:t>
            </a:r>
            <a:r>
              <a:rPr lang="ru-RU" dirty="0" smtClean="0">
                <a:solidFill>
                  <a:schemeClr val="bg1"/>
                </a:solidFill>
              </a:rPr>
              <a:t> и выделение менингококка.</a:t>
            </a:r>
          </a:p>
          <a:p>
            <a:endParaRPr lang="ru-RU" dirty="0"/>
          </a:p>
        </p:txBody>
      </p:sp>
      <p:pic>
        <p:nvPicPr>
          <p:cNvPr id="13314" name="Picture 2" descr="C:\Users\Админ\Desktop\менингококк\сепси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142984"/>
            <a:ext cx="3857622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929354"/>
          </a:xfrm>
        </p:spPr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Тромбоцитопеническая пурпура</a:t>
            </a:r>
            <a:r>
              <a:rPr lang="ru-RU" dirty="0" smtClean="0">
                <a:solidFill>
                  <a:schemeClr val="bg1"/>
                </a:solidFill>
              </a:rPr>
              <a:t> отличается от </a:t>
            </a:r>
            <a:r>
              <a:rPr lang="ru-RU" dirty="0" err="1" smtClean="0">
                <a:solidFill>
                  <a:schemeClr val="bg1"/>
                </a:solidFill>
              </a:rPr>
              <a:t>менингококцемии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 преимущественно постепенным началом;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 длительным хроническим течением;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 частыми кровотечениями, особенно из слизистой оболочки полости рта;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 локализацией сыпи преимущественно на коже туловища и </a:t>
            </a:r>
            <a:r>
              <a:rPr lang="ru-RU" dirty="0" err="1" smtClean="0">
                <a:solidFill>
                  <a:schemeClr val="bg1"/>
                </a:solidFill>
              </a:rPr>
              <a:t>сгибательной</a:t>
            </a:r>
            <a:r>
              <a:rPr lang="ru-RU" dirty="0" smtClean="0">
                <a:solidFill>
                  <a:schemeClr val="bg1"/>
                </a:solidFill>
              </a:rPr>
              <a:t> поверхности верхних конечностей;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 отсутствием в классических случаях поражений суставов и </a:t>
            </a:r>
            <a:r>
              <a:rPr lang="ru-RU" dirty="0" err="1" smtClean="0">
                <a:solidFill>
                  <a:schemeClr val="bg1"/>
                </a:solidFill>
              </a:rPr>
              <a:t>сердечно-сосудистой</a:t>
            </a:r>
            <a:r>
              <a:rPr lang="ru-RU" dirty="0" smtClean="0">
                <a:solidFill>
                  <a:schemeClr val="bg1"/>
                </a:solidFill>
              </a:rPr>
              <a:t> системы;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 частым увеличением селезенки;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 выраженной гипохромной анемией, тромбоцитопенией.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Дифференциальная диагностика менингококкового менингита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симптомы менингит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496"/>
            <a:ext cx="557216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86874" cy="6286544"/>
          </a:xfrm>
        </p:spPr>
        <p:txBody>
          <a:bodyPr>
            <a:normAutofit fontScale="62500" lnSpcReduction="20000"/>
          </a:bodyPr>
          <a:lstStyle/>
          <a:p>
            <a:pPr fontAlgn="base">
              <a:buNone/>
            </a:pPr>
            <a:r>
              <a:rPr lang="ru-RU" b="1" dirty="0" smtClean="0"/>
              <a:t>       </a:t>
            </a:r>
            <a:endParaRPr lang="ru-RU" sz="3300" dirty="0" smtClean="0">
              <a:solidFill>
                <a:schemeClr val="bg1"/>
              </a:solidFill>
            </a:endParaRPr>
          </a:p>
          <a:p>
            <a:pPr fontAlgn="base">
              <a:buNone/>
            </a:pPr>
            <a:r>
              <a:rPr lang="ru-RU" sz="3300" dirty="0" smtClean="0">
                <a:solidFill>
                  <a:schemeClr val="bg1"/>
                </a:solidFill>
              </a:rPr>
              <a:t>        </a:t>
            </a:r>
            <a:r>
              <a:rPr lang="ru-RU" sz="3300" dirty="0" err="1" smtClean="0">
                <a:solidFill>
                  <a:schemeClr val="bg1"/>
                </a:solidFill>
              </a:rPr>
              <a:t>Менингеальный</a:t>
            </a:r>
            <a:r>
              <a:rPr lang="ru-RU" sz="3300" dirty="0" smtClean="0">
                <a:solidFill>
                  <a:schemeClr val="bg1"/>
                </a:solidFill>
              </a:rPr>
              <a:t> синдром появляется при многих патологических состояниях. Он может быть обусловлен воспалительным процессом в мозговых оболочках (менингит), токсическим раздражением их с нарушением </a:t>
            </a:r>
            <a:r>
              <a:rPr lang="ru-RU" sz="3300" dirty="0" err="1" smtClean="0">
                <a:solidFill>
                  <a:schemeClr val="bg1"/>
                </a:solidFill>
              </a:rPr>
              <a:t>ликвородинамики</a:t>
            </a:r>
            <a:r>
              <a:rPr lang="ru-RU" sz="3300" dirty="0" smtClean="0">
                <a:solidFill>
                  <a:schemeClr val="bg1"/>
                </a:solidFill>
              </a:rPr>
              <a:t>, отеком (</a:t>
            </a:r>
            <a:r>
              <a:rPr lang="ru-RU" sz="3300" dirty="0" err="1" smtClean="0">
                <a:solidFill>
                  <a:schemeClr val="bg1"/>
                </a:solidFill>
              </a:rPr>
              <a:t>менингизм</a:t>
            </a:r>
            <a:r>
              <a:rPr lang="ru-RU" sz="3300" dirty="0" smtClean="0">
                <a:solidFill>
                  <a:schemeClr val="bg1"/>
                </a:solidFill>
              </a:rPr>
              <a:t>), очаговым поражением сосудов.</a:t>
            </a:r>
          </a:p>
          <a:p>
            <a:pPr fontAlgn="base">
              <a:buNone/>
            </a:pPr>
            <a:r>
              <a:rPr lang="ru-RU" sz="3300" dirty="0" smtClean="0">
                <a:solidFill>
                  <a:schemeClr val="bg1"/>
                </a:solidFill>
              </a:rPr>
              <a:t>        Причиной воспалительных изменений наиболее часто бывают бактерии (гнойное воспаление) или вирусы (серозное). Явлениями </a:t>
            </a:r>
            <a:r>
              <a:rPr lang="ru-RU" sz="3300" dirty="0" err="1" smtClean="0">
                <a:solidFill>
                  <a:schemeClr val="bg1"/>
                </a:solidFill>
              </a:rPr>
              <a:t>менингизма</a:t>
            </a:r>
            <a:r>
              <a:rPr lang="ru-RU" sz="3300" dirty="0" smtClean="0">
                <a:solidFill>
                  <a:schemeClr val="bg1"/>
                </a:solidFill>
              </a:rPr>
              <a:t> могут сопровождаться многие инфекционные заболевания, протекающие с выраженным токсикозом (грипп, тяжело протекающая пневмония, сальмонеллез и др.)</a:t>
            </a:r>
          </a:p>
          <a:p>
            <a:pPr fontAlgn="base">
              <a:buNone/>
            </a:pPr>
            <a:r>
              <a:rPr lang="ru-RU" sz="3300" dirty="0" smtClean="0">
                <a:solidFill>
                  <a:schemeClr val="bg1"/>
                </a:solidFill>
              </a:rPr>
              <a:t>         Исследование спинномозговой жидкости при </a:t>
            </a:r>
            <a:r>
              <a:rPr lang="ru-RU" sz="3300" dirty="0" err="1" smtClean="0">
                <a:solidFill>
                  <a:schemeClr val="bg1"/>
                </a:solidFill>
              </a:rPr>
              <a:t>менингеальном</a:t>
            </a:r>
            <a:r>
              <a:rPr lang="ru-RU" sz="3300" dirty="0" smtClean="0">
                <a:solidFill>
                  <a:schemeClr val="bg1"/>
                </a:solidFill>
              </a:rPr>
              <a:t> синдроме обязательно. Даже при наличии четких клинических и лабораторных данных, позволяющих верифицировать заболевание, при котором появился </a:t>
            </a:r>
            <a:r>
              <a:rPr lang="ru-RU" sz="3300" dirty="0" err="1" smtClean="0">
                <a:solidFill>
                  <a:schemeClr val="bg1"/>
                </a:solidFill>
              </a:rPr>
              <a:t>менингеальный</a:t>
            </a:r>
            <a:r>
              <a:rPr lang="ru-RU" sz="3300" dirty="0" smtClean="0">
                <a:solidFill>
                  <a:schemeClr val="bg1"/>
                </a:solidFill>
              </a:rPr>
              <a:t> синдром (энтеровирусные заболевания, грипп, лептоспироз и др.), решить вопрос о характере возникающих на этом фоне поражений ЦНС (менингит? </a:t>
            </a:r>
            <a:r>
              <a:rPr lang="ru-RU" sz="3300" dirty="0" err="1" smtClean="0">
                <a:solidFill>
                  <a:schemeClr val="bg1"/>
                </a:solidFill>
              </a:rPr>
              <a:t>менингизм</a:t>
            </a:r>
            <a:r>
              <a:rPr lang="ru-RU" sz="3300" dirty="0" smtClean="0">
                <a:solidFill>
                  <a:schemeClr val="bg1"/>
                </a:solidFill>
              </a:rPr>
              <a:t>? кровоизлияние?) не представляется возможным без спинномозговой пункции. И при явной клинике менингококкового менингита (</a:t>
            </a:r>
            <a:r>
              <a:rPr lang="ru-RU" sz="3300" dirty="0" err="1" smtClean="0">
                <a:solidFill>
                  <a:schemeClr val="bg1"/>
                </a:solidFill>
              </a:rPr>
              <a:t>менингоэнцефалита</a:t>
            </a:r>
            <a:r>
              <a:rPr lang="ru-RU" sz="3300" dirty="0" smtClean="0">
                <a:solidFill>
                  <a:schemeClr val="bg1"/>
                </a:solidFill>
              </a:rPr>
              <a:t>), подтвержденного выделением возбудителя из носоглотки, пункция необходима для определения давности процесса, его тяжести.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5900750" cy="607223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  Менингит – это острое инфекционное </a:t>
            </a:r>
            <a:r>
              <a:rPr lang="ru-RU" sz="1800" dirty="0" err="1" smtClean="0">
                <a:solidFill>
                  <a:schemeClr val="bg1"/>
                </a:solidFill>
              </a:rPr>
              <a:t>антропонозное</a:t>
            </a:r>
            <a:r>
              <a:rPr lang="ru-RU" sz="1800" dirty="0" smtClean="0">
                <a:solidFill>
                  <a:schemeClr val="bg1"/>
                </a:solidFill>
              </a:rPr>
              <a:t> заболевание, передающееся воздушно-капельным путем и характеризующееся поражением носоглотки, воспалением мягких мозговых оболочек и развитием специфической септицемии. 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  Возбудитель – менингококк </a:t>
            </a:r>
            <a:r>
              <a:rPr lang="ru-RU" sz="1800" dirty="0" err="1" smtClean="0">
                <a:solidFill>
                  <a:schemeClr val="bg1"/>
                </a:solidFill>
              </a:rPr>
              <a:t>Вексельбаума</a:t>
            </a:r>
            <a:r>
              <a:rPr lang="ru-RU" sz="1800" dirty="0" smtClean="0">
                <a:solidFill>
                  <a:schemeClr val="bg1"/>
                </a:solidFill>
              </a:rPr>
              <a:t> (</a:t>
            </a:r>
            <a:r>
              <a:rPr lang="ru-RU" sz="1800" dirty="0" err="1" smtClean="0">
                <a:solidFill>
                  <a:schemeClr val="bg1"/>
                </a:solidFill>
              </a:rPr>
              <a:t>Neisseria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meningitidis</a:t>
            </a:r>
            <a:r>
              <a:rPr lang="ru-RU" sz="1800" dirty="0" smtClean="0">
                <a:solidFill>
                  <a:schemeClr val="bg1"/>
                </a:solidFill>
              </a:rPr>
              <a:t>) нестоек во внешней среде, быстро погибает при кипячении, воздействии УФО и обычных дезинфицирующих средств.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  Входными воротами инфекции является слизистая оболочка носоглотки. Естественной средой обитания для менингококков является слизистая </a:t>
            </a:r>
            <a:r>
              <a:rPr lang="ru-RU" sz="1800" dirty="0" err="1" smtClean="0">
                <a:solidFill>
                  <a:schemeClr val="bg1"/>
                </a:solidFill>
              </a:rPr>
              <a:t>носо</a:t>
            </a:r>
            <a:r>
              <a:rPr lang="ru-RU" sz="1800" dirty="0" smtClean="0">
                <a:solidFill>
                  <a:schemeClr val="bg1"/>
                </a:solidFill>
              </a:rPr>
              <a:t>- и ротоглотки человека. При этом заболевание не развивается, а формируется носительство. 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  Заражение может произойти не только от больного любой формой менингококковой инфекции, но также и от бессимптомного носителя. Восприимчивость к менингококку низкая.  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Админ\Desktop\менингококк\meningokokkovaya-infektsiy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571612"/>
            <a:ext cx="2571768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4338" name="Picture 2" descr="C:\Users\Админ\Desktop\менингококк\3653_html_m887ef6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643998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86808" cy="8572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Клиническая классификация менингококковой инфекции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235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sz="1800" dirty="0" smtClean="0">
                <a:solidFill>
                  <a:schemeClr val="bg1"/>
                </a:solidFill>
              </a:rPr>
              <a:t>Локализованные формы: 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bg1"/>
                </a:solidFill>
              </a:rPr>
              <a:t>носительство менингококка;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bg1"/>
                </a:solidFill>
              </a:rPr>
              <a:t>менингококковый </a:t>
            </a:r>
            <a:r>
              <a:rPr lang="ru-RU" sz="1800" dirty="0" err="1" smtClean="0">
                <a:solidFill>
                  <a:schemeClr val="bg1"/>
                </a:solidFill>
              </a:rPr>
              <a:t>назофарингит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</a:t>
            </a:r>
            <a:r>
              <a:rPr lang="ru-RU" sz="1800" dirty="0" err="1" smtClean="0">
                <a:solidFill>
                  <a:schemeClr val="bg1"/>
                </a:solidFill>
              </a:rPr>
              <a:t>Генерализованные</a:t>
            </a:r>
            <a:r>
              <a:rPr lang="ru-RU" sz="1800" dirty="0" smtClean="0">
                <a:solidFill>
                  <a:schemeClr val="bg1"/>
                </a:solidFill>
              </a:rPr>
              <a:t> формы:</a:t>
            </a:r>
          </a:p>
          <a:p>
            <a:pPr>
              <a:buFontTx/>
              <a:buChar char="-"/>
            </a:pPr>
            <a:r>
              <a:rPr lang="ru-RU" sz="1800" dirty="0" err="1" smtClean="0">
                <a:solidFill>
                  <a:schemeClr val="bg1"/>
                </a:solidFill>
              </a:rPr>
              <a:t>менингококцемия</a:t>
            </a:r>
            <a:r>
              <a:rPr lang="ru-RU" sz="1800" dirty="0" smtClean="0">
                <a:solidFill>
                  <a:schemeClr val="bg1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bg1"/>
                </a:solidFill>
              </a:rPr>
              <a:t>гнойный менингит;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bg1"/>
                </a:solidFill>
              </a:rPr>
              <a:t>гнойный </a:t>
            </a:r>
            <a:r>
              <a:rPr lang="ru-RU" sz="1800" dirty="0" err="1" smtClean="0">
                <a:solidFill>
                  <a:schemeClr val="bg1"/>
                </a:solidFill>
              </a:rPr>
              <a:t>менингоэнцефалит</a:t>
            </a:r>
            <a:r>
              <a:rPr lang="ru-RU" sz="1800" dirty="0" smtClean="0">
                <a:solidFill>
                  <a:schemeClr val="bg1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bg1"/>
                </a:solidFill>
              </a:rPr>
              <a:t>сочетанная форма  (менингит с </a:t>
            </a:r>
            <a:r>
              <a:rPr lang="ru-RU" sz="1800" dirty="0" err="1" smtClean="0">
                <a:solidFill>
                  <a:schemeClr val="bg1"/>
                </a:solidFill>
              </a:rPr>
              <a:t>менингококцемией</a:t>
            </a:r>
            <a:r>
              <a:rPr lang="ru-RU" sz="1800" dirty="0" smtClean="0">
                <a:solidFill>
                  <a:schemeClr val="bg1"/>
                </a:solidFill>
              </a:rPr>
              <a:t> и др.)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Редкие формы:  артрит, миокардит, остеомиелит, иридоциклит и др.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По тяжести: лёгкая, среднетяжёлая, тяжёлая, </a:t>
            </a:r>
            <a:r>
              <a:rPr lang="ru-RU" sz="1800" dirty="0" err="1" smtClean="0">
                <a:solidFill>
                  <a:schemeClr val="bg1"/>
                </a:solidFill>
              </a:rPr>
              <a:t>гипертоксическая</a:t>
            </a:r>
            <a:r>
              <a:rPr lang="ru-RU" sz="1800" dirty="0" smtClean="0">
                <a:solidFill>
                  <a:schemeClr val="bg1"/>
                </a:solidFill>
              </a:rPr>
              <a:t> (молниеносная) формы.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686700" cy="621508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Дифференциальная диагностика менингококкового </a:t>
            </a:r>
            <a:r>
              <a:rPr lang="ru-RU" dirty="0" err="1" smtClean="0">
                <a:solidFill>
                  <a:schemeClr val="bg1"/>
                </a:solidFill>
              </a:rPr>
              <a:t>назофарингита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309360"/>
            <a:ext cx="8229600" cy="4859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Поражение носоглотки, вызванное респираторными вирусами (гриппозными и парагриппозными вирусами, </a:t>
            </a:r>
            <a:r>
              <a:rPr lang="ru-RU" sz="2400" dirty="0" err="1" smtClean="0">
                <a:solidFill>
                  <a:schemeClr val="bg1"/>
                </a:solidFill>
              </a:rPr>
              <a:t>риновирусами</a:t>
            </a:r>
            <a:r>
              <a:rPr lang="ru-RU" sz="2400" dirty="0" smtClean="0">
                <a:solidFill>
                  <a:schemeClr val="bg1"/>
                </a:solidFill>
              </a:rPr>
              <a:t>, аденовирусами)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8" cy="5114948"/>
          </a:xfrm>
        </p:spPr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 характер отделяемого из носа (при ОРВИ — водянистые, серозные; при менингококковой инфекции — гнойные, слизисто-гнойные с первого для болезни);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 отсутствие характерных для менингококкового </a:t>
            </a:r>
            <a:r>
              <a:rPr lang="ru-RU" dirty="0" err="1" smtClean="0">
                <a:solidFill>
                  <a:schemeClr val="bg1"/>
                </a:solidFill>
              </a:rPr>
              <a:t>назофарингита</a:t>
            </a:r>
            <a:r>
              <a:rPr lang="ru-RU" dirty="0" smtClean="0">
                <a:solidFill>
                  <a:schemeClr val="bg1"/>
                </a:solidFill>
              </a:rPr>
              <a:t> гнойных «дорожек»;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 отсутствие лейкоцитоза, </a:t>
            </a:r>
            <a:r>
              <a:rPr lang="ru-RU" dirty="0" err="1" smtClean="0">
                <a:solidFill>
                  <a:schemeClr val="bg1"/>
                </a:solidFill>
              </a:rPr>
              <a:t>нейтрофилеза</a:t>
            </a:r>
            <a:r>
              <a:rPr lang="ru-RU" dirty="0" smtClean="0">
                <a:solidFill>
                  <a:schemeClr val="bg1"/>
                </a:solidFill>
              </a:rPr>
              <a:t> в крови.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Админ\Desktop\менингококк\орви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770048"/>
            <a:ext cx="4000528" cy="494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Гайморит от менингококкового </a:t>
            </a:r>
            <a:r>
              <a:rPr lang="ru-RU" sz="2400" dirty="0" err="1" smtClean="0">
                <a:solidFill>
                  <a:schemeClr val="bg1"/>
                </a:solidFill>
              </a:rPr>
              <a:t>назофарингита</a:t>
            </a:r>
            <a:r>
              <a:rPr lang="ru-RU" sz="2400" dirty="0" smtClean="0">
                <a:solidFill>
                  <a:schemeClr val="bg1"/>
                </a:solidFill>
              </a:rPr>
              <a:t> отличают: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8" cy="4709160"/>
          </a:xfrm>
        </p:spPr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 поражение преимущественно одной пазухи (отсюда — одностороннее гнойное отделяемое из носа);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 длительное упорное течение с периодическими рецидивами;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 характерная рентгенологическая картина (затемнение верхнечелюстной пазухи, возможно наличие «уровня»);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 отсутствие </a:t>
            </a:r>
            <a:r>
              <a:rPr lang="ru-RU" dirty="0" err="1" smtClean="0">
                <a:solidFill>
                  <a:schemeClr val="bg1"/>
                </a:solidFill>
              </a:rPr>
              <a:t>контагиозности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Users\Админ\Desktop\менингококк\_1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428736"/>
            <a:ext cx="3786214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Дифтерия отличается от менингококкового </a:t>
            </a:r>
            <a:r>
              <a:rPr lang="ru-RU" sz="2400" dirty="0" err="1" smtClean="0">
                <a:solidFill>
                  <a:schemeClr val="bg1"/>
                </a:solidFill>
              </a:rPr>
              <a:t>назофарингита</a:t>
            </a:r>
            <a:r>
              <a:rPr lang="ru-RU" sz="2400" dirty="0" smtClean="0">
                <a:solidFill>
                  <a:schemeClr val="bg1"/>
                </a:solidFill>
              </a:rPr>
              <a:t>: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5400684" cy="4709160"/>
          </a:xfrm>
        </p:spPr>
        <p:txBody>
          <a:bodyPr>
            <a:normAutofit fontScale="62500" lnSpcReduction="20000"/>
          </a:bodyPr>
          <a:lstStyle/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 отделяемое из носа может приобретать слизисто-кровянистый характер;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 местный процесс может сопровождаться образованием высыпаний и корочек на слизистой оболочке у входа в нос;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 на слизистой оболочке носа, глотки могут появляться белесоватые, с трудом снимающиеся налеты, после снятия которых обнажается кровоточащая поверхность;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 процесс может распространяться на слизистую оболочку миндалин, нёба, гортани и т.д.;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 слизистые оболочки ротоглотки отечны, </a:t>
            </a:r>
            <a:r>
              <a:rPr lang="ru-RU" dirty="0" err="1" smtClean="0">
                <a:solidFill>
                  <a:schemeClr val="bg1"/>
                </a:solidFill>
              </a:rPr>
              <a:t>цианотичны</a:t>
            </a:r>
            <a:r>
              <a:rPr lang="ru-RU" dirty="0" smtClean="0">
                <a:solidFill>
                  <a:schemeClr val="bg1"/>
                </a:solidFill>
              </a:rPr>
              <a:t> (гиперемия выражена в меньшей степени);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 отсутствует гнойная «дорожка»;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 в отделяемом из носа обнаруживают палочки в форме гантели.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3" name="Picture 3" descr="C:\Users\Админ\Desktop\менингококк\difteria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571612"/>
            <a:ext cx="3286148" cy="438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723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Дифференциальная диагностика </a:t>
            </a:r>
            <a:r>
              <a:rPr lang="ru-RU" dirty="0" err="1" smtClean="0">
                <a:solidFill>
                  <a:schemeClr val="bg1"/>
                </a:solidFill>
              </a:rPr>
              <a:t>менингококцемии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72206"/>
            <a:ext cx="8229600" cy="237154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15362" name="Picture 2" descr="C:\Users\Админ\Desktop\менингококк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143248"/>
            <a:ext cx="400052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>
                <a:solidFill>
                  <a:schemeClr val="bg1"/>
                </a:solidFill>
              </a:rPr>
              <a:t>Скарлатину от </a:t>
            </a:r>
            <a:r>
              <a:rPr lang="ru-RU" sz="2700" dirty="0" err="1" smtClean="0">
                <a:solidFill>
                  <a:schemeClr val="bg1"/>
                </a:solidFill>
              </a:rPr>
              <a:t>менингококцемии</a:t>
            </a:r>
            <a:r>
              <a:rPr lang="ru-RU" sz="2700" dirty="0" smtClean="0">
                <a:solidFill>
                  <a:schemeClr val="bg1"/>
                </a:solidFill>
              </a:rPr>
              <a:t> отличают: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4614866" cy="5715040"/>
          </a:xfrm>
        </p:spPr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 «пылающий зев», «малиновый» язык;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 обильная мелкоточечная сыпь на </a:t>
            </a:r>
            <a:r>
              <a:rPr lang="ru-RU" dirty="0" err="1" smtClean="0">
                <a:solidFill>
                  <a:schemeClr val="bg1"/>
                </a:solidFill>
              </a:rPr>
              <a:t>гиперемированном</a:t>
            </a:r>
            <a:r>
              <a:rPr lang="ru-RU" dirty="0" smtClean="0">
                <a:solidFill>
                  <a:schemeClr val="bg1"/>
                </a:solidFill>
              </a:rPr>
              <a:t> фоне кожи, захватывающая лицо, туловище, конечности; особенно обильна сыпь в местах естественных складок;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 наличие носогубного треугольника (бледного участка кожи, свободного от сыпи);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 ангина — частый признак;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— в мазках обнаруживают грамположительные кокки.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C:\Users\Админ\Desktop\менингококк\1319650776_skarlatin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785794"/>
            <a:ext cx="3714776" cy="2428892"/>
          </a:xfrm>
          <a:prstGeom prst="rect">
            <a:avLst/>
          </a:prstGeom>
          <a:noFill/>
        </p:spPr>
      </p:pic>
      <p:pic>
        <p:nvPicPr>
          <p:cNvPr id="6147" name="Picture 3" descr="C:\Users\Админ\Desktop\менингококк\скарлати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429000"/>
            <a:ext cx="3724273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143</TotalTime>
  <Words>503</Words>
  <PresentationFormat>On-screen Show (4:3)</PresentationFormat>
  <Paragraphs>98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Апекс</vt:lpstr>
      <vt:lpstr>Менингококковая инфекция</vt:lpstr>
      <vt:lpstr>Slide 2</vt:lpstr>
      <vt:lpstr>Клиническая классификация менингококковой инфекции</vt:lpstr>
      <vt:lpstr>Дифференциальная диагностика менингококкового назофарингита</vt:lpstr>
      <vt:lpstr>Поражение носоглотки, вызванное респираторными вирусами (гриппозными и парагриппозными вирусами, риновирусами, аденовирусами)</vt:lpstr>
      <vt:lpstr>Гайморит от менингококкового назофарингита отличают:</vt:lpstr>
      <vt:lpstr> Дифтерия отличается от менингококкового назофарингита:</vt:lpstr>
      <vt:lpstr>Дифференциальная диагностика менингококцемии</vt:lpstr>
      <vt:lpstr>Скарлатину от менингококцемии отличают: </vt:lpstr>
      <vt:lpstr>Для кори в отличие от менингококцемии характерны:</vt:lpstr>
      <vt:lpstr>Slide 11</vt:lpstr>
      <vt:lpstr>При инфекционном мононуклеозе :</vt:lpstr>
      <vt:lpstr>Для сыпного тифа характерны выраженная интоксикация в сочетании с геморрагической сыпью. Отличают его от менингококцемии следующие симптомы: </vt:lpstr>
      <vt:lpstr>Для лептоспироза, как и для менингококцемии, характерны острое начало, тяжелая интоксикация, обильная геморрагическая сыпь. В отличие от менингококцемии лептоспирозу присущи следующие симптомы: </vt:lpstr>
      <vt:lpstr>Иерсиниоз. Клинику септической формы иерсиниоза и менингококцемии сближают острое начало, лихорадка, интоксикация, наличие геморрагической сыпи, вероятность возникновения артритов. Септическая форма иерсиниоза отличается от менингококцемии: </vt:lpstr>
      <vt:lpstr>Slide 16</vt:lpstr>
      <vt:lpstr>Slide 17</vt:lpstr>
      <vt:lpstr>Дифференциальная диагностика менингококкового менингита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Менингококковая инфекция</dc:title>
  <dc:creator>Админ</dc:creator>
  <cp:lastModifiedBy>Windows User</cp:lastModifiedBy>
  <cp:revision>19</cp:revision>
  <dcterms:created xsi:type="dcterms:W3CDTF">2016-03-08T08:28:00Z</dcterms:created>
  <dcterms:modified xsi:type="dcterms:W3CDTF">2017-05-17T20:47:10Z</dcterms:modified>
</cp:coreProperties>
</file>