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31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09" r:id="rId13"/>
    <p:sldId id="270" r:id="rId14"/>
    <p:sldId id="271" r:id="rId15"/>
    <p:sldId id="276" r:id="rId16"/>
    <p:sldId id="278" r:id="rId17"/>
    <p:sldId id="279" r:id="rId18"/>
    <p:sldId id="280" r:id="rId19"/>
    <p:sldId id="282" r:id="rId20"/>
    <p:sldId id="281" r:id="rId21"/>
    <p:sldId id="285" r:id="rId22"/>
    <p:sldId id="286" r:id="rId23"/>
    <p:sldId id="290" r:id="rId24"/>
    <p:sldId id="291" r:id="rId25"/>
    <p:sldId id="296" r:id="rId26"/>
    <p:sldId id="305" r:id="rId27"/>
    <p:sldId id="31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лтереева Хава Р\Desktop\88a84ee6ea5133671307bb0495b6e3ed17626d3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5760" y="3086704"/>
            <a:ext cx="5107577" cy="2212623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+mn-lt"/>
              </a:rPr>
              <a:t>Методы </a:t>
            </a:r>
            <a:r>
              <a:rPr lang="ru-RU" sz="4400" b="1" dirty="0" err="1" smtClean="0">
                <a:solidFill>
                  <a:srgbClr val="FF0000"/>
                </a:solidFill>
                <a:latin typeface="+mn-lt"/>
              </a:rPr>
              <a:t>ПРОФИЛАКТИКи</a:t>
            </a:r>
            <a:r>
              <a:rPr lang="ru-RU" sz="4400" b="1" dirty="0" smtClean="0">
                <a:solidFill>
                  <a:srgbClr val="FF0000"/>
                </a:solidFill>
                <a:latin typeface="+mn-lt"/>
              </a:rPr>
              <a:t> КАРИЕСА</a:t>
            </a:r>
            <a:endParaRPr lang="ru-RU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13" y="6209603"/>
            <a:ext cx="4478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Выполнила: </a:t>
            </a:r>
            <a:r>
              <a:rPr lang="ru-RU" b="1" dirty="0" err="1" smtClean="0">
                <a:solidFill>
                  <a:schemeClr val="bg1"/>
                </a:solidFill>
              </a:rPr>
              <a:t>Вазаева</a:t>
            </a:r>
            <a:r>
              <a:rPr lang="ru-RU" b="1" dirty="0" smtClean="0">
                <a:solidFill>
                  <a:schemeClr val="bg1"/>
                </a:solidFill>
              </a:rPr>
              <a:t> Лейла 505 </a:t>
            </a:r>
            <a:r>
              <a:rPr lang="ru-RU" b="1" dirty="0" err="1" smtClean="0">
                <a:solidFill>
                  <a:schemeClr val="bg1"/>
                </a:solidFill>
              </a:rPr>
              <a:t>стом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фак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7707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779" y="191911"/>
            <a:ext cx="5418666" cy="6502400"/>
          </a:xfrm>
        </p:spPr>
        <p:txBody>
          <a:bodyPr/>
          <a:lstStyle/>
          <a:p>
            <a:r>
              <a:rPr lang="ru-RU" sz="2800" b="1" u="sng" dirty="0">
                <a:solidFill>
                  <a:schemeClr val="bg1"/>
                </a:solidFill>
              </a:rPr>
              <a:t>Показания к системному применению фторидов</a:t>
            </a:r>
            <a:r>
              <a:rPr lang="ru-RU" sz="2800" b="1" dirty="0">
                <a:solidFill>
                  <a:schemeClr val="bg1"/>
                </a:solidFill>
              </a:rPr>
              <a:t>: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	</a:t>
            </a:r>
            <a:r>
              <a:rPr lang="ru-RU" sz="2800" b="1" dirty="0">
                <a:solidFill>
                  <a:schemeClr val="bg1"/>
                </a:solidFill>
              </a:rPr>
              <a:t>низкое содержание фторида в питьевой воде </a:t>
            </a:r>
            <a:r>
              <a:rPr lang="ru-RU" sz="2400" dirty="0">
                <a:solidFill>
                  <a:schemeClr val="bg1"/>
                </a:solidFill>
              </a:rPr>
              <a:t>(менее половины оптимальной дозы для каждой климатической зоны);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	</a:t>
            </a:r>
            <a:r>
              <a:rPr lang="ru-RU" sz="2800" b="1" dirty="0">
                <a:solidFill>
                  <a:schemeClr val="bg1"/>
                </a:solidFill>
              </a:rPr>
              <a:t>средний</a:t>
            </a:r>
            <a:r>
              <a:rPr lang="ru-RU" sz="2400" b="1" dirty="0">
                <a:solidFill>
                  <a:schemeClr val="bg1"/>
                </a:solidFill>
              </a:rPr>
              <a:t> (индекс КПУ более 4), </a:t>
            </a:r>
            <a:r>
              <a:rPr lang="ru-RU" sz="2800" b="1" dirty="0">
                <a:solidFill>
                  <a:schemeClr val="bg1"/>
                </a:solidFill>
              </a:rPr>
              <a:t>высокий и очень высокий уровень </a:t>
            </a:r>
            <a:r>
              <a:rPr lang="ru-RU" sz="2400" b="1" dirty="0">
                <a:solidFill>
                  <a:schemeClr val="bg1"/>
                </a:solidFill>
              </a:rPr>
              <a:t>интенсивности кариеса у 12-летних детей района</a:t>
            </a:r>
            <a:r>
              <a:rPr lang="ru-RU" sz="2400" dirty="0">
                <a:solidFill>
                  <a:schemeClr val="bg1"/>
                </a:solidFill>
              </a:rPr>
              <a:t>;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	отсутствие других источников системного поступления фторида.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904" y="342172"/>
            <a:ext cx="5606206" cy="3741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306" y="4233862"/>
            <a:ext cx="3139116" cy="19750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002" y="3443111"/>
            <a:ext cx="3138311" cy="313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486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757" y="535577"/>
            <a:ext cx="9245600" cy="6158734"/>
          </a:xfrm>
        </p:spPr>
        <p:txBody>
          <a:bodyPr/>
          <a:lstStyle/>
          <a:p>
            <a:r>
              <a:rPr lang="ru-RU" sz="4000" dirty="0">
                <a:solidFill>
                  <a:schemeClr val="bg1"/>
                </a:solidFill>
              </a:rPr>
              <a:t>Фторирование питьевой воды.</a:t>
            </a:r>
          </a:p>
          <a:p>
            <a:r>
              <a:rPr lang="ru-RU" sz="4000" dirty="0" smtClean="0">
                <a:solidFill>
                  <a:schemeClr val="bg1"/>
                </a:solidFill>
              </a:rPr>
              <a:t>Фторирование молока.</a:t>
            </a:r>
          </a:p>
          <a:p>
            <a:r>
              <a:rPr lang="ru-RU" sz="4000" dirty="0" smtClean="0">
                <a:solidFill>
                  <a:schemeClr val="bg1"/>
                </a:solidFill>
              </a:rPr>
              <a:t>Фторирование поваренной соли.</a:t>
            </a:r>
          </a:p>
          <a:p>
            <a:r>
              <a:rPr lang="ru-RU" sz="4000" dirty="0" err="1" smtClean="0">
                <a:solidFill>
                  <a:schemeClr val="bg1"/>
                </a:solidFill>
              </a:rPr>
              <a:t>Фторидсодержащие</a:t>
            </a:r>
            <a:r>
              <a:rPr lang="ru-RU" sz="4000" dirty="0" smtClean="0">
                <a:solidFill>
                  <a:schemeClr val="bg1"/>
                </a:solidFill>
              </a:rPr>
              <a:t> таблетки и растворы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0" y="2212622"/>
            <a:ext cx="2854038" cy="2652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869" y="3422827"/>
            <a:ext cx="4595544" cy="343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733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89" y="1065300"/>
            <a:ext cx="11988800" cy="4613011"/>
          </a:xfrm>
        </p:spPr>
      </p:pic>
    </p:spTree>
    <p:extLst>
      <p:ext uri="{BB962C8B-B14F-4D97-AF65-F5344CB8AC3E}">
        <p14:creationId xmlns:p14="http://schemas.microsoft.com/office/powerpoint/2010/main" xmlns="" val="3081757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199" y="146756"/>
            <a:ext cx="11548533" cy="6502399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</a:rPr>
              <a:t>Местные методы применения фторидов.</a:t>
            </a:r>
          </a:p>
          <a:p>
            <a:r>
              <a:rPr lang="ru-RU" dirty="0">
                <a:solidFill>
                  <a:schemeClr val="bg1"/>
                </a:solidFill>
              </a:rPr>
              <a:t>Различают местные фторидсодержащие профилактические средства для самостоятельного (зубные пасты, растворы для полоскания) и профессионального (лаки, растворы и гели для аппликаций) применения.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43" y="2810933"/>
            <a:ext cx="6656068" cy="34882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605" y="2810933"/>
            <a:ext cx="4593127" cy="348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429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201" y="124179"/>
            <a:ext cx="8082843" cy="673382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Зубные пасты.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Самое распространённое лечебно-профилактическое средство — фторидсодержащие зубные пасты, которые составляют 95% всех производимых зубных паст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>
                <a:solidFill>
                  <a:schemeClr val="bg1"/>
                </a:solidFill>
              </a:rPr>
              <a:t> Содержание фторида в пастах для детей и взрослых различно.</a:t>
            </a:r>
          </a:p>
          <a:p>
            <a:r>
              <a:rPr lang="ru-RU" sz="2400" dirty="0">
                <a:solidFill>
                  <a:schemeClr val="bg1"/>
                </a:solidFill>
              </a:rPr>
              <a:t> В качестве противокариозных добавок в состав зубных паст вводят </a:t>
            </a:r>
            <a:r>
              <a:rPr lang="ru-RU" sz="2400" b="1" dirty="0">
                <a:solidFill>
                  <a:schemeClr val="bg1"/>
                </a:solidFill>
              </a:rPr>
              <a:t>фториды натрия и алюминия, монофторфосфат, подкисленный фосфатами фтористый натрий, а также органические соединения фтора (аминофториды).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Фторидсодержащие зубные пасты разрабатывают таким образом, чтобы </a:t>
            </a:r>
            <a:r>
              <a:rPr lang="ru-RU" sz="2800" b="1" dirty="0">
                <a:solidFill>
                  <a:schemeClr val="bg1"/>
                </a:solidFill>
              </a:rPr>
              <a:t>активный (несвязанный) ион фтора </a:t>
            </a:r>
            <a:r>
              <a:rPr lang="ru-RU" sz="2400" b="1" dirty="0">
                <a:solidFill>
                  <a:schemeClr val="bg1"/>
                </a:solidFill>
              </a:rPr>
              <a:t>в процессе производства и хранения не инактивировался,</a:t>
            </a:r>
            <a:r>
              <a:rPr lang="ru-RU" sz="2400" dirty="0">
                <a:solidFill>
                  <a:schemeClr val="bg1"/>
                </a:solidFill>
              </a:rPr>
              <a:t> что и определяет профилактические свойства пасты.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156" y="4605867"/>
            <a:ext cx="3510844" cy="2167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070" y="248356"/>
            <a:ext cx="4281584" cy="13772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816" y="1625599"/>
            <a:ext cx="3610065" cy="17159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021" y="3175226"/>
            <a:ext cx="3975654" cy="18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8273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311" y="112889"/>
            <a:ext cx="9652000" cy="657013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Растворы для полоскания.</a:t>
            </a:r>
          </a:p>
          <a:p>
            <a:r>
              <a:rPr lang="ru-RU" sz="2400" dirty="0">
                <a:solidFill>
                  <a:schemeClr val="bg1"/>
                </a:solidFill>
              </a:rPr>
              <a:t>В домашних условиях для профилактики кариеса применяют растворы с низкой концентрацией фторида. От нее зависит частота полосканий.</a:t>
            </a: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Раствор с концентрацией 0,05% применяют 1 раз в день, 0,1% — 1 раз в неделю, 0,2% — 1 раз в 2 нед. Продолжительность процедуры полоскания — 1 мин, рекомендуемое количество фторидсодержащего раствора — 10 мл. </a:t>
            </a:r>
          </a:p>
          <a:p>
            <a:r>
              <a:rPr lang="ru-RU" sz="2400" dirty="0">
                <a:solidFill>
                  <a:schemeClr val="bg1"/>
                </a:solidFill>
              </a:rPr>
              <a:t>Для повышения эффективности рекомендовано проводить полоскания после чистки зубов. В течение последующих 30 мин не рекомендовано употребление пищи и напитков. У детей полоскания начинают применять с момента прорезывания первых постоянных зубов.</a:t>
            </a:r>
          </a:p>
          <a:p>
            <a:r>
              <a:rPr lang="ru-RU" sz="2000" dirty="0">
                <a:solidFill>
                  <a:schemeClr val="bg1"/>
                </a:solidFill>
              </a:rPr>
              <a:t>Клиническая эффективность метода у детей, использующих растворы для полоскания с 6 лет, — снижение прироста кариеса зубов на 30-40% за 3 года. Длительность эффекта после окончания курса полосканий — 2-3 года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711" y="219552"/>
            <a:ext cx="2297112" cy="186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640711" y="4663174"/>
            <a:ext cx="2386397" cy="1820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936" y="2302932"/>
            <a:ext cx="2714662" cy="196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7590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0" y="158045"/>
            <a:ext cx="12011377" cy="65588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 Растворы </a:t>
            </a:r>
            <a:r>
              <a:rPr lang="ru-RU" sz="4000" b="1" dirty="0">
                <a:solidFill>
                  <a:schemeClr val="bg1"/>
                </a:solidFill>
              </a:rPr>
              <a:t>и гели для профессионального использования.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В клинических условиях специалисты применяют препараты с достаточно высокой концентрацией фторида.</a:t>
            </a:r>
          </a:p>
          <a:p>
            <a:r>
              <a:rPr lang="ru-RU" sz="2400" dirty="0">
                <a:solidFill>
                  <a:schemeClr val="bg1"/>
                </a:solidFill>
              </a:rPr>
              <a:t> К ним относят </a:t>
            </a:r>
            <a:r>
              <a:rPr lang="ru-RU" sz="2800" b="1" dirty="0">
                <a:solidFill>
                  <a:schemeClr val="bg1"/>
                </a:solidFill>
              </a:rPr>
              <a:t>2% раствор фторида натрия и фторид натрия, подкисленный фосфорной кислотой, в виде раствора и геля с 1,23% содержанием фторида.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Эти средства применяют в виде полосканий и аппликаций 1-2 раза в год.</a:t>
            </a:r>
          </a:p>
          <a:p>
            <a:r>
              <a:rPr lang="ru-RU" sz="2400" dirty="0">
                <a:solidFill>
                  <a:schemeClr val="bg1"/>
                </a:solidFill>
              </a:rPr>
              <a:t> Предварительно следует очистить зубы от налёта. При выполнении аппликации зубы изолируют от слюны, высушивают и накладывают рыхлый ватный тампон, обильно смоченный раствором фторида натрия. Гель удобнее наносить, используя стандартные каппы. Продолжительность аппликации составляет 3-5 мин. После процедуры пациенту в течение 2 ч не следует пить и принимать пищу.</a:t>
            </a:r>
          </a:p>
          <a:p>
            <a:r>
              <a:rPr lang="ru-RU" sz="2000" dirty="0">
                <a:solidFill>
                  <a:schemeClr val="bg1"/>
                </a:solidFill>
              </a:rPr>
              <a:t>Клиническая эффективность метода составляет 30-50%.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2525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643" y="327378"/>
            <a:ext cx="11796890" cy="653062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 </a:t>
            </a:r>
            <a:r>
              <a:rPr lang="ru-RU" sz="4000" b="1" dirty="0" err="1" smtClean="0">
                <a:solidFill>
                  <a:schemeClr val="bg1"/>
                </a:solidFill>
              </a:rPr>
              <a:t>Фторидсодержащие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>лаки.</a:t>
            </a:r>
          </a:p>
          <a:p>
            <a:r>
              <a:rPr lang="ru-RU" sz="2400" dirty="0">
                <a:solidFill>
                  <a:schemeClr val="bg1"/>
                </a:solidFill>
              </a:rPr>
              <a:t>Введение фторида в состав лака способствует его длительному сохранению на поверхности зубов и пролонгации периода воздействия на эмаль. </a:t>
            </a:r>
          </a:p>
          <a:p>
            <a:r>
              <a:rPr lang="ru-RU" b="1" dirty="0">
                <a:solidFill>
                  <a:schemeClr val="bg1"/>
                </a:solidFill>
              </a:rPr>
              <a:t>Лак образует прилегающую к эмали пленку</a:t>
            </a:r>
            <a:r>
              <a:rPr lang="ru-RU" dirty="0">
                <a:solidFill>
                  <a:schemeClr val="bg1"/>
                </a:solidFill>
              </a:rPr>
              <a:t>, которая остаётся на зубах в течение нескольких часов, а в фиссурах, щелях и микропространствах — до нескольких дней и даже недель. Этот метод рекомендован при умеренной или высокой интенсивности кариеса зубов в популяции, детям и молодым людям с высоким риском развития кариеса.</a:t>
            </a: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Кратность нанесения лака — 2-4 раза в год </a:t>
            </a:r>
            <a:r>
              <a:rPr lang="ru-RU" sz="2400" dirty="0">
                <a:solidFill>
                  <a:schemeClr val="bg1"/>
                </a:solidFill>
              </a:rPr>
              <a:t>(в зависимости от активности кариозного процесса). Лак наносят на очищенную от налета, высушенную поверхность зубов тонким слоем с помощью кисточки. Он высыхает в течение 4-5 мин. Пациенту в течение 12-24 ч не следует чистить зубы и принимать очень твёрдую пищу.</a:t>
            </a:r>
          </a:p>
          <a:p>
            <a:r>
              <a:rPr lang="ru-RU" dirty="0">
                <a:solidFill>
                  <a:schemeClr val="bg1"/>
                </a:solidFill>
              </a:rPr>
              <a:t>В настоящее время используют лаки, производимые в России и в странах ближнего зарубежья: «Профилак», «СтомаДент», «Белагель-Ф», и зарубежные лаки «Бифлюорид 12», «Duraphat», «Fluor Protector», »Composed».</a:t>
            </a:r>
          </a:p>
          <a:p>
            <a:r>
              <a:rPr lang="ru-RU" dirty="0">
                <a:solidFill>
                  <a:schemeClr val="bg1"/>
                </a:solidFill>
              </a:rPr>
              <a:t>Клиническая эффективность применения фторидсодержащего лака, по данным различных источников, колеблется от 20 до 70% и зависит от интенсивности кариеса зубов, частоты нанесения лака и других факторов.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09752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37" y="81876"/>
            <a:ext cx="4087730" cy="3180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933" y="0"/>
            <a:ext cx="3308944" cy="31608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939" y="81876"/>
            <a:ext cx="3605677" cy="2698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867" y="3262489"/>
            <a:ext cx="5791198" cy="3400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264" y="3262489"/>
            <a:ext cx="5119513" cy="340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2097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551714" cy="3592286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+mn-lt"/>
              </a:rPr>
              <a:t>ПРОФИЛАКТИКА ФИССУРНОГО КАРИЕСА.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18" y="3589867"/>
            <a:ext cx="3803894" cy="3026813"/>
          </a:xfrm>
          <a:prstGeom prst="rect">
            <a:avLst/>
          </a:prstGeom>
        </p:spPr>
      </p:pic>
      <p:pic>
        <p:nvPicPr>
          <p:cNvPr id="28674" name="Picture 2" descr="https://temperaturka.com/wp-content/uploads/d/4/7/d47200e66502b48612a68edc136c6c5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703" y="1854926"/>
            <a:ext cx="6761026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1629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3954" y="395110"/>
            <a:ext cx="10162903" cy="64628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                    </a:t>
            </a:r>
            <a:r>
              <a:rPr lang="ru-RU" sz="3200" b="1" dirty="0" smtClean="0">
                <a:solidFill>
                  <a:schemeClr val="bg1"/>
                </a:solidFill>
              </a:rPr>
              <a:t>К </a:t>
            </a:r>
            <a:r>
              <a:rPr lang="ru-RU" sz="3200" b="1" u="sng" dirty="0">
                <a:solidFill>
                  <a:schemeClr val="bg1"/>
                </a:solidFill>
              </a:rPr>
              <a:t>методам профилактики </a:t>
            </a:r>
            <a:r>
              <a:rPr lang="ru-RU" sz="3200" b="1" dirty="0">
                <a:solidFill>
                  <a:schemeClr val="bg1"/>
                </a:solidFill>
              </a:rPr>
              <a:t>относят</a:t>
            </a:r>
            <a:r>
              <a:rPr lang="ru-RU" sz="3200" b="1" dirty="0" smtClean="0">
                <a:solidFill>
                  <a:schemeClr val="bg1"/>
                </a:solidFill>
              </a:rPr>
              <a:t>:</a:t>
            </a:r>
          </a:p>
          <a:p>
            <a:pPr>
              <a:buNone/>
            </a:pP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•	стоматологическое просвещение и гигиеническое воспитание населения;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•	эндогенное (системное) использование препаратов фтора;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•	местное применение реминерализирующих средств;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•	герметизацию фиссур зубов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endParaRPr lang="ru-RU" sz="24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C:\Users\Салтереева Хава Р\Desktop\8izrzAkB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348548" y="3383280"/>
            <a:ext cx="4898571" cy="3148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36708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200" y="237067"/>
            <a:ext cx="10950222" cy="6513689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36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Анатомические особенности строения фиссур зубов обусловливают преимущественную локализацию кариозных поражений именно в этих областях в 70% случаев, а у детей — до 100% всех поражений.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Фиссуры представляют собой складки эмали между жевательными буграми.</a:t>
            </a:r>
          </a:p>
          <a:p>
            <a:r>
              <a:rPr lang="ru-RU" sz="2400" dirty="0">
                <a:solidFill>
                  <a:schemeClr val="bg1"/>
                </a:solidFill>
              </a:rPr>
              <a:t> По строению эмаль, выстилающая фиссуру, не отличается от таковой на других участках зуба, но </a:t>
            </a:r>
            <a:r>
              <a:rPr lang="ru-RU" sz="2400" b="1" dirty="0">
                <a:solidFill>
                  <a:schemeClr val="bg1"/>
                </a:solidFill>
              </a:rPr>
              <a:t>имеет расширенные межпризменные пространства.</a:t>
            </a: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Эмаль фиссур созревает значительно медленнее</a:t>
            </a:r>
            <a:r>
              <a:rPr lang="ru-RU" sz="2400" dirty="0">
                <a:solidFill>
                  <a:schemeClr val="bg1"/>
                </a:solidFill>
              </a:rPr>
              <a:t>, чем эмаль бугров и режущих краев (минерализация завершается через 2-3 года после прорезывания зуба), что связано с меньшим её контактом с ротовой жидкостью и закрытием фиссур налетом. Чаще всего кариес возникает в ещё не созревших </a:t>
            </a:r>
            <a:r>
              <a:rPr lang="ru-RU" sz="2400" dirty="0" err="1">
                <a:solidFill>
                  <a:schemeClr val="bg1"/>
                </a:solidFill>
              </a:rPr>
              <a:t>фиссурах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Для профилактики кариеса </a:t>
            </a:r>
            <a:r>
              <a:rPr lang="ru-RU" sz="2400" b="1" dirty="0" err="1" smtClean="0">
                <a:solidFill>
                  <a:schemeClr val="bg1"/>
                </a:solidFill>
              </a:rPr>
              <a:t>фиссур</a:t>
            </a:r>
            <a:r>
              <a:rPr lang="ru-RU" sz="2400" b="1" dirty="0" smtClean="0">
                <a:solidFill>
                  <a:schemeClr val="bg1"/>
                </a:solidFill>
              </a:rPr>
              <a:t> применяют </a:t>
            </a:r>
            <a:r>
              <a:rPr lang="ru-RU" sz="2400" b="1" dirty="0" err="1" smtClean="0">
                <a:solidFill>
                  <a:schemeClr val="bg1"/>
                </a:solidFill>
              </a:rPr>
              <a:t>неинвазивную</a:t>
            </a:r>
            <a:r>
              <a:rPr lang="ru-RU" sz="2400" b="1" dirty="0" smtClean="0">
                <a:solidFill>
                  <a:schemeClr val="bg1"/>
                </a:solidFill>
              </a:rPr>
              <a:t> герметизацию </a:t>
            </a:r>
            <a:r>
              <a:rPr lang="ru-RU" sz="2400" b="1" dirty="0" err="1" smtClean="0">
                <a:solidFill>
                  <a:schemeClr val="bg1"/>
                </a:solidFill>
              </a:rPr>
              <a:t>фиссур</a:t>
            </a:r>
            <a:r>
              <a:rPr lang="ru-RU" sz="2400" b="1" dirty="0" smtClean="0">
                <a:solidFill>
                  <a:schemeClr val="bg1"/>
                </a:solidFill>
              </a:rPr>
              <a:t> и </a:t>
            </a:r>
            <a:r>
              <a:rPr lang="ru-RU" sz="2400" b="1" dirty="0" err="1" smtClean="0">
                <a:solidFill>
                  <a:schemeClr val="bg1"/>
                </a:solidFill>
              </a:rPr>
              <a:t>фиссуротомию</a:t>
            </a:r>
            <a:r>
              <a:rPr lang="ru-RU" sz="2400" b="1" dirty="0" smtClean="0">
                <a:solidFill>
                  <a:schemeClr val="bg1"/>
                </a:solidFill>
              </a:rPr>
              <a:t> (</a:t>
            </a:r>
            <a:r>
              <a:rPr lang="ru-RU" sz="2400" b="1" dirty="0" err="1" smtClean="0">
                <a:solidFill>
                  <a:schemeClr val="bg1"/>
                </a:solidFill>
              </a:rPr>
              <a:t>минимально-инвазивную</a:t>
            </a:r>
            <a:r>
              <a:rPr lang="ru-RU" sz="2400" b="1" dirty="0" smtClean="0">
                <a:solidFill>
                  <a:schemeClr val="bg1"/>
                </a:solidFill>
              </a:rPr>
              <a:t> герметизацию </a:t>
            </a:r>
            <a:r>
              <a:rPr lang="ru-RU" sz="2400" b="1" dirty="0" err="1" smtClean="0">
                <a:solidFill>
                  <a:schemeClr val="bg1"/>
                </a:solidFill>
              </a:rPr>
              <a:t>фиссур</a:t>
            </a:r>
            <a:r>
              <a:rPr lang="ru-RU" sz="2400" b="1" dirty="0" smtClean="0">
                <a:solidFill>
                  <a:schemeClr val="bg1"/>
                </a:solidFill>
              </a:rPr>
              <a:t>).</a:t>
            </a:r>
          </a:p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244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312" y="1"/>
            <a:ext cx="8048977" cy="67733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    ГЕРМЕТИЗАЦИЯ </a:t>
            </a:r>
            <a:r>
              <a:rPr lang="ru-RU" sz="3600" b="1" dirty="0">
                <a:solidFill>
                  <a:schemeClr val="bg1"/>
                </a:solidFill>
              </a:rPr>
              <a:t>ФИССУР.</a:t>
            </a:r>
          </a:p>
          <a:p>
            <a:r>
              <a:rPr lang="ru-RU" sz="2400" dirty="0">
                <a:solidFill>
                  <a:schemeClr val="bg1"/>
                </a:solidFill>
              </a:rPr>
              <a:t>Этот метод профилактики кариеса наиболее эффективен, если его проводить </a:t>
            </a:r>
            <a:r>
              <a:rPr lang="ru-RU" sz="2800" b="1" dirty="0">
                <a:solidFill>
                  <a:schemeClr val="bg1"/>
                </a:solidFill>
              </a:rPr>
              <a:t>сразу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после прорезывания постоянного зуба.</a:t>
            </a:r>
          </a:p>
          <a:p>
            <a:r>
              <a:rPr lang="ru-RU" sz="2400" b="1" u="sng" dirty="0">
                <a:solidFill>
                  <a:schemeClr val="bg1"/>
                </a:solidFill>
              </a:rPr>
              <a:t>Показания к герметизации фиссур</a:t>
            </a:r>
            <a:r>
              <a:rPr lang="ru-RU" sz="2400" dirty="0">
                <a:solidFill>
                  <a:schemeClr val="bg1"/>
                </a:solidFill>
              </a:rPr>
              <a:t>: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	</a:t>
            </a:r>
            <a:r>
              <a:rPr lang="ru-RU" sz="2400" b="1" dirty="0">
                <a:solidFill>
                  <a:schemeClr val="bg1"/>
                </a:solidFill>
              </a:rPr>
              <a:t>постоянные моляры с низкой кариесрезистентностью;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•	индивидуальные особенности анатомического строения фиссур, способствующие развитию кариозных поражений (зубы с глубокими и узкими фиссурами и ямками);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•	кариес временных зубов в анамнезе;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•	низкий уровень гигиены полости рта.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823" y="381547"/>
            <a:ext cx="3991773" cy="2993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823" y="3597022"/>
            <a:ext cx="3991773" cy="317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1559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068" y="225779"/>
            <a:ext cx="5339643" cy="6412088"/>
          </a:xfrm>
        </p:spPr>
        <p:txBody>
          <a:bodyPr>
            <a:normAutofit/>
          </a:bodyPr>
          <a:lstStyle/>
          <a:p>
            <a:r>
              <a:rPr lang="ru-RU" sz="2400" dirty="0"/>
              <a:t>Для герметизации фиссур применяют различные материалы. </a:t>
            </a:r>
          </a:p>
          <a:p>
            <a:r>
              <a:rPr lang="ru-RU" sz="2400" b="1" dirty="0"/>
              <a:t>Силантам</a:t>
            </a:r>
            <a:r>
              <a:rPr lang="ru-RU" sz="2400" dirty="0"/>
              <a:t> (стоматологическим герметикам) свойственно очень низкое содержание наполнителя, в связи с чем нет необходимости в использовании бонда. </a:t>
            </a:r>
          </a:p>
          <a:p>
            <a:r>
              <a:rPr lang="ru-RU" sz="2000" dirty="0"/>
              <a:t>Устойчивость этих материалов к истиранию очень низкая.</a:t>
            </a:r>
          </a:p>
          <a:p>
            <a:r>
              <a:rPr lang="ru-RU" sz="2000" dirty="0"/>
              <a:t> Композиционные материалы, применяемые для герметизации фиссур, обладают более высокой концентрацией наполнителя и, следовательно, более выраженной устойчивостью к стираемости (по сравнению с силантами).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861" y="3792066"/>
            <a:ext cx="4422422" cy="29519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648" y="1464535"/>
            <a:ext cx="3913982" cy="22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2661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200" y="112890"/>
            <a:ext cx="9460090" cy="6745110"/>
          </a:xfrm>
        </p:spPr>
        <p:txBody>
          <a:bodyPr>
            <a:normAutofit lnSpcReduction="10000"/>
          </a:bodyPr>
          <a:lstStyle/>
          <a:p>
            <a:r>
              <a:rPr lang="ru-RU" sz="3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Стеклоиономерные цементы (СИЦ) </a:t>
            </a:r>
            <a:r>
              <a:rPr lang="ru-RU" sz="2400" dirty="0"/>
              <a:t>можно использовать для герметизации фиссур в тех случаях, когда невозможна надежная изоляция от слюны, </a:t>
            </a:r>
            <a:r>
              <a:rPr lang="ru-RU" sz="2400" u="sng" dirty="0"/>
              <a:t>при неполном прорезывании зубов, на зубах с несовершенным строением твёрдых тканей</a:t>
            </a:r>
            <a:r>
              <a:rPr lang="ru-RU" sz="2400" dirty="0"/>
              <a:t>, у детей-инвалидов. </a:t>
            </a:r>
          </a:p>
          <a:p>
            <a:r>
              <a:rPr lang="ru-RU" sz="2400" i="1" dirty="0"/>
              <a:t>Важное свойство СИЦ — возможность адгезии к твёрдым тканям зуба в условиях влажности в полости рта с помощью образования прочной химической связи с апатитами эмали.</a:t>
            </a:r>
            <a:r>
              <a:rPr lang="ru-RU" sz="2400" dirty="0"/>
              <a:t> </a:t>
            </a:r>
          </a:p>
          <a:p>
            <a:r>
              <a:rPr lang="ru-RU" sz="2400" dirty="0"/>
              <a:t>Вследствие этого при использовании СИЦ нет необходимости в предварительном протравливании эмали кислотой для улучшения ретенции. </a:t>
            </a:r>
            <a:r>
              <a:rPr lang="ru-RU" sz="2400" b="1" dirty="0"/>
              <a:t>Одно из преимуществ СИЦ — выделение ионов фтора, усиливающее профилактический эффект и способствующее реминерализации начальных кариозных поражений</a:t>
            </a:r>
            <a:r>
              <a:rPr lang="ru-RU" sz="2400" dirty="0"/>
              <a:t>.</a:t>
            </a:r>
          </a:p>
          <a:p>
            <a:r>
              <a:rPr lang="ru-RU" sz="2400" dirty="0"/>
              <a:t>Герметизация </a:t>
            </a:r>
            <a:r>
              <a:rPr lang="ru-RU" sz="2400" u="sng" dirty="0"/>
              <a:t>противопоказана</a:t>
            </a:r>
            <a:r>
              <a:rPr lang="ru-RU" sz="2400" dirty="0"/>
              <a:t> при среднем и глубоком кариесе фиссур. Ей также не подлежат широкие, хорошо очищаемые фиссуры зубов, интактные в течение 2 лет и более после прорезывания зуба.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288" y="1185333"/>
            <a:ext cx="2449689" cy="2449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289" y="3874911"/>
            <a:ext cx="2449689" cy="244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5958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890" y="417689"/>
            <a:ext cx="11519667" cy="40617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ФИССУРОТОМИЯ</a:t>
            </a:r>
            <a:endParaRPr lang="ru-RU" sz="4000" b="1" dirty="0">
              <a:solidFill>
                <a:schemeClr val="bg1"/>
              </a:solidFill>
            </a:endParaRPr>
          </a:p>
          <a:p>
            <a:r>
              <a:rPr lang="ru-RU" sz="2400" dirty="0"/>
              <a:t>Этот метод отличается от </a:t>
            </a:r>
            <a:r>
              <a:rPr lang="ru-RU" sz="2400" dirty="0" smtClean="0"/>
              <a:t>предыдущего тем</a:t>
            </a:r>
            <a:r>
              <a:rPr lang="ru-RU" sz="2400" dirty="0"/>
              <a:t>, что </a:t>
            </a:r>
            <a:r>
              <a:rPr lang="ru-RU" sz="2400" b="1" dirty="0"/>
              <a:t>герметизации фиссур предшествует процесс раскрытия или расширения узких и глубоких борозд и/или фиссур, в том числе тех, где предполагают кариес</a:t>
            </a:r>
            <a:r>
              <a:rPr lang="ru-RU" sz="2400" dirty="0"/>
              <a:t> (профилактическое сошлифовывание). </a:t>
            </a:r>
          </a:p>
          <a:p>
            <a:r>
              <a:rPr lang="ru-RU" sz="2400" dirty="0"/>
              <a:t>Состояние фиссуры диагностируют с помощью острого зонда. </a:t>
            </a:r>
          </a:p>
          <a:p>
            <a:r>
              <a:rPr lang="ru-RU" sz="2400" dirty="0"/>
              <a:t>Можно использовать увеличительные призматические лупы.</a:t>
            </a:r>
          </a:p>
          <a:p>
            <a:r>
              <a:rPr lang="ru-RU" sz="2400" dirty="0"/>
              <a:t> Кроме того, для обнаружения кариозных тканей используют метод витального окрашивания и лазерную диагностику.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47" y="4479403"/>
            <a:ext cx="2993944" cy="2171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0" y="4071327"/>
            <a:ext cx="3860574" cy="27007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748" y="4312706"/>
            <a:ext cx="3575354" cy="245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3252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667" y="462844"/>
            <a:ext cx="11435643" cy="6186311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</a:rPr>
              <a:t>РЕМИНЕРАЛИЗИРУЮЩАЯ ТЕРАПИЯ</a:t>
            </a:r>
          </a:p>
          <a:p>
            <a:r>
              <a:rPr lang="ru-RU" sz="2400" b="1" dirty="0"/>
              <a:t>Для профилактики и лечения </a:t>
            </a:r>
            <a:r>
              <a:rPr lang="ru-RU" sz="2400" b="1" dirty="0">
                <a:solidFill>
                  <a:schemeClr val="bg1"/>
                </a:solidFill>
              </a:rPr>
              <a:t>кариеса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в стадии пятна </a:t>
            </a:r>
            <a:r>
              <a:rPr lang="ru-RU" sz="2400" b="1" dirty="0"/>
              <a:t>применяют местную реминерализирующую терапию — возмещение потерь минеральных компонентов эмали вследствие деминерализации</a:t>
            </a:r>
            <a:r>
              <a:rPr lang="ru-RU" sz="2400" dirty="0"/>
              <a:t>.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Метод основан </a:t>
            </a:r>
            <a:r>
              <a:rPr lang="ru-RU" sz="2400" b="1" u="sng" dirty="0">
                <a:solidFill>
                  <a:schemeClr val="bg1"/>
                </a:solidFill>
              </a:rPr>
              <a:t>на свойстве проницаемости эмали и дентина </a:t>
            </a:r>
            <a:r>
              <a:rPr lang="ru-RU" sz="2400" b="1" dirty="0">
                <a:solidFill>
                  <a:schemeClr val="bg1"/>
                </a:solidFill>
              </a:rPr>
              <a:t>в центростремительном направлении. Проникающие ионы минеральных элементов накапливаются в органической матрице, образуя аморфное кристаллическое вещество эмали, или замещают свободные связи в неразрушившихся кристаллах апатита эмали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/>
              <a:t> </a:t>
            </a:r>
            <a:r>
              <a:rPr lang="ru-RU" sz="2400" b="1" dirty="0"/>
              <a:t>Метод направлен на ускорение минерализации эмали сразу после прорезывания зуба; насыщение эмали минеральными веществами, повышающими её устойчивость к кислотам, которые выделяют микроорганизмы зубного налёта; восстановление ранних кариозных повреждений.</a:t>
            </a:r>
          </a:p>
        </p:txBody>
      </p:sp>
    </p:spTree>
    <p:extLst>
      <p:ext uri="{BB962C8B-B14F-4D97-AF65-F5344CB8AC3E}">
        <p14:creationId xmlns:p14="http://schemas.microsoft.com/office/powerpoint/2010/main" xmlns="" val="4237035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468" y="124178"/>
            <a:ext cx="8525206" cy="65814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 </a:t>
            </a:r>
            <a:r>
              <a:rPr lang="ru-RU" sz="2000" b="1" dirty="0" smtClean="0">
                <a:solidFill>
                  <a:schemeClr val="bg1"/>
                </a:solidFill>
              </a:rPr>
              <a:t>ПРИМЕНЕНИЕ </a:t>
            </a:r>
            <a:r>
              <a:rPr lang="ru-RU" sz="2000" b="1" dirty="0">
                <a:solidFill>
                  <a:schemeClr val="bg1"/>
                </a:solidFill>
              </a:rPr>
              <a:t>GC TOOTH MOUSSE</a:t>
            </a:r>
          </a:p>
          <a:p>
            <a:r>
              <a:rPr lang="ru-RU" sz="2000" dirty="0">
                <a:solidFill>
                  <a:schemeClr val="bg1"/>
                </a:solidFill>
              </a:rPr>
              <a:t>Один из реминерализирующих препаратов нового поколения — GC Tooth Mousse, содержащий </a:t>
            </a:r>
            <a:r>
              <a:rPr lang="ru-RU" sz="2000" b="1" dirty="0">
                <a:solidFill>
                  <a:schemeClr val="bg1"/>
                </a:solidFill>
              </a:rPr>
              <a:t>систему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Recaldent (СРР-АСР).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СРР — фосфопептид казеина (Casein Phospho Peptide), </a:t>
            </a:r>
            <a:r>
              <a:rPr lang="ru-RU" sz="2000" dirty="0">
                <a:solidFill>
                  <a:schemeClr val="bg1"/>
                </a:solidFill>
              </a:rPr>
              <a:t>получаемый из коровьего молока.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Он очень липкий и хорошо связывается с твёрдыми тканями зубов, слизистой оболочкой, зубным налётом и бактериями.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Основной механизм действия СРР — связывание ионов кальция и фосфата и сохранение их в виде аморфного фосфата кальция АСР (Amorphous Calcium Phosphate).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Обычный фосфат кальция нерастворим и при нейтральном значении pH находится в кристаллическом состоянии. </a:t>
            </a:r>
            <a:r>
              <a:rPr lang="ru-RU" sz="2000" b="1" dirty="0">
                <a:solidFill>
                  <a:schemeClr val="bg1"/>
                </a:solidFill>
              </a:rPr>
              <a:t>Система СРР-АСР доставляет к поверхности эмали ионы кальция и фосфата, обеспечивая профилактическое действие средства.</a:t>
            </a:r>
            <a:r>
              <a:rPr lang="ru-RU" sz="2000" dirty="0">
                <a:solidFill>
                  <a:schemeClr val="bg1"/>
                </a:solidFill>
              </a:rPr>
              <a:t> Вследствие хорошего прилипания СРР-АСР к различным тканям полости рта создаётся депо реминерализующих ионов, которые при деминерализации эмали могут быть использованы в любой момент.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52" y="3579223"/>
            <a:ext cx="3680868" cy="288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082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Благодарю за внимание!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5058" name="Picture 2" descr="https://i.pinimg.com/736x/74/2a/41/742a41478eadf283730459ba7317dd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4640" y="1580606"/>
            <a:ext cx="6531429" cy="4963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927463"/>
            <a:ext cx="10972800" cy="5381897"/>
          </a:xfrm>
        </p:spPr>
        <p:txBody>
          <a:bodyPr/>
          <a:lstStyle/>
          <a:p>
            <a:r>
              <a:rPr lang="ru-RU" u="sng" dirty="0" smtClean="0"/>
              <a:t>Стоматологическое просвещение </a:t>
            </a:r>
            <a:r>
              <a:rPr lang="ru-RU" dirty="0" smtClean="0"/>
              <a:t>должно включать мотивацию населения к поддержанию здоровья, обучение правилам гигиенического ухода за полостью рта и основам рационального питания.</a:t>
            </a:r>
          </a:p>
          <a:p>
            <a:r>
              <a:rPr lang="ru-RU" u="sng" dirty="0" smtClean="0"/>
              <a:t> Методы стоматологического просвещения </a:t>
            </a:r>
            <a:r>
              <a:rPr lang="ru-RU" dirty="0" smtClean="0"/>
              <a:t>(беседы с пациентами, уроки здоровья в школах, игры в детских садах, памятки и брошюры, яркие плакаты в лечебных учреждениях) должны быть направлены на формирование устойчивых навыков, привычек, знаний факторов риска развития кариеса и понимания необходимости профилактических мер.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798" y="408980"/>
            <a:ext cx="10385778" cy="27261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>
                <a:solidFill>
                  <a:schemeClr val="bg1"/>
                </a:solidFill>
              </a:rPr>
              <a:t>ЗНАЧЕНИЕ СОЕДИНЕНИЙ ФТОРА В ПРОФИЛАКТИКЕ КАРИЕСА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699" y="2630150"/>
            <a:ext cx="3998459" cy="3718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3" y="2534194"/>
            <a:ext cx="5159827" cy="381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4101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933" y="293511"/>
            <a:ext cx="11774311" cy="6412089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Хорошо известно, </a:t>
            </a:r>
            <a:r>
              <a:rPr lang="ru-RU" sz="2400" b="1" dirty="0">
                <a:solidFill>
                  <a:schemeClr val="bg1"/>
                </a:solidFill>
              </a:rPr>
              <a:t>что </a:t>
            </a:r>
            <a:r>
              <a:rPr lang="ru-RU" sz="2800" b="1" dirty="0">
                <a:solidFill>
                  <a:schemeClr val="bg1"/>
                </a:solidFill>
              </a:rPr>
              <a:t>фторидсодержащие средства обладают сильным кариесостатическим действием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В полости рта соединения фтора оказывают профилактическое влияние двумя путями: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     1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r>
              <a:rPr lang="ru-RU" sz="2400" b="1" u="sng" dirty="0">
                <a:solidFill>
                  <a:schemeClr val="bg1"/>
                </a:solidFill>
              </a:rPr>
              <a:t>воздействуя на эмаль зуба ,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     2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r>
              <a:rPr lang="ru-RU" sz="2400" b="1" u="sng" dirty="0">
                <a:solidFill>
                  <a:schemeClr val="bg1"/>
                </a:solidFill>
              </a:rPr>
              <a:t>на бактерии зубного налёта.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При системном поступлении </a:t>
            </a:r>
            <a:r>
              <a:rPr lang="ru-RU" sz="2400" dirty="0">
                <a:solidFill>
                  <a:schemeClr val="bg1"/>
                </a:solidFill>
              </a:rPr>
              <a:t>оптимальных доз фторида </a:t>
            </a:r>
            <a:r>
              <a:rPr lang="ru-RU" sz="2400" u="sng" dirty="0">
                <a:solidFill>
                  <a:schemeClr val="bg1"/>
                </a:solidFill>
              </a:rPr>
              <a:t>до прорезывания зубов</a:t>
            </a:r>
            <a:r>
              <a:rPr lang="ru-RU" sz="2400" dirty="0">
                <a:solidFill>
                  <a:schemeClr val="bg1"/>
                </a:solidFill>
              </a:rPr>
              <a:t> фиссуры становятся менее глубокими и более широкими, а </a:t>
            </a:r>
            <a:r>
              <a:rPr lang="ru-RU" sz="2400" b="1" dirty="0">
                <a:solidFill>
                  <a:schemeClr val="bg1"/>
                </a:solidFill>
              </a:rPr>
              <a:t>эмаль — </a:t>
            </a:r>
            <a:r>
              <a:rPr lang="ru-RU" sz="2800" b="1" dirty="0">
                <a:solidFill>
                  <a:schemeClr val="bg1"/>
                </a:solidFill>
              </a:rPr>
              <a:t>менее растворимой </a:t>
            </a:r>
            <a:r>
              <a:rPr lang="ru-RU" sz="2400" b="1" dirty="0">
                <a:solidFill>
                  <a:schemeClr val="bg1"/>
                </a:solidFill>
              </a:rPr>
              <a:t>(происходит уменьшение содержания карбонатов, увеличение размеров кристаллов гидроксиапатита, замещение гидроксильных групп -ОН на ионы фтора с образованием кристаллов </a:t>
            </a:r>
            <a:r>
              <a:rPr lang="ru-RU" sz="2800" b="1" dirty="0">
                <a:solidFill>
                  <a:schemeClr val="bg1"/>
                </a:solidFill>
              </a:rPr>
              <a:t>фторапатита</a:t>
            </a:r>
            <a:r>
              <a:rPr lang="ru-RU" sz="2400" b="1" dirty="0">
                <a:solidFill>
                  <a:schemeClr val="bg1"/>
                </a:solidFill>
              </a:rPr>
              <a:t>). </a:t>
            </a:r>
          </a:p>
          <a:p>
            <a:r>
              <a:rPr lang="ru-RU" sz="2400" dirty="0">
                <a:solidFill>
                  <a:schemeClr val="bg1"/>
                </a:solidFill>
              </a:rPr>
              <a:t>Поступление фторида </a:t>
            </a:r>
            <a:r>
              <a:rPr lang="ru-RU" sz="2400" u="sng" dirty="0">
                <a:solidFill>
                  <a:schemeClr val="bg1"/>
                </a:solidFill>
              </a:rPr>
              <a:t>после прорезывания зубов </a:t>
            </a:r>
            <a:r>
              <a:rPr lang="ru-RU" sz="2400" dirty="0">
                <a:solidFill>
                  <a:schemeClr val="bg1"/>
                </a:solidFill>
              </a:rPr>
              <a:t>способствует </a:t>
            </a:r>
            <a:r>
              <a:rPr lang="ru-RU" sz="2800" b="1" dirty="0">
                <a:solidFill>
                  <a:schemeClr val="bg1"/>
                </a:solidFill>
              </a:rPr>
              <a:t>реминерализации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и снижению растворимости эмали.</a:t>
            </a:r>
          </a:p>
        </p:txBody>
      </p:sp>
    </p:spTree>
    <p:extLst>
      <p:ext uri="{BB962C8B-B14F-4D97-AF65-F5344CB8AC3E}">
        <p14:creationId xmlns:p14="http://schemas.microsoft.com/office/powerpoint/2010/main" xmlns="" val="175763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1" y="225779"/>
            <a:ext cx="11751732" cy="383822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Наряду с образованием фторапатита происходит </a:t>
            </a:r>
            <a:r>
              <a:rPr lang="ru-RU" sz="2800" b="1" dirty="0">
                <a:solidFill>
                  <a:schemeClr val="bg1"/>
                </a:solidFill>
              </a:rPr>
              <a:t>накопление фторида в ротовой жидкости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  <a:p>
            <a:r>
              <a:rPr lang="ru-RU" sz="2400" u="sng" dirty="0">
                <a:solidFill>
                  <a:schemeClr val="bg1"/>
                </a:solidFill>
              </a:rPr>
              <a:t>При регулярном поступлении фторсодержащих средств </a:t>
            </a:r>
            <a:r>
              <a:rPr lang="ru-RU" sz="2400" dirty="0">
                <a:solidFill>
                  <a:schemeClr val="bg1"/>
                </a:solidFill>
              </a:rPr>
              <a:t>на поверхности эмали образуются и накапливаются </a:t>
            </a:r>
            <a:r>
              <a:rPr lang="ru-RU" sz="2400" b="1" dirty="0">
                <a:solidFill>
                  <a:schemeClr val="bg1"/>
                </a:solidFill>
              </a:rPr>
              <a:t>глобулы фторида кальция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>
                <a:solidFill>
                  <a:schemeClr val="bg1"/>
                </a:solidFill>
              </a:rPr>
              <a:t> Его микрокристаллы покрывают белки и фосфат кальция, содержащиеся в слюне. Ионы фосфата адсорбируются на активных центрах кристаллов, образуя </a:t>
            </a:r>
            <a:r>
              <a:rPr lang="ru-RU" sz="2400" b="1" dirty="0">
                <a:solidFill>
                  <a:schemeClr val="bg1"/>
                </a:solidFill>
              </a:rPr>
              <a:t>поверхностный слой </a:t>
            </a:r>
            <a:r>
              <a:rPr lang="ru-RU" sz="3200" b="1" dirty="0">
                <a:solidFill>
                  <a:schemeClr val="bg1"/>
                </a:solidFill>
              </a:rPr>
              <a:t>фторидгидроксиапатита</a:t>
            </a:r>
            <a:r>
              <a:rPr lang="ru-RU" sz="2400" dirty="0">
                <a:solidFill>
                  <a:schemeClr val="bg1"/>
                </a:solidFill>
              </a:rPr>
              <a:t>, что значительно снижает скорость растворения фторида кальция.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133" y="4371833"/>
            <a:ext cx="8825911" cy="13177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43" y="4371833"/>
            <a:ext cx="190500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497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443" y="813064"/>
            <a:ext cx="8452697" cy="528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5472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4488"/>
            <a:ext cx="10329334" cy="6536267"/>
          </a:xfrm>
        </p:spPr>
        <p:txBody>
          <a:bodyPr/>
          <a:lstStyle/>
          <a:p>
            <a:r>
              <a:rPr lang="ru-RU" sz="2800" b="1" u="sng" dirty="0">
                <a:solidFill>
                  <a:schemeClr val="bg1"/>
                </a:solidFill>
              </a:rPr>
              <a:t>При снижении pH </a:t>
            </a:r>
            <a:r>
              <a:rPr lang="ru-RU" sz="2800" b="1" dirty="0">
                <a:solidFill>
                  <a:schemeClr val="bg1"/>
                </a:solidFill>
              </a:rPr>
              <a:t>фторид кальция становится нестабильным и происходит выделение свободных ионов фтора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r>
              <a:rPr lang="ru-RU" sz="2800" b="1" dirty="0">
                <a:solidFill>
                  <a:schemeClr val="bg1"/>
                </a:solidFill>
              </a:rPr>
              <a:t>Одновременно с этим идет процесс деминерализации: из эмали освобождаются ионы кальция и фосфаты. Они повторно связываются и осаждаются в форме фторапатита, препятствующего развитию кариеса.</a:t>
            </a:r>
          </a:p>
          <a:p>
            <a:r>
              <a:rPr lang="ru-RU" sz="2000" dirty="0">
                <a:solidFill>
                  <a:schemeClr val="bg1"/>
                </a:solidFill>
              </a:rPr>
              <a:t>Исследования показывают, что прочно связанный фторид в кристаллической решётке можно считать потенциальным фактором защиты от кариеса. Однако в непосредственной реакции развития и ингибирования кариеса участвует фторид, находящийся на границе взаимодействия эмали и ротовой жидкости. В большей степени эта активность манифестирует при раннем кариозном повреждении, чем в интактной эмали.</a:t>
            </a:r>
          </a:p>
          <a:p>
            <a:r>
              <a:rPr lang="ru-RU" sz="2400" dirty="0">
                <a:solidFill>
                  <a:schemeClr val="bg1"/>
                </a:solidFill>
              </a:rPr>
              <a:t> Для поддержания постоянного уровня и осуществления процессов реминерализации необходимо </a:t>
            </a:r>
            <a:r>
              <a:rPr lang="ru-RU" sz="2400" u="sng" dirty="0">
                <a:solidFill>
                  <a:schemeClr val="bg1"/>
                </a:solidFill>
              </a:rPr>
              <a:t>ежедневное поступление фторида </a:t>
            </a:r>
            <a:r>
              <a:rPr lang="ru-RU" sz="2400" dirty="0">
                <a:solidFill>
                  <a:schemeClr val="bg1"/>
                </a:solidFill>
              </a:rPr>
              <a:t>в полость рта.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794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533" y="135468"/>
            <a:ext cx="10730896" cy="692008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Под его действием нарушается метаболизм патогенных микроорганизмов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b="1" dirty="0">
                <a:solidFill>
                  <a:schemeClr val="bg1"/>
                </a:solidFill>
              </a:rPr>
              <a:t>что приводит к снижению кариесогенности зубного налёта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Находящиеся в слюне и налёте фториды ингибируют транспорт глюкозы в клетки кариесогенных бактерий и образование внеклеточных полисахаридов матрицы зубного налёта. Небольшие концентрации фторида снижают содержание и активность ферментов, участвующих в образовании органических кислот. В то же время фторид не угнетает нормальную микрофлору полости рта.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Использовать фториды для профилактики кариеса можно двумя путями:</a:t>
            </a:r>
          </a:p>
          <a:p>
            <a:r>
              <a:rPr lang="ru-RU" dirty="0">
                <a:solidFill>
                  <a:schemeClr val="bg1"/>
                </a:solidFill>
              </a:rPr>
              <a:t>•	</a:t>
            </a:r>
            <a:r>
              <a:rPr lang="ru-RU" sz="2400" b="1" dirty="0">
                <a:solidFill>
                  <a:schemeClr val="bg1"/>
                </a:solidFill>
              </a:rPr>
              <a:t>системный (эндогенный) способ </a:t>
            </a:r>
            <a:r>
              <a:rPr lang="ru-RU" sz="2400" dirty="0">
                <a:solidFill>
                  <a:schemeClr val="bg1"/>
                </a:solidFill>
              </a:rPr>
              <a:t>— поступление соединений фтора в организм с водой, солью, молоком, в таблетках или каплях;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	</a:t>
            </a:r>
            <a:r>
              <a:rPr lang="ru-RU" sz="2400" b="1" dirty="0">
                <a:solidFill>
                  <a:schemeClr val="bg1"/>
                </a:solidFill>
              </a:rPr>
              <a:t>местный (экзогенный) способ </a:t>
            </a:r>
            <a:r>
              <a:rPr lang="ru-RU" sz="2400" dirty="0">
                <a:solidFill>
                  <a:schemeClr val="bg1"/>
                </a:solidFill>
              </a:rPr>
              <a:t>— использование фторсодержащих зубных паст, ополаскивателей, лаков, растворов и гелей для аппликаций.</a:t>
            </a:r>
          </a:p>
          <a:p>
            <a:r>
              <a:rPr lang="ru-RU" dirty="0">
                <a:solidFill>
                  <a:schemeClr val="bg1"/>
                </a:solidFill>
              </a:rPr>
              <a:t>Можно сочетать системный и местный способы профилактики, но два системных метода одновременно использовать нельзя.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38918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363</TotalTime>
  <Words>1698</Words>
  <Application>Microsoft Office PowerPoint</Application>
  <PresentationFormat>Произвольный</PresentationFormat>
  <Paragraphs>99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Апекс</vt:lpstr>
      <vt:lpstr>Методы ПРОФИЛАКТИКи КАРИЕСА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ПРОФИЛАКТИКА ФИССУРНОГО КАРИЕСА.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КАРИЕСА.</dc:title>
  <dc:creator>RePack by Diakov</dc:creator>
  <cp:lastModifiedBy>Салтереева Хава Р</cp:lastModifiedBy>
  <cp:revision>88</cp:revision>
  <dcterms:created xsi:type="dcterms:W3CDTF">2017-03-19T14:47:22Z</dcterms:created>
  <dcterms:modified xsi:type="dcterms:W3CDTF">2020-11-23T16:01:55Z</dcterms:modified>
</cp:coreProperties>
</file>