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8" r:id="rId2"/>
    <p:sldId id="259" r:id="rId3"/>
    <p:sldId id="260" r:id="rId4"/>
    <p:sldId id="308" r:id="rId5"/>
    <p:sldId id="261" r:id="rId6"/>
    <p:sldId id="262" r:id="rId7"/>
    <p:sldId id="263" r:id="rId8"/>
    <p:sldId id="264" r:id="rId9"/>
    <p:sldId id="310" r:id="rId10"/>
    <p:sldId id="312" r:id="rId11"/>
    <p:sldId id="265" r:id="rId12"/>
    <p:sldId id="315" r:id="rId13"/>
    <p:sldId id="311" r:id="rId14"/>
    <p:sldId id="31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6" r:id="rId27"/>
    <p:sldId id="278" r:id="rId28"/>
    <p:sldId id="279" r:id="rId29"/>
    <p:sldId id="299" r:id="rId30"/>
    <p:sldId id="31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FFFF"/>
    <a:srgbClr val="009900"/>
    <a:srgbClr val="A50021"/>
    <a:srgbClr val="FFFF00"/>
    <a:srgbClr val="FFFFFF"/>
    <a:srgbClr val="3366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7.469602247797422E-3"/>
          <c:y val="9.1551480631524698E-2"/>
          <c:w val="0.60292930424093105"/>
          <c:h val="0.804357529527558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25"/>
          <c:dPt>
            <c:idx val="1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1A-490C-8BF8-FD16B94EA291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1A-490C-8BF8-FD16B94EA291}"/>
              </c:ext>
            </c:extLst>
          </c:dPt>
          <c:dLbls>
            <c:dLbl>
              <c:idx val="0"/>
              <c:layout>
                <c:manualLayout>
                  <c:x val="4.3102792249604914E-2"/>
                  <c:y val="2.21336122047247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1A-490C-8BF8-FD16B94EA291}"/>
                </c:ext>
              </c:extLst>
            </c:dLbl>
            <c:dLbl>
              <c:idx val="1"/>
              <c:layout>
                <c:manualLayout>
                  <c:x val="-0.11124439755770413"/>
                  <c:y val="-3.52175196850397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1A-490C-8BF8-FD16B94EA291}"/>
                </c:ext>
              </c:extLst>
            </c:dLbl>
            <c:dLbl>
              <c:idx val="2"/>
              <c:layout>
                <c:manualLayout>
                  <c:x val="0.11167337729601569"/>
                  <c:y val="-5.73597440944885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1A-490C-8BF8-FD16B94EA29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Облигатная  </c:v>
                </c:pt>
                <c:pt idx="1">
                  <c:v>Факультативная </c:v>
                </c:pt>
                <c:pt idx="2">
                  <c:v>Транзиторная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9.5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1A-490C-8BF8-FD16B94EA291}"/>
            </c:ext>
          </c:extLst>
        </c:ser>
      </c:pie3DChart>
    </c:plotArea>
    <c:legend>
      <c:legendPos val="r"/>
      <c:legendEntry>
        <c:idx val="0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58575197485696529"/>
          <c:y val="9.4112355079878529E-2"/>
          <c:w val="0.38735745705096614"/>
          <c:h val="0.82635602631870664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gapDepth val="0"/>
        <c:shape val="box"/>
        <c:axId val="80768000"/>
        <c:axId val="88779392"/>
        <c:axId val="0"/>
      </c:bar3DChart>
      <c:catAx>
        <c:axId val="80768000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8779392"/>
        <c:crosses val="autoZero"/>
        <c:auto val="1"/>
        <c:lblAlgn val="ctr"/>
        <c:lblOffset val="100"/>
        <c:tickMarkSkip val="1"/>
      </c:catAx>
      <c:valAx>
        <c:axId val="8877939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768000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90476190476190466"/>
          <c:y val="0.44019138755980869"/>
          <c:w val="8.8888888888888906E-2"/>
          <c:h val="0.12200956937799043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60962-7EF4-43F5-9629-0745C31E4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EAABA-42A6-4BD4-920E-BA1AA73A6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8FF89-4F8B-475B-952E-3B224F7B3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5450-804C-4293-9DAF-AD7DF48987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3D31C52-D48A-441B-970F-6E3AD6980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1EDB0-A902-49C4-8930-C01C90E481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0444-E8B4-49AD-9FF9-142947406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5B61B-734A-4BA3-B772-4A58BB84F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E2AC4-70EE-4DB5-AF9F-E2B97EB271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7F362-985B-4794-A2A9-8AC5D61E7A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9640C-BDE7-4EC6-883B-6E611FA63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DA3B6E0-152A-45B5-9FD2-92C695C47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714488"/>
            <a:ext cx="7772400" cy="1428759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Влияние резидентной микрофлоры на здоровье человека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Picture 2" descr="C:\Documents and Settings\Алла\Рабочий стол\Новая папка (2)\микробы_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29000"/>
            <a:ext cx="3036156" cy="2277117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CB135F-180B-4473-923A-AB6A808C0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5" t="15654" r="84062" b="65030"/>
          <a:stretch/>
        </p:blipFill>
        <p:spPr>
          <a:xfrm>
            <a:off x="142844" y="142852"/>
            <a:ext cx="1600200" cy="1851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7220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Выполнила: студентка 415 группы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лечебного факультета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Багазиева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Э.Б.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Преподаватель: к.б.н. Козлова Т.А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500042"/>
            <a:ext cx="7543800" cy="250033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3600" b="1" kern="0" dirty="0">
                <a:solidFill>
                  <a:schemeClr val="accent3"/>
                </a:solidFill>
              </a:rPr>
              <a:t>Образование биопленки</a:t>
            </a:r>
            <a:br>
              <a:rPr lang="ru-RU" sz="3600" b="1" kern="0" dirty="0">
                <a:solidFill>
                  <a:schemeClr val="accent3"/>
                </a:solidFill>
              </a:rPr>
            </a:br>
            <a:r>
              <a:rPr lang="ru-RU" sz="2900" b="1" kern="0" dirty="0">
                <a:solidFill>
                  <a:schemeClr val="accent3"/>
                </a:solidFill>
              </a:rPr>
              <a:t/>
            </a:r>
            <a:br>
              <a:rPr lang="ru-RU" sz="2900" b="1" kern="0" dirty="0">
                <a:solidFill>
                  <a:schemeClr val="accent3"/>
                </a:solidFill>
              </a:rPr>
            </a:br>
            <a:r>
              <a:rPr lang="ru-RU" sz="2800" kern="0" dirty="0"/>
              <a:t>В естественных условиях бактерии формируют </a:t>
            </a:r>
            <a:r>
              <a:rPr lang="ru-RU" sz="2800" b="1" i="1" kern="0" dirty="0"/>
              <a:t>биопленки</a:t>
            </a:r>
            <a:r>
              <a:rPr lang="ru-RU" sz="2800" kern="0" dirty="0"/>
              <a:t> - организованное сообщество резидентных бактерий</a:t>
            </a:r>
            <a:r>
              <a:rPr lang="ru-RU" sz="2900" b="1" kern="0" dirty="0">
                <a:solidFill>
                  <a:schemeClr val="accent3"/>
                </a:solidFill>
              </a:rPr>
              <a:t/>
            </a:r>
            <a:br>
              <a:rPr lang="ru-RU" sz="2900" b="1" kern="0" dirty="0">
                <a:solidFill>
                  <a:schemeClr val="accent3"/>
                </a:solidFill>
              </a:rPr>
            </a:br>
            <a:r>
              <a:rPr lang="ru-RU" sz="2900" b="1" kern="0" dirty="0">
                <a:solidFill>
                  <a:schemeClr val="accent3"/>
                </a:solidFill>
              </a:rPr>
              <a:t/>
            </a:r>
            <a:br>
              <a:rPr lang="ru-RU" sz="2900" b="1" kern="0" dirty="0">
                <a:solidFill>
                  <a:schemeClr val="accent3"/>
                </a:solidFill>
              </a:rPr>
            </a:br>
            <a:endParaRPr lang="ru-RU" sz="2900" b="1" kern="0" dirty="0">
              <a:solidFill>
                <a:schemeClr val="accent3"/>
              </a:solidFill>
            </a:endParaRP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8611172" cy="2454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057400"/>
            <a:ext cx="47879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000" b="1">
                <a:solidFill>
                  <a:srgbClr val="FF3300"/>
                </a:solidFill>
                <a:latin typeface="Times New Roman" pitchFamily="18" charset="0"/>
              </a:rPr>
              <a:t>бактероиды, фузобактерии, вей-лонеллы, актиномицеты и др.;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>
                <a:solidFill>
                  <a:srgbClr val="FF3300"/>
                </a:solidFill>
                <a:latin typeface="Times New Roman" pitchFamily="18" charset="0"/>
              </a:rPr>
              <a:t>нейссерии, непатогенные кори-небактерии, молочнокислые бак-терии, стафилококки, спирохеты;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>
                <a:solidFill>
                  <a:srgbClr val="FF3300"/>
                </a:solidFill>
                <a:latin typeface="Times New Roman" pitchFamily="18" charset="0"/>
              </a:rPr>
              <a:t>простейшие (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Entamoeba buccalis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Entamoeba dentalis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Trichomonas buccalis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МИКРОФЛОРА РОТОВОЙ ПОЛОСТИ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4572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ротовой полости </a:t>
            </a:r>
            <a:r>
              <a:rPr lang="ru-RU" sz="2000" b="1">
                <a:latin typeface="Times New Roman" pitchFamily="18" charset="0"/>
              </a:rPr>
              <a:t>на бактерии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действует слюна</a:t>
            </a:r>
            <a:r>
              <a:rPr lang="ru-RU" sz="2000" b="1">
                <a:latin typeface="Times New Roman" pitchFamily="18" charset="0"/>
              </a:rPr>
              <a:t>,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смывающая</a:t>
            </a:r>
            <a:r>
              <a:rPr lang="ru-RU" sz="2000" b="1">
                <a:latin typeface="Times New Roman" pitchFamily="18" charset="0"/>
              </a:rPr>
              <a:t> их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и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содержащая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большой набор антимикробных веществ. Среди бактерий доминируют </a:t>
            </a:r>
            <a:r>
              <a:rPr lang="ru-RU" sz="2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-гемолитические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стрептококки, состав-ляющие</a:t>
            </a:r>
            <a:r>
              <a:rPr lang="ru-RU" sz="2000" b="1">
                <a:latin typeface="Times New Roman" pitchFamily="18" charset="0"/>
              </a:rPr>
              <a:t> до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60% всей микрофлоры ротоглотки. </a:t>
            </a:r>
            <a:r>
              <a:rPr lang="ru-RU" sz="2000" b="1">
                <a:latin typeface="Times New Roman" pitchFamily="18" charset="0"/>
              </a:rPr>
              <a:t> Встречаются также: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800" y="5486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Постоянные обитатели способны к адгезии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поверхности зубов и слизистой оболочки. Состав микрофлоры зависит от состояния организма, состава пищи, гигиены полости рта.</a:t>
            </a:r>
            <a:r>
              <a:rPr lang="ru-RU" sz="2000" b="1">
                <a:latin typeface="Times New Roman" pitchFamily="18" charset="0"/>
              </a:rPr>
              <a:t>   </a:t>
            </a:r>
          </a:p>
        </p:txBody>
      </p:sp>
      <p:pic>
        <p:nvPicPr>
          <p:cNvPr id="13319" name="Picture 7" descr="безымянный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16113"/>
            <a:ext cx="33845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257800" y="46482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Fusobacterium nucleatum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, окр. по Граму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072362" cy="11430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  <a:tabLst>
                <a:tab pos="8882063" algn="l"/>
              </a:tabLst>
              <a:defRPr/>
            </a:pPr>
            <a:r>
              <a:rPr lang="ru-RU" sz="2900" b="1" kern="0" dirty="0">
                <a:solidFill>
                  <a:schemeClr val="accent3"/>
                </a:solidFill>
              </a:rPr>
              <a:t>Физико-химические условия в полости рта, благоприятные для жизни микробов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858280" cy="359726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Присутствие питательных веществ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Оптимальная температура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Постоянная влажность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Слабощелочная реакция среды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oldcsu.csu.ru/images/5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143248"/>
            <a:ext cx="2643174" cy="26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286750" cy="12954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b="1" kern="0" dirty="0">
                <a:solidFill>
                  <a:schemeClr val="accent3"/>
                </a:solidFill>
              </a:rPr>
              <a:t>Количественный состав микробиоты полости рта</a:t>
            </a:r>
            <a:br>
              <a:rPr lang="ru-RU" sz="3200" b="1" kern="0" dirty="0">
                <a:solidFill>
                  <a:schemeClr val="accent3"/>
                </a:solidFill>
              </a:rPr>
            </a:br>
            <a:r>
              <a:rPr lang="ru-RU" sz="3200" kern="0" dirty="0"/>
              <a:t>Сформировавшийся биоценоз  характеризуется постоянством видов</a:t>
            </a:r>
            <a:r>
              <a:rPr lang="ru-RU" sz="3200" b="1" kern="0" dirty="0">
                <a:solidFill>
                  <a:schemeClr val="accent3"/>
                </a:solidFill>
              </a:rPr>
              <a:t/>
            </a:r>
            <a:br>
              <a:rPr lang="ru-RU" sz="3200" b="1" kern="0" dirty="0">
                <a:solidFill>
                  <a:schemeClr val="accent3"/>
                </a:solidFill>
              </a:rPr>
            </a:br>
            <a:endParaRPr lang="ru-RU" sz="3200" b="1" kern="0" dirty="0">
              <a:solidFill>
                <a:schemeClr val="accent3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714488"/>
          <a:ext cx="850112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5643578"/>
            <a:ext cx="8286808" cy="7238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500" b="1" kern="0" dirty="0">
                <a:latin typeface="+mj-lt"/>
                <a:ea typeface="+mj-ea"/>
                <a:cs typeface="+mj-cs"/>
              </a:rPr>
              <a:t>ОБЛИГАТНАЯ + ФАКУЛЬТАТИВНАЯ = </a:t>
            </a:r>
            <a:r>
              <a:rPr lang="ru-RU" sz="3400" b="1" kern="0" dirty="0">
                <a:latin typeface="+mj-lt"/>
                <a:ea typeface="+mj-ea"/>
                <a:cs typeface="+mj-cs"/>
              </a:rPr>
              <a:t>РЕЗИДЕНТНАЯ МИКРОБИОТА</a:t>
            </a:r>
            <a:endParaRPr lang="ru-RU" sz="29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400684" cy="939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Зубной налет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800" dirty="0"/>
              <a:t>Место наибольшего скопления микробов как по количеству (биомассе), так и по разнообразию видов.</a:t>
            </a:r>
          </a:p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Микробный состав различается в зубном налете в зависимости от локализации – на поверхности зуба, у корня зуба, в межзубных промежутках.</a:t>
            </a:r>
          </a:p>
        </p:txBody>
      </p:sp>
      <p:pic>
        <p:nvPicPr>
          <p:cNvPr id="4" name="Picture 2" descr="C:\Documents and Settings\Алла\Рабочий стол\Новая папка (2)\дес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517924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461963"/>
            <a:ext cx="4267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</a:rPr>
              <a:t>Микробиоценоз пищевода непостоянен, зависит от характера пищи. Бактерии пищевода соответствуют микрофлоре ротовой по-лости.</a:t>
            </a:r>
          </a:p>
          <a:p>
            <a:pPr algn="just" eaLnBrk="0" hangingPunct="0">
              <a:defRPr/>
            </a:pPr>
            <a:r>
              <a:rPr lang="ru-RU" sz="2400" b="1">
                <a:latin typeface="Times New Roman" pitchFamily="18" charset="0"/>
              </a:rPr>
              <a:t>    Микробиоценоз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желудк</a:t>
            </a:r>
            <a:r>
              <a:rPr lang="ru-RU" sz="2400" b="1">
                <a:latin typeface="Times New Roman" pitchFamily="18" charset="0"/>
              </a:rPr>
              <a:t>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беден,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обусловлено действием желудочного сока</a:t>
            </a:r>
            <a:r>
              <a:rPr lang="ru-RU" sz="2400" b="1">
                <a:latin typeface="Times New Roman" pitchFamily="18" charset="0"/>
              </a:rPr>
              <a:t>. Ч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исло выделяемых организ-мов не превышает 10</a:t>
            </a:r>
            <a:r>
              <a:rPr lang="ru-RU" sz="2400" b="1" baseline="30000">
                <a:latin typeface="Times New Roman" pitchFamily="18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/мл</a:t>
            </a:r>
            <a:r>
              <a:rPr lang="ru-RU" sz="2400" b="1">
                <a:latin typeface="Times New Roman" pitchFamily="18" charset="0"/>
              </a:rPr>
              <a:t>. 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стреча</a:t>
            </a:r>
            <a:r>
              <a:rPr lang="ru-RU" sz="2400" b="1">
                <a:latin typeface="Times New Roman" pitchFamily="18" charset="0"/>
              </a:rPr>
              <a:t>ют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>
                <a:latin typeface="Times New Roman" pitchFamily="18" charset="0"/>
              </a:rPr>
              <a:t>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МИКРОФЛОРА ПИЩЕВОДА И ЖЕЛУДКА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38200" y="4876800"/>
            <a:ext cx="480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лактобациллы;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стрептококки;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хеликобактеры;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дрожжеподобные грибы.</a:t>
            </a:r>
            <a:r>
              <a:rPr lang="ru-RU" sz="24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42" name="Picture 6" descr="калуцки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09600"/>
            <a:ext cx="327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7900" y="5084763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Helicobacter pylori</a:t>
            </a:r>
            <a:r>
              <a:rPr lang="ru-RU" sz="2400" b="1">
                <a:latin typeface="Times New Roman" pitchFamily="18" charset="0"/>
              </a:rPr>
              <a:t>, окр. по Романовскому-Гимза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0" grpId="0" autoUpdateAnimBg="0"/>
      <p:bldP spid="1434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762000"/>
            <a:ext cx="896461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ru-RU" sz="2800" b="1">
                <a:latin typeface="Times New Roman" pitchFamily="18" charset="0"/>
              </a:rPr>
              <a:t>Микрофлора здоровых детей и взрослых немногочисленна. В двенадцатиперстной  кишке и в тонкой кишке преобладают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бифидобактерии,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клостридии,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энтерококки, эубактерии, порфиромона-ды, лактобактерии, вейлонеллы;</a:t>
            </a:r>
            <a:r>
              <a:rPr lang="ru-RU" sz="2800" b="1">
                <a:latin typeface="Times New Roman" pitchFamily="18" charset="0"/>
              </a:rPr>
              <a:t> тогда как в подвздошной –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кишечная палочка и анаэробные бактерии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МИКРОФЛОРА ТОНКОГО КИШЕЧНИКА</a:t>
            </a:r>
          </a:p>
        </p:txBody>
      </p:sp>
      <p:pic>
        <p:nvPicPr>
          <p:cNvPr id="15366" name="Picture 6" descr="калуцкий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86200"/>
            <a:ext cx="39481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257800" y="5334000"/>
            <a:ext cx="3581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E. coli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, рост колоний на агаре Мас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Conkey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толстом кишечнике отмечается максимальная концентрация бактерий – 10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/г содержимого. Анаэробы составляют до 97 % всех микроорганизмов. Здесь обитают преимущественно:</a:t>
            </a:r>
            <a:r>
              <a:rPr lang="ru-RU" sz="2000" b="1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66CCFF"/>
                </a:solidFill>
                <a:cs typeface="Arial" charset="0"/>
              </a:rPr>
              <a:t>       </a:t>
            </a:r>
            <a:endParaRPr lang="ru-RU" sz="2400" b="1">
              <a:solidFill>
                <a:srgbClr val="66CCFF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МИКРОФЛОРА ТОЛСТОГО КИШЕЧНИКА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8600" y="2057400"/>
            <a:ext cx="434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>
                <a:cs typeface="Arial" charset="0"/>
              </a:rPr>
              <a:t>Энтеробактери</a:t>
            </a:r>
            <a:r>
              <a:rPr lang="ru-RU" sz="2000" b="1"/>
              <a:t>и</a:t>
            </a:r>
          </a:p>
          <a:p>
            <a:pPr eaLnBrk="0" hangingPunct="0">
              <a:defRPr/>
            </a:pPr>
            <a:r>
              <a:rPr lang="ru-RU" sz="2000" b="1">
                <a:cs typeface="Arial" charset="0"/>
              </a:rPr>
              <a:t>Энтерококк</a:t>
            </a:r>
            <a:r>
              <a:rPr lang="ru-RU" sz="2000" b="1"/>
              <a:t>и</a:t>
            </a:r>
          </a:p>
          <a:p>
            <a:pPr eaLnBrk="0" hangingPunct="0">
              <a:defRPr/>
            </a:pPr>
            <a:r>
              <a:rPr lang="ru-RU" sz="2000" b="1">
                <a:cs typeface="Arial" charset="0"/>
              </a:rPr>
              <a:t>Стафилококки</a:t>
            </a:r>
            <a:endParaRPr lang="ru-RU" sz="2000" b="1"/>
          </a:p>
          <a:p>
            <a:pPr eaLnBrk="0" hangingPunct="0">
              <a:defRPr/>
            </a:pPr>
            <a:endParaRPr lang="ru-RU" sz="2000" b="1"/>
          </a:p>
          <a:p>
            <a:pPr eaLnBrk="0" hangingPunct="0">
              <a:defRPr/>
            </a:pPr>
            <a:r>
              <a:rPr lang="ru-RU" sz="2000" b="1"/>
              <a:t>Г</a:t>
            </a:r>
            <a:r>
              <a:rPr lang="ru-RU" sz="2000" b="1">
                <a:cs typeface="Arial" charset="0"/>
              </a:rPr>
              <a:t>рибы	рода </a:t>
            </a:r>
            <a:r>
              <a:rPr lang="en-US" sz="2000" b="1">
                <a:cs typeface="Arial" charset="0"/>
              </a:rPr>
              <a:t>Candida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</a:t>
            </a:r>
            <a:r>
              <a:rPr lang="ru-RU" sz="2000">
                <a:solidFill>
                  <a:srgbClr val="FFFF00"/>
                </a:solidFill>
                <a:cs typeface="Arial" charset="0"/>
              </a:rPr>
              <a:t>		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876800" y="2057400"/>
            <a:ext cx="42672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cs typeface="Arial" charset="0"/>
              </a:rPr>
              <a:t>Бактероиды</a:t>
            </a:r>
            <a:endParaRPr lang="ru-RU" sz="2000" b="1"/>
          </a:p>
          <a:p>
            <a:pPr eaLnBrk="0" hangingPunct="0"/>
            <a:r>
              <a:rPr lang="ru-RU" sz="2000" b="1">
                <a:cs typeface="Arial" charset="0"/>
              </a:rPr>
              <a:t>Бифидобактерии</a:t>
            </a:r>
            <a:endParaRPr lang="ru-RU" sz="2000" b="1"/>
          </a:p>
          <a:p>
            <a:pPr eaLnBrk="0" hangingPunct="0"/>
            <a:r>
              <a:rPr lang="ru-RU" b="1"/>
              <a:t>Лактобациллы</a:t>
            </a:r>
            <a:r>
              <a:rPr lang="ru-RU"/>
              <a:t> </a:t>
            </a:r>
            <a:r>
              <a:rPr lang="ru-RU" sz="2000" b="1"/>
              <a:t>Г</a:t>
            </a:r>
            <a:r>
              <a:rPr lang="ru-RU" sz="2000" b="1">
                <a:cs typeface="Arial" charset="0"/>
              </a:rPr>
              <a:t>рамположительные кокки</a:t>
            </a:r>
            <a:endParaRPr lang="ru-RU" sz="2000" b="1"/>
          </a:p>
          <a:p>
            <a:pPr eaLnBrk="0" hangingPunct="0"/>
            <a:r>
              <a:rPr lang="ru-RU" sz="2000" b="1">
                <a:cs typeface="Arial" charset="0"/>
              </a:rPr>
              <a:t>Клостридии</a:t>
            </a:r>
            <a:endParaRPr lang="ru-RU" sz="2000" b="1"/>
          </a:p>
          <a:p>
            <a:pPr eaLnBrk="0" hangingPunct="0"/>
            <a:r>
              <a:rPr lang="ru-RU" sz="2000" b="1"/>
              <a:t>Эу</a:t>
            </a:r>
            <a:r>
              <a:rPr lang="ru-RU" sz="2000" b="1">
                <a:cs typeface="Arial" charset="0"/>
              </a:rPr>
              <a:t>бактерии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876800" y="1600200"/>
            <a:ext cx="292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>
                <a:solidFill>
                  <a:schemeClr val="hlink"/>
                </a:solidFill>
                <a:cs typeface="Arial" charset="0"/>
              </a:rPr>
              <a:t> </a:t>
            </a:r>
            <a:r>
              <a:rPr lang="ru-RU" sz="2000" b="1">
                <a:solidFill>
                  <a:srgbClr val="FF0000"/>
                </a:solidFill>
                <a:cs typeface="Arial" charset="0"/>
              </a:rPr>
              <a:t>Анаэробы (95-97 %)</a:t>
            </a:r>
            <a:r>
              <a:rPr lang="ru-RU" sz="2000" b="1">
                <a:solidFill>
                  <a:srgbClr val="FFFF00"/>
                </a:solidFill>
                <a:cs typeface="Arial" charset="0"/>
              </a:rPr>
              <a:t>	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93688" y="1600200"/>
            <a:ext cx="427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FF0000"/>
                </a:solidFill>
                <a:cs typeface="Arial" charset="0"/>
              </a:rPr>
              <a:t>Факультативные аэробы (3-5 %)</a:t>
            </a:r>
          </a:p>
        </p:txBody>
      </p:sp>
      <p:pic>
        <p:nvPicPr>
          <p:cNvPr id="16397" name="Picture 13" descr="калуцкий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962400"/>
            <a:ext cx="43830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257800" y="51816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Bacteroides fragilis</a:t>
            </a:r>
            <a:r>
              <a:rPr lang="ru-RU" sz="2000" b="1"/>
              <a:t>,  окр. по Граму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7200" y="6096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0" hangingPunct="0">
              <a:tabLst>
                <a:tab pos="571500" algn="l"/>
              </a:tabLst>
              <a:defRPr/>
            </a:pPr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	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Микроорганизмы, содержащиеся во вдыхаемом воздухе, большей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частью задерживаются в полости носа. Постоянными обитателями являются: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МИКРОФЛОРА ДЫХАТЕЛЬНЫХ ПУТЕЙ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2209800"/>
            <a:ext cx="56880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непатогенные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н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ейссерии;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стафилококки;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коринеформные бактерии;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микрококки;</a:t>
            </a:r>
          </a:p>
          <a:p>
            <a:pPr marL="457200" indent="-457200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лактобактерии;</a:t>
            </a:r>
          </a:p>
          <a:p>
            <a:pPr marL="457200" indent="-457200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бактероиды;</a:t>
            </a:r>
          </a:p>
          <a:p>
            <a:pPr marL="457200" indent="-457200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пептококки, пептострептококки;</a:t>
            </a:r>
          </a:p>
          <a:p>
            <a:pPr marL="457200" indent="-457200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стрептококки.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Трахея, бронхи и альвеолы обычно свободны от микробов. 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435600" y="2060575"/>
          <a:ext cx="2505075" cy="3036888"/>
        </p:xfrm>
        <a:graphic>
          <a:graphicData uri="http://schemas.openxmlformats.org/presentationml/2006/ole">
            <p:oleObj spid="_x0000_s1026" name="Фотография Photo Editor" r:id="rId3" imgW="1552792" imgH="2266667" progId="MSPhotoEd.3">
              <p:embed/>
            </p:oleObj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72000" y="5105400"/>
            <a:ext cx="4572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solidFill>
                  <a:srgbClr val="000000"/>
                </a:solidFill>
                <a:latin typeface="Times New Roman" pitchFamily="18" charset="0"/>
              </a:rPr>
              <a:t>Стафилококки и дифтероиды со слизистой носовой полости,  рост на кровяном агаре.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  <p:bldP spid="17413" grpId="0" autoUpdateAnimBg="0"/>
      <p:bldP spid="174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609600"/>
            <a:ext cx="8534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just">
              <a:tabLst>
                <a:tab pos="1028700" algn="l"/>
              </a:tabLst>
            </a:pPr>
            <a:r>
              <a:rPr lang="ru-RU" sz="2200" b="1">
                <a:solidFill>
                  <a:srgbClr val="FFCCFF"/>
                </a:solidFill>
                <a:latin typeface="Times New Roman" pitchFamily="18" charset="0"/>
              </a:rPr>
              <a:t>           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Микрофлора конъюктивы глаза бедна. Лизоцим слёзной жидкости обладает бактерицидным свойством и уничтожает большинство микроорганизмов слизистой оболочки глаза.  Обитателями этого биотопа являются: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>
              <a:solidFill>
                <a:srgbClr val="FFCCFF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МИКРОФЛОРА КОНЪЮКТИВЫ ГЛАЗА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2424113"/>
            <a:ext cx="3022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коринебактерии;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стафилококки.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0825" y="3716338"/>
            <a:ext cx="4622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solidFill>
                  <a:srgbClr val="00FFFF"/>
                </a:solidFill>
                <a:latin typeface="Times New Roman" pitchFamily="18" charset="0"/>
              </a:rPr>
              <a:t>	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Количество их не бывает большим, но при снижении естественной защиты могут возникать воспалительные процессы и эндогенные инфек-ции.</a:t>
            </a:r>
          </a:p>
        </p:txBody>
      </p:sp>
      <p:pic>
        <p:nvPicPr>
          <p:cNvPr id="18442" name="Picture 10" descr="калуцкий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420938"/>
            <a:ext cx="37338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105400" y="4495800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Corynebacterium xerosis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, мазок с конъюктивы глаза окр. синькой Лёффлера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762000"/>
            <a:ext cx="853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71500" algn="just"/>
            <a:r>
              <a:rPr lang="ru-RU" sz="2500" b="1">
                <a:latin typeface="Times New Roman" pitchFamily="18" charset="0"/>
                <a:cs typeface="Times New Roman" pitchFamily="18" charset="0"/>
              </a:rPr>
              <a:t>В отличии от свободноживущих микробов, микробы- симбионты в процессе эволюции приспособились к условиям </a:t>
            </a:r>
            <a:r>
              <a:rPr lang="ru-RU" sz="2500" b="1">
                <a:latin typeface="Times New Roman" pitchFamily="18" charset="0"/>
              </a:rPr>
              <a:t>существования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 с организмом хозяина. Различают следующие формы симбиоза: </a:t>
            </a:r>
            <a:endParaRPr lang="ru-RU" sz="2500" b="1">
              <a:latin typeface="Times New Roman" pitchFamily="18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2438400" y="2362200"/>
            <a:ext cx="1600200" cy="762000"/>
          </a:xfrm>
          <a:prstGeom prst="line">
            <a:avLst/>
          </a:prstGeom>
          <a:noFill/>
          <a:ln w="104775">
            <a:solidFill>
              <a:srgbClr val="FFFF00"/>
            </a:solidFill>
            <a:round/>
            <a:headEnd/>
            <a:tailEnd type="stealth" w="med" len="lg"/>
          </a:ln>
          <a:scene3d>
            <a:camera prst="legacyObliqueBottom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3810000" y="2476500"/>
            <a:ext cx="1447800" cy="1790700"/>
          </a:xfrm>
          <a:prstGeom prst="line">
            <a:avLst/>
          </a:prstGeom>
          <a:noFill/>
          <a:ln w="104775">
            <a:solidFill>
              <a:srgbClr val="FFFF00"/>
            </a:solidFill>
            <a:round/>
            <a:headEnd/>
            <a:tailEnd type="stealth" w="med" len="lg"/>
          </a:ln>
          <a:scene3d>
            <a:camera prst="legacyObliqueBottom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943600" y="2514600"/>
            <a:ext cx="1676400" cy="1371600"/>
          </a:xfrm>
          <a:prstGeom prst="line">
            <a:avLst/>
          </a:prstGeom>
          <a:noFill/>
          <a:ln w="130175">
            <a:solidFill>
              <a:srgbClr val="FFFF00"/>
            </a:solidFill>
            <a:round/>
            <a:headEnd/>
            <a:tailEnd type="stealth" w="med" len="lg"/>
          </a:ln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" y="2720975"/>
            <a:ext cx="2286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Мутуализм</a:t>
            </a:r>
            <a:endParaRPr lang="ru-RU" sz="29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ru-RU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(лат.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mutuus</a:t>
            </a:r>
            <a:r>
              <a:rPr lang="ru-RU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9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ru-RU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взаимный)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324600" y="3962400"/>
            <a:ext cx="2209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Паразитизм </a:t>
            </a:r>
            <a:r>
              <a:rPr lang="ru-RU" sz="29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(гр.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parasitos</a:t>
            </a:r>
            <a:r>
              <a:rPr lang="ru-RU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-нахлебник)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9800" y="4191000"/>
            <a:ext cx="2971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Комменсализм</a:t>
            </a:r>
            <a:endParaRPr lang="ru-RU" sz="29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ommensal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сотрапезник)</a:t>
            </a: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 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57200" y="5622925"/>
            <a:ext cx="8229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500" b="1">
                <a:latin typeface="Times New Roman" pitchFamily="18" charset="0"/>
                <a:cs typeface="Times New Roman" pitchFamily="18" charset="0"/>
              </a:rPr>
              <a:t>      Мутуализм и комменсализм характерны для нормальной микрофлоры организма здорового человека.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541463" y="0"/>
            <a:ext cx="62134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100" b="1">
                <a:solidFill>
                  <a:srgbClr val="FF0000"/>
                </a:solidFill>
                <a:latin typeface="Times New Roman" pitchFamily="18" charset="0"/>
              </a:rPr>
              <a:t>ФОРМЫ СИМБИОЗА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nimBg="1"/>
      <p:bldP spid="6148" grpId="0" animBg="1"/>
      <p:bldP spid="6149" grpId="0" animBg="1"/>
      <p:bldP spid="6150" grpId="0" autoUpdateAnimBg="0"/>
      <p:bldP spid="6151" grpId="0" autoUpdateAnimBg="0"/>
      <p:bldP spid="6152" grpId="0" autoUpdateAnimBg="0"/>
      <p:bldP spid="6153" grpId="0" autoUpdateAnimBg="0"/>
      <p:bldP spid="615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95300" y="457200"/>
            <a:ext cx="8153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just" eaLnBrk="0" hangingPunct="0">
              <a:tabLst>
                <a:tab pos="1028700" algn="l"/>
              </a:tabLst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>
                <a:latin typeface="Times New Roman" pitchFamily="18" charset="0"/>
              </a:rPr>
              <a:t>    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Микробиоценоз органов мочеполовой системы скуден. Почки, мочеточники, моча в мочевом пузыре стерильны, тогда как в нижней части уретры встречаются:</a:t>
            </a:r>
            <a:endParaRPr lang="ru-RU" sz="2200" b="1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МИКРОФЛОРА МОЧЕПОЛОВОЙ СИСТЕМЫ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38200" y="1844675"/>
            <a:ext cx="7315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пептококки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пептострептококки;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 бактероиды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дифтероиды;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 микобактерии;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 стрептококки, стафилококки,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фузобактерии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5288" y="3429000"/>
            <a:ext cx="84248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200" b="1">
                <a:latin typeface="Times New Roman" pitchFamily="18" charset="0"/>
                <a:cs typeface="Times New Roman" pitchFamily="18" charset="0"/>
              </a:rPr>
              <a:t>На наружных мужских половых органах  часто обнаруживают: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23900" y="3886200"/>
            <a:ext cx="80962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200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20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стрептококки; </a:t>
            </a:r>
          </a:p>
          <a:p>
            <a:pPr eaLnBrk="0" hangingPunct="0">
              <a:spcBef>
                <a:spcPct val="50000"/>
              </a:spcBef>
            </a:pPr>
            <a:r>
              <a:rPr lang="ru-RU" sz="2200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 стафилококки; </a:t>
            </a:r>
          </a:p>
          <a:p>
            <a:pPr eaLnBrk="0" hangingPunct="0">
              <a:spcBef>
                <a:spcPct val="50000"/>
              </a:spcBef>
            </a:pPr>
            <a:r>
              <a:rPr lang="ru-RU" sz="2200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 микобактерии смегмы, морфологически сходные с 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мико-бактер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ями туберкулеза;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200" b="1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непатогенные трепонемы, которые следует отличать от 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</a:rPr>
              <a:t> в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озбудителя сифилиса.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  <p:bldP spid="19461" grpId="0" autoUpdateAnimBg="0"/>
      <p:bldP spid="194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825" y="2060575"/>
            <a:ext cx="4032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 eaLnBrk="0" hangingPunct="0">
              <a:buClr>
                <a:srgbClr val="FF0000"/>
              </a:buClr>
              <a:tabLst>
                <a:tab pos="1123950" algn="l"/>
              </a:tabLst>
            </a:pPr>
            <a:r>
              <a:rPr lang="ru-RU" sz="2500" b="1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>
                <a:solidFill>
                  <a:srgbClr val="FF0000"/>
                </a:solidFill>
                <a:latin typeface="Times New Roman" pitchFamily="18" charset="0"/>
              </a:rPr>
              <a:t>бифидобактерии;</a:t>
            </a:r>
          </a:p>
          <a:p>
            <a:pPr indent="-457200" algn="just" eaLnBrk="0" hangingPunct="0">
              <a:buClr>
                <a:srgbClr val="FF0000"/>
              </a:buClr>
              <a:tabLst>
                <a:tab pos="1123950" algn="l"/>
              </a:tabLst>
            </a:pPr>
            <a:r>
              <a:rPr lang="ru-RU" sz="2500" b="1">
                <a:solidFill>
                  <a:srgbClr val="FF0000"/>
                </a:solidFill>
                <a:latin typeface="Times New Roman" pitchFamily="18" charset="0"/>
              </a:rPr>
              <a:t>2. бактероиды;</a:t>
            </a:r>
          </a:p>
          <a:p>
            <a:pPr indent="-457200" algn="just" eaLnBrk="0" hangingPunct="0">
              <a:buClr>
                <a:srgbClr val="FF0000"/>
              </a:buClr>
              <a:tabLst>
                <a:tab pos="1123950" algn="l"/>
              </a:tabLst>
            </a:pPr>
            <a:r>
              <a:rPr lang="ru-RU" sz="2500" b="1">
                <a:solidFill>
                  <a:srgbClr val="FF0000"/>
                </a:solidFill>
                <a:latin typeface="Times New Roman" pitchFamily="18" charset="0"/>
              </a:rPr>
              <a:t>3. энтерококки;</a:t>
            </a:r>
          </a:p>
          <a:p>
            <a:pPr indent="-457200" algn="just" eaLnBrk="0" hangingPunct="0">
              <a:buClr>
                <a:srgbClr val="FF0000"/>
              </a:buClr>
              <a:tabLst>
                <a:tab pos="1123950" algn="l"/>
              </a:tabLst>
            </a:pPr>
            <a:r>
              <a:rPr lang="ru-RU" sz="2500" b="1">
                <a:solidFill>
                  <a:srgbClr val="FF0000"/>
                </a:solidFill>
                <a:latin typeface="Times New Roman" pitchFamily="18" charset="0"/>
              </a:rPr>
              <a:t>4. стрептококки;</a:t>
            </a:r>
          </a:p>
          <a:p>
            <a:pPr indent="-457200" algn="just" eaLnBrk="0" hangingPunct="0">
              <a:buClr>
                <a:srgbClr val="FF0000"/>
              </a:buClr>
              <a:tabLst>
                <a:tab pos="1123950" algn="l"/>
              </a:tabLst>
            </a:pPr>
            <a:r>
              <a:rPr lang="ru-RU" sz="2500" b="1">
                <a:solidFill>
                  <a:srgbClr val="FF0000"/>
                </a:solidFill>
                <a:latin typeface="Times New Roman" pitchFamily="18" charset="0"/>
              </a:rPr>
              <a:t>5. стафилококки;</a:t>
            </a:r>
          </a:p>
          <a:p>
            <a:pPr indent="-457200" algn="just" eaLnBrk="0" hangingPunct="0">
              <a:buClr>
                <a:srgbClr val="FF0000"/>
              </a:buClr>
              <a:tabLst>
                <a:tab pos="1123950" algn="l"/>
              </a:tabLst>
            </a:pPr>
            <a:r>
              <a:rPr lang="ru-RU" sz="2500" b="1">
                <a:solidFill>
                  <a:srgbClr val="FF0000"/>
                </a:solidFill>
                <a:latin typeface="Times New Roman" pitchFamily="18" charset="0"/>
              </a:rPr>
              <a:t>6. коринебактерии и др.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-227013" y="0"/>
            <a:ext cx="9596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857500" algn="l"/>
              </a:tabLst>
            </a:pPr>
            <a:r>
              <a:rPr lang="ru-RU" sz="3400" b="1">
                <a:solidFill>
                  <a:srgbClr val="FF0000"/>
                </a:solidFill>
                <a:latin typeface="Times New Roman" pitchFamily="18" charset="0"/>
              </a:rPr>
              <a:t>МИКРОФЛОРА ПОЛОВОГО ТРАКТА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620713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    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Микрофлора влагалища формируется у девочек  спустя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12-24 ч после рождения и состоит из молочнокислых бактерий, полученных от матери при родах. Затем в микробиоценоз влагалища включаются: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3850" y="4508500"/>
            <a:ext cx="43926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     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С наступлением половой зрелости в составе микрофлоры превалируют палочки Додер-ляйна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Lactobacillus acidophi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lus</a:t>
            </a:r>
            <a:r>
              <a:rPr lang="ru-RU" sz="2400" b="1">
                <a:latin typeface="Times New Roman" pitchFamily="18" charset="0"/>
              </a:rPr>
              <a:t>)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8" name="Picture 8" descr="калуцкий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729163" y="4508500"/>
            <a:ext cx="44148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</a:rPr>
              <a:t>Lactobacillus acidophilus</a:t>
            </a:r>
            <a:r>
              <a:rPr lang="ru-RU" sz="2200" b="1">
                <a:latin typeface="Times New Roman" pitchFamily="18" charset="0"/>
              </a:rPr>
              <a:t>, мазок со слизистой влагалища, окр. по Граму.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  <p:bldP spid="20484" grpId="0" autoUpdateAnimBg="0"/>
      <p:bldP spid="20485" grpId="0" autoUpdateAnimBg="0"/>
      <p:bldP spid="2049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133600"/>
            <a:ext cx="3960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1. Реакция среды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кислая.</a:t>
            </a:r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2. М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ного п. Додерляйна.</a:t>
            </a:r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>
                <a:latin typeface="Times New Roman" pitchFamily="18" charset="0"/>
              </a:rPr>
              <a:t> Случайные м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икроорганизмы.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МИКРОФЛОРА ПОЛОВОГО ТРАКТА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6858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Различают несколько категорий чистоты  влагалища здоровых женщин: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19200" y="1524000"/>
            <a:ext cx="209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1-я категория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932363" y="1557338"/>
            <a:ext cx="209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-я категория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427538" y="2133600"/>
            <a:ext cx="4537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1. Реакция  среды кислая.</a:t>
            </a:r>
          </a:p>
          <a:p>
            <a:r>
              <a:rPr lang="ru-RU" sz="2000" b="1">
                <a:latin typeface="Times New Roman" pitchFamily="18" charset="0"/>
              </a:rPr>
              <a:t>2. Много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п. Додерляйна.	</a:t>
            </a:r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>
                <a:latin typeface="Times New Roman" pitchFamily="18" charset="0"/>
              </a:rPr>
              <a:t> Присутствуют другие микроорганизмы.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003800" y="4149725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-я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356100" y="4941888"/>
            <a:ext cx="47879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1.Реакция среды щелочная.</a:t>
            </a:r>
          </a:p>
          <a:p>
            <a:r>
              <a:rPr lang="ru-RU" sz="2000" b="1">
                <a:latin typeface="Times New Roman" pitchFamily="18" charset="0"/>
              </a:rPr>
              <a:t>2.Единичные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п. Додерляйна.</a:t>
            </a:r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>
                <a:latin typeface="Times New Roman" pitchFamily="18" charset="0"/>
              </a:rPr>
              <a:t> Стрептококки, стафилококки, 	   энтеробактерии, бактероиды, много 	   лейкоцитов.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198563" y="4149725"/>
            <a:ext cx="209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3-я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50825" y="4868863"/>
            <a:ext cx="41767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1.Реакция  среды	  слабокислая, слабощелочная.</a:t>
            </a:r>
          </a:p>
          <a:p>
            <a:r>
              <a:rPr lang="ru-RU" sz="2000" b="1">
                <a:latin typeface="Times New Roman" pitchFamily="18" charset="0"/>
              </a:rPr>
              <a:t>2.Мало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п. Додерляйна.</a:t>
            </a:r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>
                <a:latin typeface="Times New Roman" pitchFamily="18" charset="0"/>
              </a:rPr>
              <a:t> Стрептококки, 		  стафилококки, лейкоциты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5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90600" y="2565400"/>
            <a:ext cx="51054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0" hangingPunct="0">
              <a:tabLst>
                <a:tab pos="1714500" algn="l"/>
              </a:tabLst>
              <a:defRPr/>
            </a:pPr>
            <a:r>
              <a:rPr lang="ru-RU" sz="2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ферментопродуцирующая; </a:t>
            </a:r>
          </a:p>
          <a:p>
            <a:pPr indent="-228600" algn="just" eaLnBrk="0" hangingPunct="0">
              <a:tabLst>
                <a:tab pos="1714500" algn="l"/>
              </a:tabLst>
              <a:defRPr/>
            </a:pPr>
            <a:r>
              <a:rPr lang="ru-RU" sz="2800" b="1" i="1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 синтетическая;</a:t>
            </a:r>
          </a:p>
          <a:p>
            <a:pPr indent="-228600" algn="just" eaLnBrk="0" hangingPunct="0">
              <a:tabLst>
                <a:tab pos="1714500" algn="l"/>
              </a:tabLst>
              <a:defRPr/>
            </a:pPr>
            <a:r>
              <a:rPr lang="ru-RU" sz="2800" b="1" i="1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 защитная; </a:t>
            </a:r>
          </a:p>
          <a:p>
            <a:pPr indent="-228600" algn="just" eaLnBrk="0" hangingPunct="0">
              <a:tabLst>
                <a:tab pos="1714500" algn="l"/>
              </a:tabLst>
              <a:defRPr/>
            </a:pPr>
            <a:r>
              <a:rPr lang="ru-RU" sz="2800" b="1" i="1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v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 иммунногенная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28600" eaLnBrk="0" hangingPunct="0">
              <a:tabLst>
                <a:tab pos="1714500" algn="l"/>
              </a:tabLst>
              <a:defRPr/>
            </a:pPr>
            <a:endParaRPr lang="ru-RU" sz="2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14478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b="1">
                <a:latin typeface="Times New Roman" pitchFamily="18" charset="0"/>
              </a:rPr>
              <a:t>Полезные ф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ункции микрофлоры в организме человека неоценимы.</a:t>
            </a:r>
            <a:r>
              <a:rPr lang="ru-RU" sz="2800" b="1">
                <a:latin typeface="Times New Roman" pitchFamily="18" charset="0"/>
              </a:rPr>
              <a:t> К ним относятся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6425" y="344488"/>
            <a:ext cx="7932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ФУНКЦИИ  НОРМАЛЬНОЙ  МИКРОФЛОРЫ</a:t>
            </a:r>
            <a:endParaRPr lang="ru-RU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0486" name="Picture 6" descr="https://st2.depositphotos.com/1036149/5825/i/950/depositphotos_58253065-stock-photo-fun-green-g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71942"/>
            <a:ext cx="4344987" cy="2500330"/>
          </a:xfrm>
          <a:prstGeom prst="rect">
            <a:avLst/>
          </a:prstGeom>
          <a:noFill/>
        </p:spPr>
      </p:pic>
      <p:pic>
        <p:nvPicPr>
          <p:cNvPr id="20488" name="Picture 8" descr="https://thumbs.dreamstime.com/b/%D1%81%D0%B5%D0%BC%D0%B5%D0%BD%D0%BE%D0%B7%D0%B0%D1%87%D0%B0%D1%82%D0%BE%D0%BA-%D0%BF%D0%BE%D1%82%D0%B5%D1%85%D0%B8-45050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2987665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66700" y="1323975"/>
            <a:ext cx="8610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300" b="1">
                <a:latin typeface="Times New Roman" pitchFamily="18" charset="0"/>
                <a:cs typeface="Times New Roman" pitchFamily="18" charset="0"/>
              </a:rPr>
              <a:t>Лактобактерии нейтрализуют действие фенольных ферментов, поддерживающих разрастание раковых клеток в кишечнике, препятствуют развитию рака молочной железы.</a:t>
            </a:r>
          </a:p>
          <a:p>
            <a:pPr indent="457200" algn="just" eaLnBrk="0" hangingPunct="0"/>
            <a:r>
              <a:rPr lang="ru-RU" sz="2300" b="1">
                <a:latin typeface="Times New Roman" pitchFamily="18" charset="0"/>
                <a:cs typeface="Times New Roman" pitchFamily="18" charset="0"/>
              </a:rPr>
              <a:t>2.Бактериальные протеазы гидролизуют белки и пептиды, последние расщепляются бактероидами до аминокислот и пептидных остатков. </a:t>
            </a:r>
          </a:p>
          <a:p>
            <a:pPr indent="457200" algn="just" eaLnBrk="0" hangingPunct="0"/>
            <a:r>
              <a:rPr lang="ru-RU" sz="2300" b="1">
                <a:latin typeface="Times New Roman" pitchFamily="18" charset="0"/>
                <a:cs typeface="Times New Roman" pitchFamily="18" charset="0"/>
              </a:rPr>
              <a:t>3.Микрофлора участвует в метаболизме азот- и углеродсодержащих соединений, липидов. Метаболизм мочевины в кишечнике происходит за счёт микробных уреаз.   </a:t>
            </a:r>
            <a:br>
              <a:rPr lang="ru-RU" sz="2300" b="1">
                <a:latin typeface="Times New Roman" pitchFamily="18" charset="0"/>
                <a:cs typeface="Times New Roman" pitchFamily="18" charset="0"/>
              </a:rPr>
            </a:br>
            <a:r>
              <a:rPr lang="ru-RU" sz="2300" b="1">
                <a:latin typeface="Times New Roman" pitchFamily="18" charset="0"/>
                <a:cs typeface="Times New Roman" pitchFamily="18" charset="0"/>
              </a:rPr>
              <a:t>      4.Микрофлора участвует в рециркуляции желчных кислот, влияет на холестериновый и билирубиновый метаболизм.</a:t>
            </a:r>
          </a:p>
          <a:p>
            <a:pPr indent="457200" eaLnBrk="0" hangingPunct="0"/>
            <a:r>
              <a:rPr lang="ru-RU" sz="2300" b="1">
                <a:latin typeface="Times New Roman" pitchFamily="18" charset="0"/>
                <a:cs typeface="Times New Roman" pitchFamily="18" charset="0"/>
              </a:rPr>
              <a:t>5. Микроорганизмы усиливают перистальтику кишечника.</a:t>
            </a:r>
            <a:endParaRPr lang="ru-RU" sz="2300" b="1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-117475" y="0"/>
            <a:ext cx="9377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ФЕРМЕНТОПРОДУЦИРУЮЩАЯ ФУНКЦИЯ НОРМАЛЬНОЙ МИКРОФЛОРЫ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524000" y="1512888"/>
          <a:ext cx="60960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1371600"/>
            <a:ext cx="8686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tabLst>
                <a:tab pos="655638" algn="l"/>
                <a:tab pos="9525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>
                <a:latin typeface="Times New Roman" pitchFamily="18" charset="0"/>
              </a:rPr>
              <a:t>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Бифидобактерии синтезируют витамины группы В:  никотиновую, фолиевую кислоты,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тиамин,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биотин, цианкобаламин, а также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аминокислоты и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белки, обеспечивающие их всасывание.</a:t>
            </a:r>
          </a:p>
          <a:p>
            <a:pPr indent="457200" algn="just" eaLnBrk="0" hangingPunct="0">
              <a:tabLst>
                <a:tab pos="655638" algn="l"/>
                <a:tab pos="952500" algn="l"/>
              </a:tabLst>
            </a:pP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Лактобактерии 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образуют  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молочную   кислоту, продуцируют лизоцим, леколин, низин, ацидофилин и др.</a:t>
            </a:r>
          </a:p>
          <a:p>
            <a:pPr indent="457200" algn="just" eaLnBrk="0" hangingPunct="0">
              <a:tabLst>
                <a:tab pos="655638" algn="l"/>
                <a:tab pos="952500" algn="l"/>
              </a:tabLst>
            </a:pP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3. Кишечная палочка способствует синтезу иммуноглобулинов. </a:t>
            </a:r>
          </a:p>
          <a:p>
            <a:pPr indent="457200" algn="just" eaLnBrk="0" hangingPunct="0">
              <a:tabLst>
                <a:tab pos="655638" algn="l"/>
                <a:tab pos="952500" algn="l"/>
              </a:tabLst>
            </a:pP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4.  </a:t>
            </a:r>
            <a:r>
              <a:rPr lang="ru-RU" sz="2400" b="1">
                <a:latin typeface="Times New Roman" pitchFamily="18" charset="0"/>
              </a:rPr>
              <a:t>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Микроорганизмы 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предотвращают  канцерогенез.</a:t>
            </a:r>
          </a:p>
          <a:p>
            <a:pPr indent="457200" algn="just" eaLnBrk="0" hangingPunct="0">
              <a:tabLst>
                <a:tab pos="655638" algn="l"/>
                <a:tab pos="9525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2400" b="1">
                <a:latin typeface="Times New Roman" pitchFamily="18" charset="0"/>
              </a:rPr>
              <a:t> М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икрофлора кишечника поддерживает водный, электролитный и кислотно-щелочной балансы </a:t>
            </a:r>
            <a:r>
              <a:rPr lang="ru-RU" sz="2400" b="1">
                <a:latin typeface="Times New Roman" pitchFamily="18" charset="0"/>
              </a:rPr>
              <a:t> в 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рганиз</a:t>
            </a:r>
            <a:r>
              <a:rPr lang="ru-RU" sz="2400" b="1">
                <a:latin typeface="Times New Roman" pitchFamily="18" charset="0"/>
              </a:rPr>
              <a:t>-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ме.</a:t>
            </a:r>
          </a:p>
          <a:p>
            <a:pPr indent="457200" algn="just" eaLnBrk="0" hangingPunct="0">
              <a:tabLst>
                <a:tab pos="655638" algn="l"/>
                <a:tab pos="952500" algn="l"/>
              </a:tabLst>
            </a:pPr>
            <a:endParaRPr lang="ru-RU" sz="2400" b="1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95300" y="2286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СИНТЕТИЧЕСКАЯ   ФУНКЦИЯ   НОРМАЛЬНОЙ МИКРОФЛОРЫ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700" y="1785938"/>
            <a:ext cx="8610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>
              <a:tabLst>
                <a:tab pos="476250" algn="l"/>
              </a:tabLst>
            </a:pPr>
            <a:r>
              <a:rPr lang="ru-RU" sz="2500" b="1">
                <a:latin typeface="Times New Roman" pitchFamily="18" charset="0"/>
              </a:rPr>
              <a:t>1</a:t>
            </a:r>
            <a:r>
              <a:rPr lang="ru-RU" sz="2500" b="1">
                <a:latin typeface="Times New Roman" pitchFamily="18" charset="0"/>
                <a:cs typeface="Arial" charset="0"/>
              </a:rPr>
              <a:t>.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Нормальная микрофлора участвует в защите от колонизации кожных покровов и слизистых человека патогенными бактериями. Представители нормофлоры продуцируют бактериоцины, лизоцим, обуславливающие антагонистическую активность этих бактерий. </a:t>
            </a:r>
            <a:endParaRPr lang="ru-RU" sz="2500" b="1">
              <a:latin typeface="Times New Roman" pitchFamily="18" charset="0"/>
            </a:endParaRPr>
          </a:p>
          <a:p>
            <a:pPr indent="457200" algn="just" eaLnBrk="0" hangingPunct="0">
              <a:tabLst>
                <a:tab pos="476250" algn="l"/>
              </a:tabLst>
            </a:pPr>
            <a:endParaRPr lang="ru-RU" sz="2500" b="1">
              <a:latin typeface="Times New Roman" pitchFamily="18" charset="0"/>
            </a:endParaRPr>
          </a:p>
          <a:p>
            <a:pPr indent="457200" algn="just" eaLnBrk="0" hangingPunct="0">
              <a:tabLst>
                <a:tab pos="476250" algn="l"/>
              </a:tabLst>
            </a:pPr>
            <a:r>
              <a:rPr lang="ru-RU" sz="25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b="1">
                <a:latin typeface="Times New Roman" pitchFamily="18" charset="0"/>
              </a:rPr>
              <a:t>.П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редставители нормофлоры в кишечнике конкурируют с патогенной флорой за аргинин, треонин, аспарагиновую кислоту, серин, за область обитания.</a:t>
            </a:r>
            <a:r>
              <a:rPr lang="ru-RU" sz="2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eaLnBrk="0" hangingPunct="0">
              <a:tabLst>
                <a:tab pos="476250" algn="l"/>
              </a:tabLst>
            </a:pPr>
            <a:endParaRPr lang="ru-RU" sz="25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93366"/>
                </a:solidFill>
                <a:latin typeface="Monotype Corsiva" pitchFamily="66" charset="0"/>
              </a:rPr>
              <a:t>   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ЗАЩИТНАЯ  ФУНКЦИЯ   НОРМАЛЬНОЙ     МИКРОФЛОРЫ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388" y="1143000"/>
            <a:ext cx="89646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</a:rPr>
              <a:t>1.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</a:rPr>
              <a:t>Н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ормальная микрофлора способств</a:t>
            </a:r>
            <a:r>
              <a:rPr lang="ru-RU" sz="2400" b="1">
                <a:latin typeface="Times New Roman" pitchFamily="18" charset="0"/>
              </a:rPr>
              <a:t>ует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пролиферации плазматических клеток. </a:t>
            </a:r>
            <a:endParaRPr lang="ru-RU" sz="2400" b="1">
              <a:latin typeface="Times New Roman" pitchFamily="18" charset="0"/>
            </a:endParaRPr>
          </a:p>
          <a:p>
            <a:pPr indent="-228600" eaLnBrk="0" hangingPunct="0"/>
            <a:r>
              <a:rPr lang="ru-RU" sz="2400" b="1">
                <a:latin typeface="Times New Roman" pitchFamily="18" charset="0"/>
              </a:rPr>
              <a:t>    2.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Бифидобактерии стимулируют синтез антител к овальбу-мину.</a:t>
            </a:r>
            <a:endParaRPr lang="ru-RU" sz="2400" b="1">
              <a:latin typeface="Times New Roman" pitchFamily="18" charset="0"/>
            </a:endParaRPr>
          </a:p>
          <a:p>
            <a:pPr indent="-228600" eaLnBrk="0" hangingPunct="0"/>
            <a:r>
              <a:rPr lang="ru-RU" sz="2400" b="1">
                <a:latin typeface="Times New Roman" pitchFamily="18" charset="0"/>
              </a:rPr>
              <a:t>    3.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Лактобактерии повышают активность фагоцитов и лим-фоцитов. </a:t>
            </a:r>
            <a:r>
              <a:rPr lang="ru-RU" sz="2400" b="1">
                <a:latin typeface="Times New Roman" pitchFamily="18" charset="0"/>
              </a:rPr>
              <a:t> </a:t>
            </a:r>
          </a:p>
          <a:p>
            <a:pPr indent="-228600" eaLnBrk="0" hangingPunct="0"/>
            <a:r>
              <a:rPr lang="ru-RU" sz="2400" b="1">
                <a:latin typeface="Times New Roman" pitchFamily="18" charset="0"/>
              </a:rPr>
              <a:t>    4.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Повышение численности бифидо- и лактобактерий при их недостатке приводит к уменьшению воспалительных процес-сов слизистой кишечника, увеличению числа В-лимфоцитов в периферической крови</a:t>
            </a:r>
            <a:r>
              <a:rPr lang="ru-RU" sz="2400" b="1">
                <a:latin typeface="Times New Roman" pitchFamily="18" charset="0"/>
              </a:rPr>
              <a:t>.   </a:t>
            </a:r>
          </a:p>
          <a:p>
            <a:pPr indent="-228600" eaLnBrk="0" hangingPunct="0"/>
            <a:r>
              <a:rPr lang="ru-RU" sz="2400" b="1">
                <a:latin typeface="Times New Roman" pitchFamily="18" charset="0"/>
              </a:rPr>
              <a:t>    5. У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сил</a:t>
            </a:r>
            <a:r>
              <a:rPr lang="ru-RU" sz="2400" b="1">
                <a:latin typeface="Times New Roman" pitchFamily="18" charset="0"/>
              </a:rPr>
              <a:t>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фагоцитарной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активности макрофагов,</a:t>
            </a:r>
            <a:r>
              <a:rPr lang="ru-RU" sz="2400" b="1">
                <a:latin typeface="Times New Roman" pitchFamily="18" charset="0"/>
              </a:rPr>
              <a:t>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моноци-тов, с</a:t>
            </a:r>
            <a:r>
              <a:rPr lang="ru-RU" sz="2400" b="1">
                <a:latin typeface="Times New Roman" pitchFamily="18" charset="0"/>
              </a:rPr>
              <a:t>интеза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цитокинов и иммуноглобулинов,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стимуляция кле-точных иммунных механизмов защиты.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8747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ИММУНОГЕННАЯ  ФУНКЦИЯ   НОРМАЛЬНОЙ  МИКРОФЛОРЫ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4800" y="1374775"/>
            <a:ext cx="8534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81000" algn="just" eaLnBrk="0" hangingPunct="0">
              <a:buFont typeface="Wingdings" pitchFamily="2" charset="2"/>
              <a:buChar char="v"/>
              <a:tabLst>
                <a:tab pos="1028700" algn="l"/>
              </a:tabLst>
            </a:pPr>
            <a:r>
              <a:rPr lang="ru-RU" sz="2400" b="1">
                <a:latin typeface="Times New Roman" pitchFamily="18" charset="0"/>
              </a:rPr>
              <a:t>   С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пособна вызывать развитие инфекционных заболева-ний (формирование абсцессов при проникновении </a:t>
            </a:r>
            <a:r>
              <a:rPr lang="ru-RU" sz="2400" b="1">
                <a:latin typeface="Times New Roman" pitchFamily="18" charset="0"/>
              </a:rPr>
              <a:t>микро-организмов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через стенку кишечника после травм или хи-рургического вмешательства.</a:t>
            </a:r>
            <a:r>
              <a:rPr lang="ru-RU" sz="2400" b="1">
                <a:latin typeface="Times New Roman" pitchFamily="18" charset="0"/>
              </a:rPr>
              <a:t>)</a:t>
            </a:r>
          </a:p>
          <a:p>
            <a:pPr indent="381000" algn="just" eaLnBrk="0" hangingPunct="0">
              <a:buFont typeface="Wingdings" pitchFamily="2" charset="2"/>
              <a:buChar char="v"/>
              <a:tabLst>
                <a:tab pos="1028700" algn="l"/>
              </a:tabLst>
            </a:pPr>
            <a:endParaRPr lang="ru-RU" sz="2400" b="1">
              <a:latin typeface="Times New Roman" pitchFamily="18" charset="0"/>
            </a:endParaRPr>
          </a:p>
          <a:p>
            <a:pPr indent="381000" algn="just" eaLnBrk="0" hangingPunct="0">
              <a:buFont typeface="Wingdings" pitchFamily="2" charset="2"/>
              <a:buChar char="v"/>
              <a:tabLst>
                <a:tab pos="1028700" algn="l"/>
              </a:tabLst>
            </a:pPr>
            <a:r>
              <a:rPr lang="ru-RU" sz="2400" b="1">
                <a:latin typeface="Times New Roman" pitchFamily="18" charset="0"/>
              </a:rPr>
              <a:t>    П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родуцируют вредные для организма продукты гниения.</a:t>
            </a:r>
            <a:endParaRPr lang="ru-RU" sz="2400" b="1">
              <a:latin typeface="Times New Roman" pitchFamily="18" charset="0"/>
            </a:endParaRPr>
          </a:p>
          <a:p>
            <a:pPr indent="381000" algn="just" eaLnBrk="0" hangingPunct="0">
              <a:buFont typeface="Wingdings" pitchFamily="2" charset="2"/>
              <a:buChar char="v"/>
              <a:tabLst>
                <a:tab pos="1028700" algn="l"/>
              </a:tabLst>
            </a:pPr>
            <a:endParaRPr lang="ru-RU" sz="2400" b="1">
              <a:latin typeface="Times New Roman" pitchFamily="18" charset="0"/>
            </a:endParaRPr>
          </a:p>
          <a:p>
            <a:pPr indent="381000" algn="just" eaLnBrk="0" hangingPunct="0">
              <a:buFont typeface="Wingdings" pitchFamily="2" charset="2"/>
              <a:buChar char="v"/>
              <a:tabLst>
                <a:tab pos="1028700" algn="l"/>
              </a:tabLst>
            </a:pPr>
            <a:r>
              <a:rPr lang="ru-RU" sz="2400" b="1">
                <a:latin typeface="Times New Roman" pitchFamily="18" charset="0"/>
              </a:rPr>
              <a:t>    Являются источником эндогенной инфекции.</a:t>
            </a:r>
          </a:p>
          <a:p>
            <a:pPr indent="381000" algn="just" eaLnBrk="0" hangingPunct="0">
              <a:buFont typeface="Wingdings" pitchFamily="2" charset="2"/>
              <a:buNone/>
              <a:tabLst>
                <a:tab pos="1028700" algn="l"/>
              </a:tabLst>
            </a:pPr>
            <a:endParaRPr lang="ru-RU" sz="2400" b="1">
              <a:latin typeface="Times New Roman" pitchFamily="18" charset="0"/>
            </a:endParaRPr>
          </a:p>
          <a:p>
            <a:pPr indent="381000" algn="just" eaLnBrk="0" hangingPunct="0">
              <a:buFont typeface="Wingdings" pitchFamily="2" charset="2"/>
              <a:buChar char="v"/>
              <a:tabLst>
                <a:tab pos="1028700" algn="l"/>
              </a:tabLst>
            </a:pPr>
            <a:r>
              <a:rPr lang="ru-RU" sz="2400" b="1">
                <a:latin typeface="Times New Roman" pitchFamily="18" charset="0"/>
              </a:rPr>
              <a:t>    Способны отщеплять патогенные варианты.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228600" y="0"/>
            <a:ext cx="960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ОТРИЦАТЕЛЬНОЕ  ВЛИЯНИЕ  МИКРОФЛОРЫ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НА  ОРГАНИЗМ 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ВИДЫ МИКРОБНЫХ БИОПРЕПАРАТОВ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Пробиотики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Пребиотики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Синбиотики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Функциональное питание (ранее – эубиотики)</a:t>
            </a:r>
          </a:p>
          <a:p>
            <a:pPr eaLnBrk="1" hangingPunct="1"/>
            <a:endParaRPr lang="ru-RU" b="1" smtClean="0">
              <a:latin typeface="Times New Roman" pitchFamily="18" charset="0"/>
            </a:endParaRPr>
          </a:p>
        </p:txBody>
      </p:sp>
      <p:pic>
        <p:nvPicPr>
          <p:cNvPr id="29701" name="Picture 5" descr="https://avatars.mds.yandex.net/get-zen_doc/1246934/pub_5c4ffb04df2d7400ade065c4_5c50033996aa1b00ad656f2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3857620" cy="2393169"/>
          </a:xfrm>
          <a:prstGeom prst="rect">
            <a:avLst/>
          </a:prstGeom>
          <a:noFill/>
        </p:spPr>
      </p:pic>
      <p:pic>
        <p:nvPicPr>
          <p:cNvPr id="29703" name="Picture 7" descr="https://alhiz.ru/wp-content/uploads/2019/08/8BA5B724-C9AF-4E8B-80B8-577513E3837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818"/>
            <a:ext cx="370204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rot="1560000" flipH="1">
            <a:off x="2216150" y="1897063"/>
            <a:ext cx="1200150" cy="1438275"/>
          </a:xfrm>
          <a:prstGeom prst="line">
            <a:avLst/>
          </a:prstGeom>
          <a:noFill/>
          <a:ln w="123825">
            <a:solidFill>
              <a:srgbClr val="FF0066"/>
            </a:solidFill>
            <a:round/>
            <a:headEnd/>
            <a:tailEnd type="triangle" w="med" len="lg"/>
          </a:ln>
          <a:scene3d>
            <a:camera prst="legacyObliqueBottomLeft">
              <a:rot lat="20699998" lon="300000" rev="0"/>
            </a:camera>
            <a:lightRig rig="legacyFlat2" dir="b"/>
          </a:scene3d>
          <a:sp3d extrusionH="430200" prstMaterial="legacyPlastic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rot="1320000">
            <a:off x="5395913" y="2460625"/>
            <a:ext cx="2117725" cy="231775"/>
          </a:xfrm>
          <a:prstGeom prst="line">
            <a:avLst/>
          </a:prstGeom>
          <a:noFill/>
          <a:ln w="130175">
            <a:solidFill>
              <a:srgbClr val="FF0066"/>
            </a:solidFill>
            <a:round/>
            <a:headEnd/>
            <a:tailEnd type="triangle" w="med" len="lg"/>
          </a:ln>
          <a:scene3d>
            <a:camera prst="legacyPerspectiveBottomLeft">
              <a:rot lat="20699998" lon="300000" rev="0"/>
            </a:camera>
            <a:lightRig rig="legacyFlat2" dir="b"/>
          </a:scene3d>
          <a:sp3d extrusionH="430200" prstMaterial="legacyPlastic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1000" y="2659063"/>
            <a:ext cx="3124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33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Резидентная</a:t>
            </a:r>
            <a:endParaRPr lang="ru-RU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микрофлора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286375" y="3143250"/>
            <a:ext cx="2895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Транзиторная</a:t>
            </a:r>
          </a:p>
          <a:p>
            <a:pPr algn="ctr" eaLnBrk="0" hangingPunct="0"/>
            <a:r>
              <a:rPr lang="ru-RU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микрофлора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14313" y="838200"/>
            <a:ext cx="8643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500" b="1">
                <a:solidFill>
                  <a:srgbClr val="0033CC"/>
                </a:solidFill>
                <a:latin typeface="Times New Roman" pitchFamily="18" charset="0"/>
              </a:rPr>
              <a:t>       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Все многообразие микробов, встречающихся в организме человека, можно разделить на </a:t>
            </a:r>
            <a:r>
              <a:rPr lang="ru-RU" sz="2600" b="1">
                <a:latin typeface="Times New Roman" pitchFamily="18" charset="0"/>
              </a:rPr>
              <a:t>две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группы.</a:t>
            </a:r>
            <a:endParaRPr lang="ru-RU" sz="2600" b="1">
              <a:latin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90600" y="0"/>
            <a:ext cx="7239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100" b="1">
                <a:solidFill>
                  <a:srgbClr val="FF0000"/>
                </a:solidFill>
                <a:latin typeface="Times New Roman" pitchFamily="18" charset="0"/>
              </a:rPr>
              <a:t>КЛАССИФИКАЦИЯ</a:t>
            </a:r>
            <a:r>
              <a:rPr lang="ru-RU" sz="4100" b="1">
                <a:solidFill>
                  <a:srgbClr val="0099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8" name="Picture 2" descr="C:\Users\Алла\Desktop\АЛЛА\ПРЕЗЕНТАЦИИ и картинки\КАРТИНКИ микробы\thCAEUNIY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643422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utoUpdateAnimBg="0"/>
      <p:bldP spid="7173" grpId="0" autoUpdateAnimBg="0"/>
      <p:bldP spid="7174" grpId="0" autoUpdateAnimBg="0"/>
      <p:bldP spid="717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Благодарю</a:t>
            </a:r>
            <a:r>
              <a:rPr lang="ru-RU" b="1" i="1" dirty="0" smtClean="0">
                <a:latin typeface="+mn-lt"/>
              </a:rPr>
              <a:t> </a:t>
            </a:r>
            <a:r>
              <a:rPr lang="ru-RU" b="1" i="1" dirty="0">
                <a:latin typeface="+mn-lt"/>
              </a:rPr>
              <a:t>за </a:t>
            </a:r>
            <a:r>
              <a:rPr lang="ru-RU" b="1" i="1" dirty="0" smtClean="0">
                <a:latin typeface="+mn-lt"/>
              </a:rPr>
              <a:t>внимание!</a:t>
            </a:r>
            <a:endParaRPr lang="ru-RU" b="1" i="1" dirty="0">
              <a:latin typeface="+mn-lt"/>
            </a:endParaRPr>
          </a:p>
        </p:txBody>
      </p:sp>
      <p:pic>
        <p:nvPicPr>
          <p:cNvPr id="62466" name="Picture 2" descr="https://static.tildacdn.com/tild3138-6561-4539-a461-316361303766/dadec049-488e-4c75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300"/>
            <a:ext cx="7143750" cy="55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f.ppt-online.org/files/slide/x/xb0RsTvztuCy7EBWg9wY8NpZdmlIfacqkV3DLn/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381000"/>
            <a:ext cx="868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>
                <a:latin typeface="Times New Roman" pitchFamily="18" charset="0"/>
              </a:rPr>
              <a:t>СНОВНЫЕ ОТДЕЛЫ ОРГАНИЗМА ЧЕЛОВЕКА, ЗАСЕЛЁННЫЕ БАКТЕРИЯМИ, ВКЛЮЧАЮТ:</a:t>
            </a:r>
          </a:p>
          <a:p>
            <a:pPr algn="just"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38250" y="2133600"/>
            <a:ext cx="6667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ru-RU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кожные покровы;</a:t>
            </a:r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воздухоносные пути;</a:t>
            </a:r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желудочно-кишечный тракт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мочеполовую систему.</a:t>
            </a:r>
          </a:p>
        </p:txBody>
      </p:sp>
      <p:pic>
        <p:nvPicPr>
          <p:cNvPr id="4" name="Picture 3" descr="C:\Documents and Settings\Алла\Рабочий стол\Новая папка (2)\bakterii-na-chelovecheskom-yazy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233"/>
            <a:ext cx="4857784" cy="25717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533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latin typeface="Times New Roman" pitchFamily="18" charset="0"/>
              </a:rPr>
              <a:t>СВОБОДНЫ ОТ МИКРООРГАНИЗМОВ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4648200"/>
            <a:ext cx="8305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9999"/>
                </a:solidFill>
                <a:latin typeface="Times New Roman" pitchFamily="18" charset="0"/>
              </a:rPr>
              <a:t>	</a:t>
            </a:r>
            <a:r>
              <a:rPr lang="ru-RU" sz="2800" b="1">
                <a:latin typeface="Times New Roman" pitchFamily="18" charset="0"/>
              </a:rPr>
              <a:t>Выделение бактерий из обычно стерильных компартментов, а также глубоких тканей имеет диагностическое значение.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714744" y="1676400"/>
            <a:ext cx="68770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КРОВЬ;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ЛИМФА;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СИНОВИАЛЬНАЯ ЖИДКОСТЬ;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СПИНОМОЗГОВАЯ ЖИДКОСТЬ;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ВНУТРЕННИЕ ОРГАНЫ;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ПЛЕВРАЛЬНАЯ ПОЛОСТЬ.</a:t>
            </a:r>
          </a:p>
          <a:p>
            <a:pPr marL="342900" indent="-342900">
              <a:spcBef>
                <a:spcPct val="20000"/>
              </a:spcBef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20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000" b="1">
              <a:solidFill>
                <a:srgbClr val="33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3" name="Picture 7" descr="https://static.tildacdn.com/tild6634-6566-4534-b361-373732323033/15_1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786182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16050" y="0"/>
            <a:ext cx="63103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  <a:latin typeface="Times New Roman" pitchFamily="18" charset="0"/>
              </a:rPr>
              <a:t>КОЖНЫЕ ПОКРОВЫ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5750" y="838200"/>
            <a:ext cx="8572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5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На кожных покровах на микроорганизмы воздействуют бактерицидные факторы сального секрета и пота, закисляющие рН. В подобных условиях обитают преимущественно: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000496" y="2071678"/>
            <a:ext cx="514350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epidermidis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пропионибактерии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бактероиды;</a:t>
            </a:r>
          </a:p>
          <a:p>
            <a:pPr eaLnBrk="0" hangingPunct="0">
              <a:buFontTx/>
              <a:buChar char="•"/>
            </a:pP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микрококки;</a:t>
            </a:r>
            <a:endParaRPr 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пептострептококки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дрожжеподобные грибы;</a:t>
            </a:r>
          </a:p>
          <a:p>
            <a:pPr eaLnBrk="0" hangingPunct="0">
              <a:buFontTx/>
              <a:buChar char="•"/>
            </a:pP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сарцины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9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коринеформные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микроорганизмы;</a:t>
            </a:r>
            <a:endParaRPr 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saprophyticus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6" name="Picture 6" descr="https://schoolnews.com.ua/wp-content/uploads/2016/10/Gryaznye-ruki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0167"/>
            <a:ext cx="3929058" cy="28178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81200" y="2057400"/>
            <a:ext cx="7696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buFont typeface="Wingdings" pitchFamily="2" charset="2"/>
              <a:buChar char="Ø"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эпидермис, </a:t>
            </a: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роговой слой кожи, </a:t>
            </a: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кожные железы, </a:t>
            </a: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верхние отделы волосяных фолликулов.</a:t>
            </a: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indent="449263" eaLnBrk="0" hangingPunct="0"/>
            <a:endParaRPr lang="ru-RU" sz="2800" b="1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300" b="1">
                <a:solidFill>
                  <a:srgbClr val="FF3300"/>
                </a:solidFill>
                <a:latin typeface="Times New Roman" pitchFamily="18" charset="0"/>
              </a:rPr>
              <a:t>ЗОНЫ КОЛОНИЗАЦИИ КОЖНЫХ ПОКРОВОВ</a:t>
            </a:r>
            <a:endParaRPr lang="en-US" sz="33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0" y="8382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Основны</a:t>
            </a:r>
            <a:r>
              <a:rPr lang="ru-RU" sz="3200" b="1">
                <a:latin typeface="Times New Roman" pitchFamily="18" charset="0"/>
              </a:rPr>
              <a:t>ми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зон</a:t>
            </a:r>
            <a:r>
              <a:rPr lang="ru-RU" sz="3200" b="1">
                <a:latin typeface="Times New Roman" pitchFamily="18" charset="0"/>
              </a:rPr>
              <a:t>ами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колонизации кожных</a:t>
            </a:r>
            <a:r>
              <a:rPr lang="ru-RU" sz="3200" b="1">
                <a:latin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покровов являются</a:t>
            </a:r>
            <a:r>
              <a:rPr lang="ru-RU" sz="3200" b="1">
                <a:latin typeface="Times New Roman" pitchFamily="18" charset="0"/>
              </a:rPr>
              <a:t>: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200" y="4038600"/>
            <a:ext cx="8001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800" b="1">
                <a:solidFill>
                  <a:srgbClr val="990099"/>
                </a:solidFill>
                <a:latin typeface="Times New Roman" pitchFamily="18" charset="0"/>
              </a:rPr>
              <a:t>	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Обычно на 1 см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выявляют </a:t>
            </a:r>
            <a:r>
              <a:rPr lang="ru-RU" sz="2800" b="1">
                <a:latin typeface="Times New Roman" pitchFamily="18" charset="0"/>
              </a:rPr>
              <a:t>до 80000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микроорганизмов, </a:t>
            </a:r>
            <a:r>
              <a:rPr lang="ru-RU" sz="2800" b="1">
                <a:latin typeface="Times New Roman" pitchFamily="18" charset="0"/>
              </a:rPr>
              <a:t>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на участках с повышенной влажностью их число может достигать </a:t>
            </a:r>
            <a:r>
              <a:rPr lang="ru-RU" sz="2800" b="1">
                <a:latin typeface="Times New Roman" pitchFamily="18" charset="0"/>
              </a:rPr>
              <a:t>миллиона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соблюдение элементарных правил гигиены может снижать число бактерий на 90%.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58" y="0"/>
            <a:ext cx="614366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Основные позитивные функции облигатной микробиоты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643998" cy="53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/>
              <a:t> Обеспечение колонизационной 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</a:pPr>
            <a:r>
              <a:rPr lang="ru-RU" sz="2400" dirty="0"/>
              <a:t>      резистентности – препятствует заселению 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</a:pPr>
            <a:r>
              <a:rPr lang="ru-RU" sz="2400" dirty="0"/>
              <a:t>     слизистой патогенными и условно патогенными микробами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/>
              <a:t> Активация иммунной системы – стимулирует развитие лимфоидной ткани, синтезирует лизоцим, цитокины,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</a:pPr>
            <a:r>
              <a:rPr lang="ru-RU" sz="2400" dirty="0"/>
              <a:t>     иммуноглобулины, интерфероны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tabLst>
                <a:tab pos="3497263" algn="l"/>
              </a:tabLst>
            </a:pPr>
            <a:r>
              <a:rPr lang="ru-RU" sz="2400" dirty="0"/>
              <a:t>Подавление транслокации микробов во внутреннюю среду организма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/>
              <a:t> Синтез витаминов, аминокислот и других биологически активных веществ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/>
              <a:t> Стимуляция секреции слюнных желез</a:t>
            </a:r>
          </a:p>
          <a:p>
            <a:pPr lvl="0">
              <a:buClr>
                <a:srgbClr val="FF0000"/>
              </a:buClr>
            </a:pPr>
            <a:endParaRPr lang="ru-RU" sz="2400" dirty="0"/>
          </a:p>
          <a:p>
            <a:pPr>
              <a:buClr>
                <a:srgbClr val="002060"/>
              </a:buClr>
            </a:pPr>
            <a:endParaRPr lang="ru-RU" dirty="0"/>
          </a:p>
        </p:txBody>
      </p:sp>
      <p:pic>
        <p:nvPicPr>
          <p:cNvPr id="4098" name="Picture 2" descr="http://www.medicaldigests.ru/wp-content/uploads/2010/06/rentgen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6643702" y="285728"/>
            <a:ext cx="2285999" cy="179294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1106</TotalTime>
  <Words>1026</Words>
  <Application>Microsoft PowerPoint</Application>
  <PresentationFormat>Экран (4:3)</PresentationFormat>
  <Paragraphs>213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Times New Roman</vt:lpstr>
      <vt:lpstr>Arial Black</vt:lpstr>
      <vt:lpstr>Monotype Corsiva</vt:lpstr>
      <vt:lpstr>Wingdings</vt:lpstr>
      <vt:lpstr>Symbol</vt:lpstr>
      <vt:lpstr>Апекс</vt:lpstr>
      <vt:lpstr>Фотография Microsoft Photo Editor 3.0</vt:lpstr>
      <vt:lpstr>Влияние резидентной микрофлоры на здоровье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Образование биопленки  В естественных условиях бактерии формируют биопленки - организованное сообщество резидентных бактерий  </vt:lpstr>
      <vt:lpstr>Слайд 11</vt:lpstr>
      <vt:lpstr>Физико-химические условия в полости рта, благоприятные для жизни микробов</vt:lpstr>
      <vt:lpstr> Количественный состав микробиоты полости рта Сформировавшийся биоценоз  характеризуется постоянством видов </vt:lpstr>
      <vt:lpstr> Зубной налет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ВИДЫ МИКРОБНЫХ БИОПРЕПАРАТОВ</vt:lpstr>
      <vt:lpstr>Благодарю за внимание!</vt:lpstr>
    </vt:vector>
  </TitlesOfParts>
  <Company>-------------------------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 С. Б.</dc:creator>
  <cp:lastModifiedBy>Салтереева Хава Р</cp:lastModifiedBy>
  <cp:revision>122</cp:revision>
  <dcterms:created xsi:type="dcterms:W3CDTF">2002-10-31T19:45:06Z</dcterms:created>
  <dcterms:modified xsi:type="dcterms:W3CDTF">2020-05-26T15:00:57Z</dcterms:modified>
</cp:coreProperties>
</file>