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2" r:id="rId3"/>
    <p:sldId id="283" r:id="rId4"/>
    <p:sldId id="266" r:id="rId5"/>
    <p:sldId id="269" r:id="rId6"/>
    <p:sldId id="267" r:id="rId7"/>
    <p:sldId id="268" r:id="rId8"/>
    <p:sldId id="270" r:id="rId9"/>
    <p:sldId id="272" r:id="rId10"/>
    <p:sldId id="273" r:id="rId11"/>
    <p:sldId id="274" r:id="rId12"/>
    <p:sldId id="275" r:id="rId13"/>
    <p:sldId id="276" r:id="rId14"/>
    <p:sldId id="28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2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7008414-F72D-4EF4-ADE8-F2B22698320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4DF198B-34F3-483C-9720-83D400647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08414-F72D-4EF4-ADE8-F2B22698320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F198B-34F3-483C-9720-83D400647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7008414-F72D-4EF4-ADE8-F2B22698320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DF198B-34F3-483C-9720-83D400647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08414-F72D-4EF4-ADE8-F2B22698320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F198B-34F3-483C-9720-83D400647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008414-F72D-4EF4-ADE8-F2B22698320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4DF198B-34F3-483C-9720-83D400647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08414-F72D-4EF4-ADE8-F2B22698320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F198B-34F3-483C-9720-83D400647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08414-F72D-4EF4-ADE8-F2B22698320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F198B-34F3-483C-9720-83D400647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08414-F72D-4EF4-ADE8-F2B22698320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F198B-34F3-483C-9720-83D400647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008414-F72D-4EF4-ADE8-F2B22698320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F198B-34F3-483C-9720-83D400647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08414-F72D-4EF4-ADE8-F2B22698320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F198B-34F3-483C-9720-83D400647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08414-F72D-4EF4-ADE8-F2B22698320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F198B-34F3-483C-9720-83D4006474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7008414-F72D-4EF4-ADE8-F2B22698320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4DF198B-34F3-483C-9720-83D400647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Нервная РЕГУЛЯЦИЯ сердечной ДЕЯТЕЛЬНОСТИ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389466"/>
          </a:xfrm>
        </p:spPr>
        <p:txBody>
          <a:bodyPr>
            <a:normAutofit/>
          </a:bodyPr>
          <a:lstStyle/>
          <a:p>
            <a:r>
              <a:rPr lang="ru-RU" smtClean="0"/>
              <a:t>Выполнил: </a:t>
            </a:r>
            <a:r>
              <a:rPr lang="ru-RU" smtClean="0"/>
              <a:t>Куриев</a:t>
            </a:r>
            <a:r>
              <a:rPr lang="ru-RU" dirty="0" smtClean="0"/>
              <a:t> </a:t>
            </a:r>
            <a:r>
              <a:rPr lang="ru-RU" dirty="0" err="1" smtClean="0"/>
              <a:t>Мансур</a:t>
            </a:r>
            <a:r>
              <a:rPr lang="ru-RU" dirty="0" smtClean="0"/>
              <a:t> </a:t>
            </a:r>
          </a:p>
          <a:p>
            <a:r>
              <a:rPr lang="ru-RU" dirty="0" smtClean="0"/>
              <a:t>208 группа </a:t>
            </a:r>
          </a:p>
          <a:p>
            <a:r>
              <a:rPr lang="ru-RU" dirty="0" smtClean="0"/>
              <a:t>лечебный </a:t>
            </a:r>
            <a:r>
              <a:rPr lang="ru-RU" dirty="0" smtClean="0"/>
              <a:t>факультет</a:t>
            </a:r>
            <a:endParaRPr lang="en-US" dirty="0" smtClean="0"/>
          </a:p>
          <a:p>
            <a:r>
              <a:rPr lang="ru-RU" dirty="0" smtClean="0"/>
              <a:t>Преподаватель: </a:t>
            </a:r>
            <a:r>
              <a:rPr lang="ru-RU" dirty="0" err="1" smtClean="0"/>
              <a:t>Сибирякова</a:t>
            </a:r>
            <a:r>
              <a:rPr lang="ru-RU" dirty="0" smtClean="0"/>
              <a:t> Н.В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гипоталамус </a:t>
            </a:r>
            <a:r>
              <a:rPr lang="ru-RU" dirty="0"/>
              <a:t>- исполнительный механизм, обеспечивающий перестройку работы сердца по сигналам, поступающим из </a:t>
            </a:r>
            <a:r>
              <a:rPr lang="ru-RU" b="1" u="sng" dirty="0" err="1"/>
              <a:t>лимбической</a:t>
            </a:r>
            <a:r>
              <a:rPr lang="ru-RU" b="1" u="sng" dirty="0"/>
              <a:t> системы и новой коры.</a:t>
            </a:r>
            <a:r>
              <a:rPr lang="ru-RU" dirty="0"/>
              <a:t> В коре есть своеобразные зоны проекции </a:t>
            </a:r>
            <a:r>
              <a:rPr lang="ru-RU" dirty="0" err="1"/>
              <a:t>вагуса</a:t>
            </a:r>
            <a:r>
              <a:rPr lang="ru-RU" dirty="0"/>
              <a:t>. </a:t>
            </a:r>
            <a:r>
              <a:rPr lang="ru-RU" i="1" dirty="0"/>
              <a:t>Например,</a:t>
            </a:r>
            <a:r>
              <a:rPr lang="ru-RU" dirty="0"/>
              <a:t> поясная извилина, орбитальная поверхность лобной доли, передняя часть височной доли, моторная и </a:t>
            </a:r>
            <a:r>
              <a:rPr lang="ru-RU" dirty="0" err="1"/>
              <a:t>премоторная</a:t>
            </a:r>
            <a:r>
              <a:rPr lang="ru-RU" dirty="0"/>
              <a:t> зоны коры.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Рефлексы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dirty="0"/>
              <a:t>). </a:t>
            </a:r>
            <a:r>
              <a:rPr lang="ru-RU" dirty="0" err="1"/>
              <a:t>Кардиокардиальные</a:t>
            </a:r>
            <a:r>
              <a:rPr lang="ru-RU" dirty="0"/>
              <a:t> рефлексы (с рецепторов сердца</a:t>
            </a:r>
            <a:r>
              <a:rPr lang="ru-RU" dirty="0" smtClean="0"/>
              <a:t>)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Бейнбриджа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2). </a:t>
            </a:r>
            <a:r>
              <a:rPr lang="ru-RU" dirty="0" err="1"/>
              <a:t>Вазокардиальные</a:t>
            </a:r>
            <a:r>
              <a:rPr lang="ru-RU" dirty="0"/>
              <a:t> (с рецепторов сосудистых зон</a:t>
            </a:r>
            <a:r>
              <a:rPr lang="ru-RU" dirty="0" smtClean="0"/>
              <a:t>)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рефлекс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Парина, сино-каротидный рефлекс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3). Висцерокардиальные (с рецепторов различных </a:t>
            </a:r>
            <a:r>
              <a:rPr lang="ru-RU" dirty="0" smtClean="0"/>
              <a:t>органов)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Гольца,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Данини-Ашнера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4). Условные </a:t>
            </a:r>
            <a:r>
              <a:rPr lang="ru-RU" dirty="0" smtClean="0"/>
              <a:t>рефлексы (</a:t>
            </a:r>
            <a:r>
              <a:rPr lang="ru-RU" i="1" dirty="0" smtClean="0">
                <a:solidFill>
                  <a:srgbClr val="FF0000"/>
                </a:solidFill>
              </a:rPr>
              <a:t>предэкзаменационный</a:t>
            </a:r>
            <a:r>
              <a:rPr lang="ru-RU" dirty="0" smtClean="0"/>
              <a:t>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Повышение давления – активация рецепторов в устьях полых вен и А рецепторов правого предсердия – уменьшение тонуса блуждающего нерва – увеличение ЧСС и силы сокращений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(рефлекс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Бейнбриджа</a:t>
            </a:r>
            <a:r>
              <a:rPr lang="ru-RU" dirty="0"/>
              <a:t>).</a:t>
            </a:r>
          </a:p>
          <a:p>
            <a:r>
              <a:rPr lang="ru-RU" dirty="0"/>
              <a:t>Повышение давления в малом кругу – активация рецепторов в легочной артерии – повышение тонуса блуждающего нерва - снижение ЧСС и силы сокращения (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 Парина</a:t>
            </a:r>
            <a:r>
              <a:rPr lang="ru-RU" dirty="0"/>
              <a:t>).</a:t>
            </a:r>
          </a:p>
          <a:p>
            <a:r>
              <a:rPr lang="ru-RU" dirty="0"/>
              <a:t>Повышение давления в большом кругу – активация рецепторов в каротидном синусе и дуге аорты – увеличение тонуса блуждающего нерва – снижение ЧСС и силы сокращений </a:t>
            </a:r>
            <a:r>
              <a:rPr lang="ru-RU" dirty="0" smtClean="0"/>
              <a:t>(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сино-каротидный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/>
              <a:t>Надавливание на брюшину (удар в живот) – активация </a:t>
            </a:r>
            <a:r>
              <a:rPr lang="ru-RU" dirty="0" err="1"/>
              <a:t>механорецепторов</a:t>
            </a:r>
            <a:r>
              <a:rPr lang="ru-RU" dirty="0"/>
              <a:t> брюшины – повышение тонуса блуждающего нерва - снижение ЧСС и силы сокращения (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 Гольца</a:t>
            </a:r>
            <a:r>
              <a:rPr lang="ru-RU" dirty="0"/>
              <a:t>).</a:t>
            </a:r>
          </a:p>
          <a:p>
            <a:r>
              <a:rPr lang="ru-RU" dirty="0"/>
              <a:t>Надавливание на глазные яблоки – активация </a:t>
            </a:r>
            <a:r>
              <a:rPr lang="ru-RU" dirty="0" err="1"/>
              <a:t>механорецепторов</a:t>
            </a:r>
            <a:r>
              <a:rPr lang="ru-RU" dirty="0"/>
              <a:t> – повышение тонуса блуждающего нерва - снижение ЧСС и силы сокращения (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Данини-Ашнера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5012"/>
            <a:ext cx="8229600" cy="1219772"/>
          </a:xfrm>
        </p:spPr>
        <p:txBody>
          <a:bodyPr>
            <a:normAutofit/>
          </a:bodyPr>
          <a:lstStyle/>
          <a:p>
            <a:r>
              <a:rPr lang="ru-RU" sz="2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СТИМУЛЯТОРЫ СЕРДЕЧНОЙ ДЕНЯТЕЛЬНОСТИ</a:t>
            </a:r>
            <a:endParaRPr lang="ru-RU" sz="27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Впервые гуморальное влияние веществ на деятельность сердца было показано австрийским фармакологом </a:t>
            </a:r>
            <a:r>
              <a:rPr lang="ru-RU" dirty="0" err="1"/>
              <a:t>Отто</a:t>
            </a:r>
            <a:r>
              <a:rPr lang="ru-RU" dirty="0"/>
              <a:t> Леви в 1921 г. в эксперименте на изолированных сердцах лягушки. </a:t>
            </a:r>
            <a:endParaRPr lang="ru-RU" dirty="0" smtClean="0"/>
          </a:p>
          <a:p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Адреналин</a:t>
            </a:r>
            <a:r>
              <a:rPr lang="ru-RU" i="1" dirty="0"/>
              <a:t> (гормон мозгового слоя надпочечников), глюкагон (гормон поджелудочной железы)  </a:t>
            </a:r>
            <a:r>
              <a:rPr lang="ru-RU" dirty="0"/>
              <a:t>оказывают положительное </a:t>
            </a:r>
            <a:r>
              <a:rPr lang="ru-RU" dirty="0" err="1"/>
              <a:t>инотропное</a:t>
            </a:r>
            <a:r>
              <a:rPr lang="ru-RU" dirty="0"/>
              <a:t> действие через активацию </a:t>
            </a:r>
            <a:r>
              <a:rPr lang="ru-RU" dirty="0" err="1"/>
              <a:t>аденилатциклазы</a:t>
            </a:r>
            <a:r>
              <a:rPr lang="ru-RU" dirty="0"/>
              <a:t>.</a:t>
            </a:r>
          </a:p>
          <a:p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Кортикостероиды</a:t>
            </a:r>
            <a:r>
              <a:rPr lang="ru-RU" i="1" dirty="0"/>
              <a:t> (гормоны коры надпочечников), </a:t>
            </a:r>
            <a:r>
              <a:rPr lang="ru-RU" i="1" dirty="0" err="1"/>
              <a:t>ангиотензин</a:t>
            </a:r>
            <a:r>
              <a:rPr lang="ru-RU" i="1" dirty="0"/>
              <a:t> (биологически активный полипептид), </a:t>
            </a:r>
            <a:r>
              <a:rPr lang="ru-RU" i="1" dirty="0" err="1"/>
              <a:t>серотонин</a:t>
            </a:r>
            <a:r>
              <a:rPr lang="ru-RU" i="1" dirty="0"/>
              <a:t> (гормон энтерохромаффинных клеток </a:t>
            </a:r>
            <a:r>
              <a:rPr lang="ru-RU" i="1" dirty="0" smtClean="0"/>
              <a:t>кишечника)</a:t>
            </a:r>
            <a:r>
              <a:rPr lang="ru-RU" dirty="0" smtClean="0"/>
              <a:t> </a:t>
            </a:r>
            <a:r>
              <a:rPr lang="ru-RU" dirty="0"/>
              <a:t>оказывают положительный </a:t>
            </a:r>
            <a:r>
              <a:rPr lang="ru-RU" dirty="0" err="1"/>
              <a:t>инотропный</a:t>
            </a:r>
            <a:r>
              <a:rPr lang="ru-RU" dirty="0"/>
              <a:t> эффект.</a:t>
            </a:r>
          </a:p>
          <a:p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Тироксин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трийодтиронин</a:t>
            </a: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/>
              <a:t>(гормоны щитовидной железы)</a:t>
            </a:r>
            <a:r>
              <a:rPr lang="ru-RU" dirty="0"/>
              <a:t> оказывают положительный </a:t>
            </a:r>
            <a:r>
              <a:rPr lang="ru-RU" dirty="0" err="1"/>
              <a:t>хронотропный</a:t>
            </a:r>
            <a:r>
              <a:rPr lang="ru-RU" dirty="0"/>
              <a:t> эффект.</a:t>
            </a:r>
          </a:p>
          <a:p>
            <a:r>
              <a:rPr lang="ru-RU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Аденозин</a:t>
            </a:r>
            <a:r>
              <a:rPr lang="ru-RU" i="1" dirty="0"/>
              <a:t> (метаболит клетки при расщеплении АТФ)</a:t>
            </a:r>
            <a:r>
              <a:rPr lang="ru-RU" dirty="0"/>
              <a:t> расширяет коронарные сосуды, увеличивает коронарный кровоток в 6 раз, оказывая положительное </a:t>
            </a:r>
            <a:r>
              <a:rPr lang="ru-RU" dirty="0" err="1"/>
              <a:t>инотропное</a:t>
            </a:r>
            <a:r>
              <a:rPr lang="ru-RU" dirty="0"/>
              <a:t> и </a:t>
            </a:r>
            <a:r>
              <a:rPr lang="ru-RU" dirty="0" err="1"/>
              <a:t>хронотропное</a:t>
            </a:r>
            <a:r>
              <a:rPr lang="ru-RU" dirty="0"/>
              <a:t> влияние на сердце</a:t>
            </a:r>
            <a:r>
              <a:rPr lang="ru-RU" dirty="0" smtClean="0"/>
              <a:t>.</a:t>
            </a:r>
          </a:p>
          <a:p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Ионы Са</a:t>
            </a:r>
            <a:r>
              <a:rPr lang="ru-RU" b="1" i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2+</a:t>
            </a: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Салтереева Хава Р\Desktop\slide-1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Салтереева Хава Р\Desktop\vegetativnaya_nervnaya_sistem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01122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Салтереева Хава Р\Desktop\02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501122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ЦЕНТРАЛЬНОЕ ЗВЕНО </a:t>
            </a:r>
            <a:r>
              <a:rPr lang="ru-RU" b="1" dirty="0" smtClean="0"/>
              <a:t>РУГУЛЯЦИИ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64138" y="1258548"/>
            <a:ext cx="4572000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ru-RU" sz="2000" dirty="0" smtClean="0"/>
              <a:t>Центральные нейроны, оценивающие информацию от рецепторов сердца и сосудов (ядра одиночного пути, или </a:t>
            </a:r>
            <a:r>
              <a:rPr lang="ru-RU" sz="2000" dirty="0" err="1" smtClean="0"/>
              <a:t>солитарного</a:t>
            </a:r>
            <a:r>
              <a:rPr lang="ru-RU" sz="2000" dirty="0" smtClean="0"/>
              <a:t> тракта: вентральное, парамедиальное, мелкоклеточное)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4300" y="3549322"/>
            <a:ext cx="4572000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/>
            <a:r>
              <a:rPr lang="ru-RU" sz="2000" b="1" i="1" dirty="0" err="1" smtClean="0"/>
              <a:t>Кардиоингибирующий</a:t>
            </a:r>
            <a:r>
              <a:rPr lang="ru-RU" sz="2000" b="1" i="1" dirty="0" smtClean="0"/>
              <a:t> центр</a:t>
            </a:r>
          </a:p>
          <a:p>
            <a:pPr algn="ctr"/>
            <a:r>
              <a:rPr lang="ru-RU" sz="2000" dirty="0" smtClean="0"/>
              <a:t>Первые, или </a:t>
            </a:r>
            <a:r>
              <a:rPr lang="ru-RU" sz="2000" dirty="0" err="1" smtClean="0"/>
              <a:t>преганглионарные</a:t>
            </a:r>
            <a:r>
              <a:rPr lang="ru-RU" sz="2000" dirty="0" smtClean="0"/>
              <a:t> парасимпатические нейроны </a:t>
            </a:r>
            <a:r>
              <a:rPr lang="ru-RU" sz="2000" dirty="0" err="1" smtClean="0"/>
              <a:t>вагуса</a:t>
            </a:r>
            <a:r>
              <a:rPr lang="ru-RU" sz="2000" dirty="0" smtClean="0"/>
              <a:t> </a:t>
            </a:r>
          </a:p>
          <a:p>
            <a:pPr algn="ctr"/>
            <a:r>
              <a:rPr lang="ru-RU" sz="2000" dirty="0" smtClean="0"/>
              <a:t>(в двояком, или обоюдном ядре и дорсальном ядре </a:t>
            </a:r>
            <a:r>
              <a:rPr lang="ru-RU" sz="2000" dirty="0" err="1" smtClean="0"/>
              <a:t>вагуса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172050" y="1798158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156176" y="1775594"/>
            <a:ext cx="2790056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</a:rPr>
              <a:t>Сосудодвигательный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центр</a:t>
            </a:r>
            <a:endParaRPr lang="ru-RU" sz="2000" b="1" dirty="0"/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6694377" y="3561773"/>
            <a:ext cx="180020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Г</a:t>
            </a:r>
            <a:r>
              <a:rPr lang="ru-RU" b="1" dirty="0" smtClean="0"/>
              <a:t>рудные сегменты </a:t>
            </a:r>
            <a:r>
              <a:rPr lang="ru-RU" b="1" dirty="0"/>
              <a:t>спинного мозга (Т</a:t>
            </a:r>
            <a:r>
              <a:rPr lang="ru-RU" b="1" baseline="-25000" dirty="0"/>
              <a:t>1 </a:t>
            </a:r>
            <a:r>
              <a:rPr lang="ru-RU" b="1" dirty="0"/>
              <a:t>– Т</a:t>
            </a:r>
            <a:r>
              <a:rPr lang="ru-RU" b="1" baseline="-25000" dirty="0"/>
              <a:t>5</a:t>
            </a:r>
            <a:r>
              <a:rPr lang="ru-RU" b="1" dirty="0" smtClean="0"/>
              <a:t>)</a:t>
            </a: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2812458" y="3026367"/>
            <a:ext cx="638764" cy="43204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7079428" y="2791997"/>
            <a:ext cx="1030099" cy="43204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5536138" y="1959863"/>
            <a:ext cx="620038" cy="43204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2714732" y="5304915"/>
            <a:ext cx="638764" cy="43204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7275096" y="4891499"/>
            <a:ext cx="638764" cy="43204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547664" y="5880423"/>
            <a:ext cx="3168352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Нейроны </a:t>
            </a:r>
            <a:r>
              <a:rPr lang="ru-RU" b="1" dirty="0" err="1" smtClean="0"/>
              <a:t>интрамурального</a:t>
            </a:r>
            <a:r>
              <a:rPr lang="ru-RU" b="1" dirty="0" smtClean="0"/>
              <a:t> ганглия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694377" y="5439192"/>
            <a:ext cx="1800200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Звездчатый </a:t>
            </a:r>
          </a:p>
          <a:p>
            <a:pPr algn="ctr"/>
            <a:r>
              <a:rPr lang="ru-RU" b="1" dirty="0" smtClean="0"/>
              <a:t>ганглий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Тонус ядер </a:t>
            </a:r>
            <a:r>
              <a:rPr lang="ru-RU" dirty="0" err="1" smtClean="0"/>
              <a:t>вагуса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Поддержание </a:t>
            </a:r>
            <a:r>
              <a:rPr lang="ru-RU" b="1" dirty="0"/>
              <a:t>тонуса </a:t>
            </a:r>
            <a:r>
              <a:rPr lang="ru-RU" b="1" dirty="0" smtClean="0"/>
              <a:t> ядер </a:t>
            </a:r>
            <a:r>
              <a:rPr lang="ru-RU" dirty="0" smtClean="0"/>
              <a:t>блуждающего </a:t>
            </a:r>
            <a:r>
              <a:rPr lang="ru-RU" dirty="0"/>
              <a:t>нерва </a:t>
            </a:r>
            <a:r>
              <a:rPr lang="ru-RU" dirty="0" smtClean="0"/>
              <a:t>обусловлено </a:t>
            </a:r>
            <a:r>
              <a:rPr lang="ru-RU" dirty="0"/>
              <a:t>притоком </a:t>
            </a:r>
            <a:r>
              <a:rPr lang="ru-RU" dirty="0" err="1"/>
              <a:t>импульсации</a:t>
            </a:r>
            <a:r>
              <a:rPr lang="ru-RU" dirty="0"/>
              <a:t> от рецептивных зон дуги аорты и каротидного синуса, восходящими активирующими влияниями ретикулярной формации. </a:t>
            </a:r>
            <a:endParaRPr lang="ru-RU" dirty="0" smtClean="0"/>
          </a:p>
          <a:p>
            <a:r>
              <a:rPr lang="ru-RU" dirty="0" smtClean="0"/>
              <a:t>Тонус </a:t>
            </a:r>
            <a:r>
              <a:rPr lang="ru-RU" dirty="0"/>
              <a:t>блуждающего нерва зависит от фаз дыхания, в норме наблюдается </a:t>
            </a:r>
            <a:r>
              <a:rPr lang="ru-RU" b="1" dirty="0">
                <a:solidFill>
                  <a:srgbClr val="0033CC"/>
                </a:solidFill>
              </a:rPr>
              <a:t>дыхательная аритмия</a:t>
            </a:r>
            <a:r>
              <a:rPr lang="ru-RU" dirty="0"/>
              <a:t>: во время вдоха он повышается и ЧСС </a:t>
            </a:r>
            <a:r>
              <a:rPr lang="ru-RU" dirty="0" err="1"/>
              <a:t>урежается</a:t>
            </a:r>
            <a:r>
              <a:rPr lang="ru-RU" dirty="0"/>
              <a:t>, во время </a:t>
            </a:r>
            <a:r>
              <a:rPr lang="ru-RU" dirty="0" smtClean="0"/>
              <a:t>выдоха </a:t>
            </a:r>
            <a:r>
              <a:rPr lang="ru-RU" dirty="0"/>
              <a:t>тонус понижается и ЧСС восстанавливается.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ЭФФЕРЕНТНЫЙ </a:t>
            </a:r>
            <a:r>
              <a:rPr lang="ru-RU" sz="3600" b="1" dirty="0" smtClean="0"/>
              <a:t>ПУТЬ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Различают четыре типа влияний </a:t>
            </a:r>
            <a:r>
              <a:rPr lang="ru-RU" b="1" dirty="0">
                <a:solidFill>
                  <a:srgbClr val="0033CC"/>
                </a:solidFill>
              </a:rPr>
              <a:t>блуждающего</a:t>
            </a:r>
            <a:r>
              <a:rPr lang="ru-RU" dirty="0"/>
              <a:t> и </a:t>
            </a:r>
            <a:r>
              <a:rPr lang="ru-RU" b="1" dirty="0">
                <a:solidFill>
                  <a:srgbClr val="FF0000"/>
                </a:solidFill>
              </a:rPr>
              <a:t>симпатического </a:t>
            </a:r>
            <a:r>
              <a:rPr lang="ru-RU" dirty="0"/>
              <a:t>нервов на работу сердца: </a:t>
            </a:r>
          </a:p>
          <a:p>
            <a:pPr lvl="0"/>
            <a:r>
              <a:rPr lang="ru-RU" b="1" i="1" dirty="0" err="1"/>
              <a:t>инотропное</a:t>
            </a:r>
            <a:r>
              <a:rPr lang="ru-RU" dirty="0"/>
              <a:t> – на силу сердечных сокращений (</a:t>
            </a:r>
            <a:r>
              <a:rPr lang="ru-RU" dirty="0" err="1"/>
              <a:t>инос-сила</a:t>
            </a:r>
            <a:r>
              <a:rPr lang="ru-RU" dirty="0"/>
              <a:t>); </a:t>
            </a:r>
          </a:p>
          <a:p>
            <a:pPr lvl="0"/>
            <a:r>
              <a:rPr lang="ru-RU" b="1" i="1" dirty="0" err="1"/>
              <a:t>хронотропное</a:t>
            </a:r>
            <a:r>
              <a:rPr lang="ru-RU" i="1" dirty="0"/>
              <a:t> </a:t>
            </a:r>
            <a:r>
              <a:rPr lang="ru-RU" dirty="0"/>
              <a:t>– на частоту сердечных сокращений (</a:t>
            </a:r>
            <a:r>
              <a:rPr lang="ru-RU" dirty="0" err="1"/>
              <a:t>хронос-время</a:t>
            </a:r>
            <a:r>
              <a:rPr lang="ru-RU" dirty="0"/>
              <a:t>); </a:t>
            </a:r>
          </a:p>
          <a:p>
            <a:pPr lvl="0"/>
            <a:r>
              <a:rPr lang="ru-RU" b="1" i="1" dirty="0" err="1"/>
              <a:t>батмотропное</a:t>
            </a:r>
            <a:r>
              <a:rPr lang="ru-RU" dirty="0"/>
              <a:t> – на возбудимость сердечной мышцы;</a:t>
            </a:r>
          </a:p>
          <a:p>
            <a:pPr lvl="0"/>
            <a:r>
              <a:rPr lang="ru-RU" b="1" i="1" dirty="0" err="1"/>
              <a:t>дромотропное</a:t>
            </a:r>
            <a:r>
              <a:rPr lang="ru-RU" dirty="0"/>
              <a:t> – на проводимость импульсов по сердечной мышце.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rgbClr val="0033CC"/>
                </a:solidFill>
              </a:rPr>
              <a:t>Механизм</a:t>
            </a:r>
            <a:r>
              <a:rPr lang="ru-RU" sz="3200" b="1" dirty="0">
                <a:solidFill>
                  <a:srgbClr val="0033CC"/>
                </a:solidFill>
              </a:rPr>
              <a:t> отрицательного влияния блуждающего нерва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Стимуляция </a:t>
            </a:r>
            <a:r>
              <a:rPr lang="ru-RU" dirty="0"/>
              <a:t>блуждающего нерва – выделение в его окончаниях </a:t>
            </a:r>
            <a:r>
              <a:rPr lang="ru-RU" b="1" dirty="0">
                <a:solidFill>
                  <a:srgbClr val="0033CC"/>
                </a:solidFill>
              </a:rPr>
              <a:t>ацетилхолина </a:t>
            </a:r>
            <a:r>
              <a:rPr lang="ru-RU" dirty="0"/>
              <a:t>– взаимодействие с М-</a:t>
            </a:r>
            <a:r>
              <a:rPr lang="ru-RU" dirty="0" err="1"/>
              <a:t>холинорецепторами</a:t>
            </a:r>
            <a:r>
              <a:rPr lang="ru-RU" dirty="0"/>
              <a:t> – увеличение проницаемости мембраны клеток </a:t>
            </a:r>
            <a:r>
              <a:rPr lang="ru-RU" dirty="0" err="1"/>
              <a:t>пейсмекера</a:t>
            </a:r>
            <a:r>
              <a:rPr lang="ru-RU" dirty="0"/>
              <a:t> для ионов К</a:t>
            </a:r>
            <a:r>
              <a:rPr lang="ru-RU" baseline="30000" dirty="0"/>
              <a:t>+</a:t>
            </a:r>
            <a:r>
              <a:rPr lang="ru-RU" dirty="0"/>
              <a:t> и уменьшение для Са</a:t>
            </a:r>
            <a:r>
              <a:rPr lang="ru-RU" baseline="30000" dirty="0"/>
              <a:t>2+</a:t>
            </a:r>
            <a:r>
              <a:rPr lang="ru-RU" dirty="0"/>
              <a:t> - замедление МДД – увеличение </a:t>
            </a:r>
            <a:r>
              <a:rPr lang="ru-RU" dirty="0" smtClean="0"/>
              <a:t>МДП– </a:t>
            </a:r>
            <a:r>
              <a:rPr lang="ru-RU" dirty="0"/>
              <a:t>отрицательный </a:t>
            </a:r>
            <a:r>
              <a:rPr lang="ru-RU" dirty="0" err="1"/>
              <a:t>хронотропный</a:t>
            </a:r>
            <a:r>
              <a:rPr lang="ru-RU" dirty="0"/>
              <a:t> эффект. </a:t>
            </a:r>
            <a:endParaRPr lang="ru-RU" dirty="0" smtClean="0"/>
          </a:p>
          <a:p>
            <a:r>
              <a:rPr lang="ru-RU" dirty="0"/>
              <a:t>ацетилхолин очень быстро разрушается ферментом </a:t>
            </a:r>
            <a:r>
              <a:rPr lang="ru-RU" dirty="0" err="1"/>
              <a:t>ацетилхолинэстеразой</a:t>
            </a:r>
            <a:r>
              <a:rPr lang="ru-RU" dirty="0"/>
              <a:t> (АХЭ), поэтому эффект нерва кратковременный</a:t>
            </a:r>
            <a:r>
              <a:rPr lang="ru-RU" dirty="0" smtClean="0"/>
              <a:t>.</a:t>
            </a:r>
          </a:p>
          <a:p>
            <a:r>
              <a:rPr lang="ru-RU" dirty="0"/>
              <a:t>При продолжающемся раздражении блуждающего нерва прекратившиеся сокращения могут вновь восстановиться – это феномен </a:t>
            </a:r>
            <a:r>
              <a:rPr lang="ru-RU" i="1" dirty="0"/>
              <a:t>ускользания сердца</a:t>
            </a:r>
            <a:r>
              <a:rPr lang="ru-RU" dirty="0"/>
              <a:t> из-под влияния блуждающего нерва. </a:t>
            </a:r>
          </a:p>
          <a:p>
            <a:r>
              <a:rPr lang="ru-RU" dirty="0"/>
              <a:t>Впервые тормозное влияние блуждающих нервов на работу сердца было показано братьями Вебер в 1845 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>
                <a:solidFill>
                  <a:srgbClr val="FF0000"/>
                </a:solidFill>
              </a:rPr>
              <a:t>Механизм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положительного </a:t>
            </a:r>
            <a:r>
              <a:rPr lang="ru-RU" sz="3600" b="1" dirty="0">
                <a:solidFill>
                  <a:srgbClr val="FF0000"/>
                </a:solidFill>
              </a:rPr>
              <a:t>влияния </a:t>
            </a:r>
            <a:r>
              <a:rPr lang="ru-RU" sz="3600" b="1" dirty="0" smtClean="0">
                <a:solidFill>
                  <a:srgbClr val="FF0000"/>
                </a:solidFill>
              </a:rPr>
              <a:t>симпатического </a:t>
            </a:r>
            <a:r>
              <a:rPr lang="ru-RU" sz="3600" b="1" dirty="0">
                <a:solidFill>
                  <a:srgbClr val="FF0000"/>
                </a:solidFill>
              </a:rPr>
              <a:t>нерва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Впервые </a:t>
            </a:r>
            <a:r>
              <a:rPr lang="ru-RU" u="sng" dirty="0"/>
              <a:t>влияние симпатического нерва</a:t>
            </a:r>
            <a:r>
              <a:rPr lang="ru-RU" dirty="0"/>
              <a:t> на сердце было описано братьями </a:t>
            </a:r>
            <a:r>
              <a:rPr lang="ru-RU" dirty="0" err="1"/>
              <a:t>Цион</a:t>
            </a:r>
            <a:r>
              <a:rPr lang="ru-RU" dirty="0"/>
              <a:t> (1867 г). Раздражение периферического конца перерезанного симпатического нерва оказывает на сердце положительный </a:t>
            </a:r>
            <a:r>
              <a:rPr lang="ru-RU" dirty="0" err="1"/>
              <a:t>ино</a:t>
            </a:r>
            <a:r>
              <a:rPr lang="ru-RU" dirty="0"/>
              <a:t>-, </a:t>
            </a:r>
            <a:r>
              <a:rPr lang="ru-RU" dirty="0" err="1"/>
              <a:t>хроно</a:t>
            </a:r>
            <a:r>
              <a:rPr lang="ru-RU" dirty="0"/>
              <a:t>-, </a:t>
            </a:r>
            <a:r>
              <a:rPr lang="ru-RU" dirty="0" err="1"/>
              <a:t>батмо</a:t>
            </a:r>
            <a:r>
              <a:rPr lang="ru-RU" dirty="0"/>
              <a:t>-, </a:t>
            </a:r>
            <a:r>
              <a:rPr lang="ru-RU" dirty="0" err="1"/>
              <a:t>дромотропный</a:t>
            </a:r>
            <a:r>
              <a:rPr lang="ru-RU" dirty="0"/>
              <a:t> эффект. </a:t>
            </a:r>
            <a:endParaRPr lang="ru-RU" dirty="0" smtClean="0"/>
          </a:p>
          <a:p>
            <a:r>
              <a:rPr lang="ru-RU" i="1" u="sng" dirty="0" smtClean="0"/>
              <a:t>Механизм</a:t>
            </a:r>
            <a:r>
              <a:rPr lang="ru-RU" dirty="0"/>
              <a:t>: стимуляция симпатического нерва -  выделение в его окончаниях </a:t>
            </a:r>
            <a:r>
              <a:rPr lang="ru-RU" b="1" dirty="0">
                <a:solidFill>
                  <a:srgbClr val="FF0000"/>
                </a:solidFill>
              </a:rPr>
              <a:t>норадреналина</a:t>
            </a:r>
            <a:r>
              <a:rPr lang="ru-RU" dirty="0"/>
              <a:t> -  взаимодействие с бета-</a:t>
            </a:r>
            <a:r>
              <a:rPr lang="ru-RU" dirty="0" err="1"/>
              <a:t>адренорецепторами</a:t>
            </a:r>
            <a:r>
              <a:rPr lang="ru-RU" dirty="0"/>
              <a:t> на мембране клеток </a:t>
            </a:r>
            <a:r>
              <a:rPr lang="ru-RU" dirty="0" err="1"/>
              <a:t>синоатриального</a:t>
            </a:r>
            <a:r>
              <a:rPr lang="ru-RU" dirty="0"/>
              <a:t> узла -  повышение проницаемости для </a:t>
            </a:r>
            <a:r>
              <a:rPr lang="en-US" dirty="0"/>
              <a:t>Na</a:t>
            </a:r>
            <a:r>
              <a:rPr lang="ru-RU" baseline="30000" dirty="0"/>
              <a:t>+</a:t>
            </a:r>
            <a:r>
              <a:rPr lang="ru-RU" dirty="0"/>
              <a:t> и Са</a:t>
            </a:r>
            <a:r>
              <a:rPr lang="ru-RU" baseline="30000" dirty="0"/>
              <a:t>2+</a:t>
            </a:r>
            <a:r>
              <a:rPr lang="ru-RU" dirty="0"/>
              <a:t> - уменьшение МДП -  ускорение МДД -  положительный </a:t>
            </a:r>
            <a:r>
              <a:rPr lang="ru-RU" dirty="0" err="1"/>
              <a:t>хронотропный</a:t>
            </a:r>
            <a:r>
              <a:rPr lang="ru-RU" dirty="0"/>
              <a:t> эффект.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Высший центр вегетативной регуляции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Более высокая ступень – </a:t>
            </a:r>
            <a:r>
              <a:rPr lang="ru-RU" b="1" u="sng" dirty="0"/>
              <a:t>гипоталамус</a:t>
            </a:r>
            <a:r>
              <a:rPr lang="ru-RU" dirty="0"/>
              <a:t>. Интегративный центр, изменяющий параметры сердечной деятельности, чтобы обеспечить потребности организма при поведенческих реакциях, возникающих в ответ на изменение условий внешней и внутренней среды. </a:t>
            </a:r>
            <a:endParaRPr lang="ru-RU" dirty="0" smtClean="0"/>
          </a:p>
          <a:p>
            <a:r>
              <a:rPr lang="ru-RU" i="1" dirty="0" smtClean="0"/>
              <a:t>Передние </a:t>
            </a:r>
            <a:r>
              <a:rPr lang="ru-RU" i="1" dirty="0"/>
              <a:t>ядра</a:t>
            </a:r>
            <a:r>
              <a:rPr lang="ru-RU" dirty="0"/>
              <a:t> гипоталамуса активируют парасимпатические нейроны </a:t>
            </a:r>
            <a:r>
              <a:rPr lang="ru-RU" dirty="0" err="1"/>
              <a:t>кардиоингибирующего</a:t>
            </a:r>
            <a:r>
              <a:rPr lang="ru-RU" dirty="0"/>
              <a:t> центра. </a:t>
            </a:r>
            <a:endParaRPr lang="ru-RU" dirty="0" smtClean="0"/>
          </a:p>
          <a:p>
            <a:r>
              <a:rPr lang="ru-RU" dirty="0" err="1" smtClean="0"/>
              <a:t>Паравентрикулярное</a:t>
            </a:r>
            <a:r>
              <a:rPr lang="ru-RU" dirty="0" smtClean="0"/>
              <a:t> </a:t>
            </a:r>
            <a:r>
              <a:rPr lang="ru-RU" dirty="0"/>
              <a:t>ядро – возбуждают и парасимпатические и симпатические нейроны.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566</TotalTime>
  <Words>764</Words>
  <Application>Microsoft Office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Нервная РЕГУЛЯЦИЯ сердечной ДЕЯТЕЛЬНОСТИ </vt:lpstr>
      <vt:lpstr>Слайд 2</vt:lpstr>
      <vt:lpstr>Слайд 3</vt:lpstr>
      <vt:lpstr>ЦЕНТРАЛЬНОЕ ЗВЕНО РУГУЛЯЦИИ</vt:lpstr>
      <vt:lpstr>Тонус ядер вагуса</vt:lpstr>
      <vt:lpstr>ЭФФЕРЕНТНЫЙ ПУТЬ</vt:lpstr>
      <vt:lpstr>Механизм отрицательного влияния блуждающего нерва</vt:lpstr>
      <vt:lpstr>Механизм положительного влияния симпатического нерва</vt:lpstr>
      <vt:lpstr>Высший центр вегетативной регуляции</vt:lpstr>
      <vt:lpstr>Слайд 10</vt:lpstr>
      <vt:lpstr>Рефлексы</vt:lpstr>
      <vt:lpstr>Слайд 12</vt:lpstr>
      <vt:lpstr>СТИМУЛЯТОРЫ СЕРДЕЧНОЙ ДЕНЯТЕЛЬНОСТИ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РЕГУЛЯЦИЯ ДЕЯТЕЛЬНОСТИ СЕРДЦА</dc:title>
  <dc:creator>пользователь</dc:creator>
  <cp:lastModifiedBy>Салтереева Хава Р</cp:lastModifiedBy>
  <cp:revision>38</cp:revision>
  <dcterms:created xsi:type="dcterms:W3CDTF">2012-11-21T23:44:37Z</dcterms:created>
  <dcterms:modified xsi:type="dcterms:W3CDTF">2020-04-02T10:07:29Z</dcterms:modified>
</cp:coreProperties>
</file>