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osgormed.ru/files/2020/08/jazvennij_k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67818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304800"/>
            <a:ext cx="7655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Неспецифический язвенный колит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257800"/>
            <a:ext cx="6171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Выполнил: студент 514 группы педиатрического факультета</a:t>
            </a:r>
          </a:p>
          <a:p>
            <a:r>
              <a:rPr lang="ru-RU" dirty="0" smtClean="0"/>
              <a:t>Кадиев Тамерлан</a:t>
            </a:r>
          </a:p>
          <a:p>
            <a:endParaRPr lang="ru-RU" dirty="0" smtClean="0"/>
          </a:p>
          <a:p>
            <a:r>
              <a:rPr lang="ru-RU" dirty="0" smtClean="0"/>
              <a:t>Проверила:  </a:t>
            </a:r>
            <a:r>
              <a:rPr lang="ru-RU" dirty="0" err="1" smtClean="0"/>
              <a:t>Одишелашвили</a:t>
            </a:r>
            <a:r>
              <a:rPr lang="ru-RU" dirty="0" smtClean="0"/>
              <a:t> Л.Г.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Внекишечные проявления выявляются у 10—20% больных НЯК, чаще — при тотальном поражении толстой </a:t>
            </a:r>
            <a:r>
              <a:rPr lang="ru-RU" dirty="0" smtClean="0"/>
              <a:t>кишки.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Узловатая эритема и гангренозная пиодермия обусловлены наличием циркулирующих иммунных комплексов, бактериальных антигенов и </a:t>
            </a:r>
            <a:r>
              <a:rPr lang="ru-RU" dirty="0" err="1" smtClean="0"/>
              <a:t>криопротеинов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Афтозный</a:t>
            </a:r>
            <a:r>
              <a:rPr lang="ru-RU" dirty="0" smtClean="0"/>
              <a:t> стоматит наблюдается у 10% пациентов с НЯК, афты исчезают по мере снижения активности основного заболевания.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Поражение глаз — </a:t>
            </a:r>
            <a:r>
              <a:rPr lang="ru-RU" dirty="0" err="1" smtClean="0"/>
              <a:t>эписклерит</a:t>
            </a:r>
            <a:r>
              <a:rPr lang="ru-RU" dirty="0" smtClean="0"/>
              <a:t>, </a:t>
            </a:r>
            <a:r>
              <a:rPr lang="ru-RU" dirty="0" err="1" smtClean="0"/>
              <a:t>увеит</a:t>
            </a:r>
            <a:r>
              <a:rPr lang="ru-RU" dirty="0" smtClean="0"/>
              <a:t>, конъюнктивит, кератит, ретробульбарный неврит, </a:t>
            </a:r>
            <a:r>
              <a:rPr lang="ru-RU" dirty="0" err="1" smtClean="0"/>
              <a:t>хориоидит</a:t>
            </a:r>
            <a:r>
              <a:rPr lang="ru-RU" dirty="0" smtClean="0"/>
              <a:t> — встречается в 5—8% случаев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Воспалительные поражения суставов (</a:t>
            </a:r>
            <a:r>
              <a:rPr lang="ru-RU" dirty="0" err="1" smtClean="0"/>
              <a:t>сакроилеит</a:t>
            </a:r>
            <a:r>
              <a:rPr lang="ru-RU" dirty="0" smtClean="0"/>
              <a:t>, артриты, </a:t>
            </a:r>
            <a:r>
              <a:rPr lang="ru-RU" dirty="0" err="1" smtClean="0"/>
              <a:t>анкилозирующий</a:t>
            </a:r>
            <a:r>
              <a:rPr lang="ru-RU" dirty="0" smtClean="0"/>
              <a:t> спондилит) могут сочетаться с колитом или возникать до появления основной симптоматики.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Костные проявления: </a:t>
            </a:r>
            <a:r>
              <a:rPr lang="ru-RU" dirty="0" err="1" smtClean="0"/>
              <a:t>остеопороз</a:t>
            </a:r>
            <a:r>
              <a:rPr lang="ru-RU" dirty="0" smtClean="0"/>
              <a:t>, остеомаляция, ишемический и асептический некроз относятся к осложнениям терапии кортикостероидами.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внекишечные проявления, за исключением </a:t>
            </a:r>
            <a:r>
              <a:rPr lang="ru-RU" dirty="0" err="1" smtClean="0"/>
              <a:t>анкилозирующего</a:t>
            </a:r>
            <a:r>
              <a:rPr lang="ru-RU" dirty="0" smtClean="0"/>
              <a:t> спондилита и </a:t>
            </a:r>
            <a:r>
              <a:rPr lang="ru-RU" dirty="0" err="1" smtClean="0"/>
              <a:t>гепатобилиарных</a:t>
            </a:r>
            <a:r>
              <a:rPr lang="ru-RU" dirty="0" smtClean="0"/>
              <a:t> заболеваний, исчезают после </a:t>
            </a:r>
            <a:r>
              <a:rPr lang="ru-RU" dirty="0" err="1" smtClean="0"/>
              <a:t>колопроктэктомии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Осложнения НЯК: токсическая дилатация толстой кишки, перфорация, </a:t>
            </a:r>
            <a:r>
              <a:rPr lang="ru-RU" sz="3600" dirty="0" err="1" smtClean="0"/>
              <a:t>профузное</a:t>
            </a:r>
            <a:r>
              <a:rPr lang="ru-RU" sz="3600" dirty="0" smtClean="0"/>
              <a:t> кровотечение, стриктуры, малигнизация, сепсис, тромбозы и тромбоэмболии</a:t>
            </a:r>
            <a:endParaRPr lang="ru-RU" sz="3600" dirty="0"/>
          </a:p>
        </p:txBody>
      </p:sp>
      <p:pic>
        <p:nvPicPr>
          <p:cNvPr id="20482" name="Picture 2" descr="https://womanadvice.ru/sites/default/files/imagecache/width_660/20/viral/15mys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0"/>
            <a:ext cx="43815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800"/>
            <a:ext cx="8915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smtClean="0"/>
              <a:t>Эндоскопическое исследование (</a:t>
            </a:r>
            <a:r>
              <a:rPr lang="ru-RU" dirty="0" err="1" smtClean="0"/>
              <a:t>колоноскопия</a:t>
            </a:r>
            <a:r>
              <a:rPr lang="ru-RU" dirty="0" smtClean="0"/>
              <a:t>) с биопсией — основной метод, позволяющий подтвердить диагноз, оценить степень активности воспалительного процесса, установить протяженность процесса, контролировать эффективность лечения. Для НЯК характерны отсутствие сосудистого рисунка, зернистость, гиперемия и отек слизистой оболочки, наличие контактной кровоточивости и/или эрозий и язв. Гистологическое исследование </a:t>
            </a:r>
            <a:r>
              <a:rPr lang="ru-RU" dirty="0" err="1" smtClean="0"/>
              <a:t>биоптатов</a:t>
            </a:r>
            <a:r>
              <a:rPr lang="ru-RU" dirty="0" smtClean="0"/>
              <a:t> проводится с целью подтверждения диагноза: выявляются признаки неспецифического иммунного воспаления, которые, однако, не являются </a:t>
            </a:r>
            <a:r>
              <a:rPr lang="ru-RU" dirty="0" err="1" smtClean="0"/>
              <a:t>патогномоничными</a:t>
            </a:r>
            <a:r>
              <a:rPr lang="ru-RU" dirty="0" smtClean="0"/>
              <a:t> для НЯК.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В фазе ремиссии эндоскопические изменения могут полностью отсутствовать.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тяжелом обострении проведение </a:t>
            </a:r>
            <a:r>
              <a:rPr lang="ru-RU" dirty="0" err="1" smtClean="0"/>
              <a:t>колоноскопии</a:t>
            </a:r>
            <a:r>
              <a:rPr lang="ru-RU" dirty="0" smtClean="0"/>
              <a:t> не всегда возможно из-за опасности развития осложнений.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проведении эндоскопического обследования оценивается активность воспалительного процесса при </a:t>
            </a:r>
            <a:r>
              <a:rPr lang="ru-RU" dirty="0" smtClean="0"/>
              <a:t>НЯК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0"/>
            <a:ext cx="3190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Диагностика</a:t>
            </a:r>
            <a:endParaRPr lang="ru-RU" sz="4000" b="1" dirty="0"/>
          </a:p>
        </p:txBody>
      </p:sp>
      <p:pic>
        <p:nvPicPr>
          <p:cNvPr id="19458" name="Picture 2" descr="https://simptomy-lechenie.net/wp-content/uploads/2019/04/Nespetsificheskij-yazvennyj-koli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114800"/>
            <a:ext cx="4953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 Рентгенологическое исследование (</a:t>
            </a:r>
            <a:r>
              <a:rPr lang="ru-RU" sz="2000" dirty="0" err="1" smtClean="0"/>
              <a:t>ирригоскопия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ирригография</a:t>
            </a:r>
            <a:r>
              <a:rPr lang="ru-RU" sz="2000" dirty="0" smtClean="0"/>
              <a:t>) позволяет установить протяженность процесса по характерным признакам: сглаженность или отсутствия </a:t>
            </a:r>
            <a:r>
              <a:rPr lang="ru-RU" sz="2000" dirty="0" err="1" smtClean="0"/>
              <a:t>гаустр</a:t>
            </a:r>
            <a:r>
              <a:rPr lang="ru-RU" sz="2000" dirty="0" smtClean="0"/>
              <a:t> (симптом «водопроводной трубы»), укорочение толстой кишки; возможно выявление депо бария, соответствующих язвенным дефектам, </a:t>
            </a:r>
            <a:r>
              <a:rPr lang="ru-RU" sz="2000" dirty="0" err="1" smtClean="0"/>
              <a:t>псевдополипов</a:t>
            </a:r>
            <a:r>
              <a:rPr lang="ru-RU" sz="2000" dirty="0" smtClean="0"/>
              <a:t>, </a:t>
            </a:r>
            <a:r>
              <a:rPr lang="ru-RU" sz="2000" dirty="0" smtClean="0"/>
              <a:t>стриктур.</a:t>
            </a:r>
            <a:endParaRPr lang="ru-RU" sz="2000" dirty="0"/>
          </a:p>
        </p:txBody>
      </p:sp>
      <p:pic>
        <p:nvPicPr>
          <p:cNvPr id="18434" name="Picture 2" descr="https://radiomed.ru/sites/default/files/3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14600"/>
            <a:ext cx="5080622" cy="398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Бактериологическое исследование кала проводится с целью исключения инфекционных колитов.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Лабораторные методы исследования имеют значение для установления тяжести НЯК. </a:t>
            </a:r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 smtClean="0"/>
              <a:t>этого, при длительном течении заболевания вследствие диареи развиваются </a:t>
            </a:r>
            <a:r>
              <a:rPr lang="ru-RU" dirty="0" err="1" smtClean="0"/>
              <a:t>гипонатриемия</a:t>
            </a:r>
            <a:r>
              <a:rPr lang="ru-RU" dirty="0" smtClean="0"/>
              <a:t>, </a:t>
            </a:r>
            <a:r>
              <a:rPr lang="ru-RU" dirty="0" err="1" smtClean="0"/>
              <a:t>гипохлоремия</a:t>
            </a:r>
            <a:r>
              <a:rPr lang="ru-RU" dirty="0" smtClean="0"/>
              <a:t>, </a:t>
            </a:r>
            <a:r>
              <a:rPr lang="ru-RU" dirty="0" err="1" smtClean="0"/>
              <a:t>гипоальбуминемия</a:t>
            </a:r>
            <a:r>
              <a:rPr lang="ru-RU" dirty="0" smtClean="0"/>
              <a:t>, прогрессирует уменьшение массы тела; часто наблюдается анемия. Для тяжелых форм заболевания характерно повышение СОЭ, наличие лейкоцитоза.</a:t>
            </a:r>
            <a:endParaRPr lang="ru-RU" dirty="0"/>
          </a:p>
        </p:txBody>
      </p:sp>
      <p:pic>
        <p:nvPicPr>
          <p:cNvPr id="17410" name="Picture 2" descr="https://vash-doctor.go64.ru/upload/quickly/1535012368_depositphotos_7461377_m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57150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861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Дифференциальная диагностика </a:t>
            </a:r>
            <a:endParaRPr lang="ru-RU" sz="32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Неспецифический </a:t>
            </a:r>
            <a:r>
              <a:rPr lang="ru-RU" dirty="0" smtClean="0"/>
              <a:t>язвенный колит дифференцируют в первую очередь с инфекционными поражениями кишечника, ишемическим колитом, болезнью Крона.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дифференциальной диагностике с инфекционной патологией первостепенное значение имеет микробиологическое исследование кала.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Ишемический колит. Характерен пожилой возраст больных, типичные рентгенологические признаки (симптом «пальцевых вдавлений», </a:t>
            </a:r>
            <a:r>
              <a:rPr lang="ru-RU" dirty="0" err="1" smtClean="0"/>
              <a:t>псевдодивертикулы</a:t>
            </a:r>
            <a:r>
              <a:rPr lang="ru-RU" dirty="0" smtClean="0"/>
              <a:t>), обнаружение </a:t>
            </a:r>
            <a:r>
              <a:rPr lang="ru-RU" dirty="0" err="1" smtClean="0"/>
              <a:t>гемосидеринсодержащих</a:t>
            </a:r>
            <a:r>
              <a:rPr lang="ru-RU" dirty="0" smtClean="0"/>
              <a:t> макрофагов при гистологическом исследовании </a:t>
            </a:r>
            <a:r>
              <a:rPr lang="ru-RU" dirty="0" err="1" smtClean="0"/>
              <a:t>биоптатов</a:t>
            </a:r>
            <a:r>
              <a:rPr lang="ru-RU" dirty="0" smtClean="0"/>
              <a:t> слизистой оболочки толстой кишки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• Наибольшие трудности могут возникнуть при разграничении неспецифического язвенного колита и болезни Крона (гранулематозного колита) с локализацией в толстой </a:t>
            </a:r>
            <a:r>
              <a:rPr lang="ru-RU" dirty="0" smtClean="0"/>
              <a:t>кишке.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Медикаментозная </a:t>
            </a:r>
            <a:r>
              <a:rPr lang="ru-RU" dirty="0" smtClean="0"/>
              <a:t>терапия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настоящее время в распоряжении врача имеется достаточно большой арсенал лекарственных средств, эффективных в лечении больных с хроническими воспалительными заболеваниями кишечника. Выбор лекарственных средств и метода лечения зависит от следующих характеристик заболевания у конкретного больного: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Распространенность </a:t>
            </a:r>
            <a:r>
              <a:rPr lang="ru-RU" dirty="0" smtClean="0"/>
              <a:t>(локализация) патологического процесса в кишечнике.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Степень </a:t>
            </a:r>
            <a:r>
              <a:rPr lang="ru-RU" dirty="0" smtClean="0"/>
              <a:t>тяжести обострения (легкая, средняя, тяжелая), которая не всегда </a:t>
            </a:r>
            <a:r>
              <a:rPr lang="ru-RU" dirty="0" err="1" smtClean="0"/>
              <a:t>коррелирует</a:t>
            </a:r>
            <a:r>
              <a:rPr lang="ru-RU" dirty="0" smtClean="0"/>
              <a:t> с распространенностью воспалительного процесса. Определение тяжести заболевания необходимо, в первую очередь, для решения вопроса о необходимости госпитализации пациента и назначения гормональной терапии.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Эффективность </a:t>
            </a:r>
            <a:r>
              <a:rPr lang="ru-RU" dirty="0" smtClean="0"/>
              <a:t>использованных ранее лекарственных средств (при предыдущем обострении и до начала назначаемой терапии). 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Наличия </a:t>
            </a:r>
            <a:r>
              <a:rPr lang="ru-RU" dirty="0" smtClean="0"/>
              <a:t>осложнений. Базисными в лечении НЯК являются две группы препаратов: 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       • </a:t>
            </a:r>
            <a:r>
              <a:rPr lang="ru-RU" dirty="0" smtClean="0"/>
              <a:t>Препараты 5-аминосалициловой кислоты (</a:t>
            </a:r>
            <a:r>
              <a:rPr lang="ru-RU" dirty="0" err="1" smtClean="0"/>
              <a:t>сульфасалазин</a:t>
            </a:r>
            <a:r>
              <a:rPr lang="ru-RU" dirty="0" smtClean="0"/>
              <a:t>, </a:t>
            </a:r>
            <a:r>
              <a:rPr lang="ru-RU" dirty="0" err="1" smtClean="0"/>
              <a:t>месалазин</a:t>
            </a:r>
            <a:r>
              <a:rPr lang="ru-RU" dirty="0" smtClean="0"/>
              <a:t>). 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       • </a:t>
            </a:r>
            <a:r>
              <a:rPr lang="ru-RU" dirty="0" err="1" smtClean="0"/>
              <a:t>Глюкокортикостероиды</a:t>
            </a:r>
            <a:r>
              <a:rPr lang="ru-RU" dirty="0" smtClean="0"/>
              <a:t> (ГКС).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Показания к оперативному лечению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обоснованное клиническими признаками подозрение на перфорацию кишки;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не поддающаяся целенаправленной комплексной терапии токсическая дилатация толстой кишки; • редкие случаи </a:t>
            </a:r>
            <a:r>
              <a:rPr lang="ru-RU" dirty="0" err="1" smtClean="0"/>
              <a:t>профузного</a:t>
            </a:r>
            <a:r>
              <a:rPr lang="ru-RU" dirty="0" smtClean="0"/>
              <a:t> кишечного кровотечения;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отсутствие эффекта адекватного консервативного лечения: — гормональная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и гормональная зависимость; — неэффективность либо выраженные побочные эффекты при приеме </a:t>
            </a:r>
            <a:r>
              <a:rPr lang="ru-RU" dirty="0" err="1" smtClean="0"/>
              <a:t>иммуносупрессоров</a:t>
            </a:r>
            <a:r>
              <a:rPr lang="ru-RU" dirty="0" smtClean="0"/>
              <a:t> (</a:t>
            </a:r>
            <a:r>
              <a:rPr lang="ru-RU" dirty="0" err="1" smtClean="0"/>
              <a:t>азатиоприн</a:t>
            </a:r>
            <a:r>
              <a:rPr lang="ru-RU" dirty="0" smtClean="0"/>
              <a:t>, </a:t>
            </a:r>
            <a:r>
              <a:rPr lang="ru-RU" dirty="0" err="1" smtClean="0"/>
              <a:t>метотрексат</a:t>
            </a:r>
            <a:r>
              <a:rPr lang="ru-RU" dirty="0" smtClean="0"/>
              <a:t>, </a:t>
            </a:r>
            <a:r>
              <a:rPr lang="ru-RU" dirty="0" err="1" smtClean="0"/>
              <a:t>циклоспорин</a:t>
            </a:r>
            <a:r>
              <a:rPr lang="ru-RU" dirty="0" smtClean="0"/>
              <a:t>); — постоянная угроза развития осложнений гормональной терапии (</a:t>
            </a:r>
            <a:r>
              <a:rPr lang="ru-RU" dirty="0" err="1" smtClean="0"/>
              <a:t>остеопороз</a:t>
            </a:r>
            <a:r>
              <a:rPr lang="ru-RU" dirty="0" smtClean="0"/>
              <a:t>, </a:t>
            </a:r>
            <a:r>
              <a:rPr lang="ru-RU" dirty="0" err="1" smtClean="0"/>
              <a:t>стероидный</a:t>
            </a:r>
            <a:r>
              <a:rPr lang="ru-RU" dirty="0" smtClean="0"/>
              <a:t> диабет, артериальная гипертензия, инфекционные осложнения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• развитие стойких стриктур с явлениями частичной непроходимости кишечника;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рак на фоне хронического воспалительного процесса. Наиболее предпочтительная операция — </a:t>
            </a:r>
            <a:r>
              <a:rPr lang="ru-RU" dirty="0" err="1" smtClean="0"/>
              <a:t>проктоколэктомия</a:t>
            </a:r>
            <a:r>
              <a:rPr lang="ru-RU" dirty="0" smtClean="0"/>
              <a:t> с сохранением естественного </a:t>
            </a:r>
            <a:r>
              <a:rPr lang="ru-RU" dirty="0" err="1" smtClean="0"/>
              <a:t>ануса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 smtClean="0"/>
          </a:p>
        </p:txBody>
      </p:sp>
      <p:pic>
        <p:nvPicPr>
          <p:cNvPr id="1026" name="Picture 2" descr="https://zabavnik.club/wp-content/uploads/dlya_prezentacii_chelovechki_25_13155757-1024x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ru-RU" sz="2800" dirty="0" smtClean="0"/>
              <a:t>Неспецифический </a:t>
            </a:r>
            <a:r>
              <a:rPr lang="ru-RU" sz="2800" dirty="0" smtClean="0"/>
              <a:t>язвенный колит (НЯК) — хроническое воспалительное заболевание толстой кишки, характеризующееся язвенно-деструктивными изменениями ее слизистой оболочки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</p:txBody>
      </p:sp>
      <p:pic>
        <p:nvPicPr>
          <p:cNvPr id="29698" name="Picture 2" descr="https://present5.com/presentation/3/160506862_252677236.pdf-img/160506862_252677236.pdf-2.jpg"/>
          <p:cNvPicPr>
            <a:picLocks noChangeAspect="1" noChangeArrowheads="1"/>
          </p:cNvPicPr>
          <p:nvPr/>
        </p:nvPicPr>
        <p:blipFill>
          <a:blip r:embed="rId2"/>
          <a:srcRect l="56667" t="23704" r="7778" b="6667"/>
          <a:stretch>
            <a:fillRect/>
          </a:stretch>
        </p:blipFill>
        <p:spPr bwMode="auto">
          <a:xfrm>
            <a:off x="3962400" y="2971800"/>
            <a:ext cx="4876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9060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клиническому течению: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Острая форма.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Фульминантная</a:t>
            </a:r>
            <a:r>
              <a:rPr lang="ru-RU" dirty="0" smtClean="0"/>
              <a:t> (молниеносная) форма. • Хроническая форма.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Рецидивирующая (эпизоды обострения длительностью 4—12 </a:t>
            </a:r>
            <a:r>
              <a:rPr lang="ru-RU" dirty="0" err="1" smtClean="0"/>
              <a:t>нед</a:t>
            </a:r>
            <a:r>
              <a:rPr lang="ru-RU" dirty="0" smtClean="0"/>
              <a:t> сменяются периодами ремиссии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• Непрерывная (клинические симптомы сохраняются более 6 </a:t>
            </a:r>
            <a:r>
              <a:rPr lang="ru-RU" dirty="0" err="1" smtClean="0"/>
              <a:t>мес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4648200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локализации: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Дистальный колит (проктит, </a:t>
            </a:r>
            <a:r>
              <a:rPr lang="ru-RU" dirty="0" err="1" smtClean="0"/>
              <a:t>проктосигмоидит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Левосторонний колит (до уровня середины поперечно-ободочной кишки).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Тотальный колит (в ряде случаев с ретроградным илеитом).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152400"/>
            <a:ext cx="3969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Классификация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28674" name="Picture 2" descr="https://anastasiiastepanenko.com/wp-content/uploads/2018/11/search-1013911_1920.jpg"/>
          <p:cNvPicPr>
            <a:picLocks noChangeAspect="1" noChangeArrowheads="1"/>
          </p:cNvPicPr>
          <p:nvPr/>
        </p:nvPicPr>
        <p:blipFill>
          <a:blip r:embed="rId2" cstate="print"/>
          <a:srcRect l="16680" r="16602"/>
          <a:stretch>
            <a:fillRect/>
          </a:stretch>
        </p:blipFill>
        <p:spPr bwMode="auto">
          <a:xfrm>
            <a:off x="457200" y="3657600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14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тяжести клинических проявлений (активность заболевания):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Легкая форма.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Среднетяжелая форма.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Тяжелая форма.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419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ответу на </a:t>
            </a:r>
            <a:r>
              <a:rPr lang="ru-RU" dirty="0" err="1" smtClean="0"/>
              <a:t>стероидную</a:t>
            </a:r>
            <a:r>
              <a:rPr lang="ru-RU" dirty="0" smtClean="0"/>
              <a:t> </a:t>
            </a:r>
            <a:r>
              <a:rPr lang="ru-RU" dirty="0" smtClean="0"/>
              <a:t>терапию </a:t>
            </a:r>
            <a:r>
              <a:rPr lang="ru-RU" dirty="0" smtClean="0"/>
              <a:t>: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Стероидозависимость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Стероидорезистентность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https://kurspresent.ru/assets/images/resources/260/student-with-giant-pencil-anim-500-clr-18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5720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430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Этиология </a:t>
            </a:r>
            <a:r>
              <a:rPr lang="ru-RU" dirty="0" smtClean="0"/>
              <a:t>НЯК до конца не известна.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В </a:t>
            </a:r>
            <a:r>
              <a:rPr lang="ru-RU" dirty="0" smtClean="0"/>
              <a:t>патогенезе заболевания предполагается значение изменений иммунологической реактивности, </a:t>
            </a:r>
            <a:r>
              <a:rPr lang="ru-RU" dirty="0" err="1" smtClean="0"/>
              <a:t>дисбиотических</a:t>
            </a:r>
            <a:r>
              <a:rPr lang="ru-RU" dirty="0" smtClean="0"/>
              <a:t> сдвигов, аллергических реакций, генетических факторов, нервно-психических нарушений.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Существует </a:t>
            </a:r>
            <a:r>
              <a:rPr lang="ru-RU" dirty="0" smtClean="0"/>
              <a:t>генетическая предрасположенность к НЯК (семейные случаи язвенного колита) и связь НЯК с антигенами комплекса </a:t>
            </a:r>
            <a:r>
              <a:rPr lang="ru-RU" dirty="0" err="1" smtClean="0"/>
              <a:t>гистосовместимости</a:t>
            </a:r>
            <a:r>
              <a:rPr lang="ru-RU" dirty="0" smtClean="0"/>
              <a:t> HLA.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Среди </a:t>
            </a:r>
            <a:r>
              <a:rPr lang="ru-RU" dirty="0" smtClean="0"/>
              <a:t>ближайших родственников НЯК встречается в 15 раз чаще, чем в общей популяции.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228600"/>
            <a:ext cx="5708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Этиология и патогенез.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430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клинической картине выделяют три ведущих синдрома, связанных с поражением кишки: нарушения стула, геморрагический и болевой </a:t>
            </a:r>
            <a:r>
              <a:rPr lang="ru-RU" dirty="0" smtClean="0"/>
              <a:t>синдромы. </a:t>
            </a:r>
            <a:endParaRPr lang="en-US" dirty="0" smtClean="0"/>
          </a:p>
          <a:p>
            <a:r>
              <a:rPr lang="ru-RU" dirty="0" smtClean="0"/>
              <a:t>Начало </a:t>
            </a:r>
            <a:r>
              <a:rPr lang="ru-RU" dirty="0" smtClean="0"/>
              <a:t>заболевания может быть острым или постепенным.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Основной признак — многократный (в тяжелых случаях до 20 раз в </a:t>
            </a:r>
            <a:r>
              <a:rPr lang="ru-RU" dirty="0" err="1" smtClean="0"/>
              <a:t>сут</a:t>
            </a:r>
            <a:r>
              <a:rPr lang="ru-RU" dirty="0" smtClean="0"/>
              <a:t>) водянистый стул с примесью крови, гноя и слизи в сочетании с тенезмами и ложными позывами на дефекацию. Часто при позыве на дефекацию выделяется только кровянистая слизь. Диарея наиболее выражена при поражении правой половины толстого кишечника, где происходит всасывание воды и электролитов.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случае распространения воспалительного процесса в проксимальном направлении на большую часть толстой кишки заболевание сопровождается значительным кровотечением. В начальном периоде заболевания, протекающего в форме </a:t>
            </a:r>
            <a:r>
              <a:rPr lang="ru-RU" dirty="0" err="1" smtClean="0"/>
              <a:t>проктосигмоидита</a:t>
            </a:r>
            <a:r>
              <a:rPr lang="ru-RU" dirty="0" smtClean="0"/>
              <a:t>, может встречаться запор, в основном из-за спазма сигмовидной кишки. В период ремиссии диарея может полностью прекратиться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228600"/>
            <a:ext cx="5606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Клиническая картина.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74345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Боли в животе — обычно ноющие, реже — схваткообразные. Локализация болей зависит от протяженности патологического процесса. Чаще всего это область сигмовидной, ободочной и прямой кишки, реже — </a:t>
            </a:r>
            <a:r>
              <a:rPr lang="ru-RU" dirty="0" err="1" smtClean="0"/>
              <a:t>околопупочная</a:t>
            </a:r>
            <a:r>
              <a:rPr lang="ru-RU" dirty="0" smtClean="0"/>
              <a:t> или правая подвздошная области. Типично усиление боли перед дефекацией и ослабление после опорожнения кишечника. У многих больных интенсивность болей нарастает через 30—90 мин после еды. По мере развития заболевания теряется связь между приемами пищи и болями в животе (т.е. угасает </a:t>
            </a:r>
            <a:r>
              <a:rPr lang="ru-RU" dirty="0" err="1" smtClean="0"/>
              <a:t>гастроколитический</a:t>
            </a:r>
            <a:r>
              <a:rPr lang="ru-RU" dirty="0" smtClean="0"/>
              <a:t> рефлекс, при котором вслед за приемом пищи возникает усиленная перистальтика кишечника).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Тенезмы — ложные позывы с выделением крови, слизи и гноя («ректальный плевок») практически без каловых масс; являются признаком высокой активности воспалительного процесса в прямой кишке.</a:t>
            </a:r>
            <a:endParaRPr lang="ru-RU" dirty="0"/>
          </a:p>
        </p:txBody>
      </p:sp>
      <p:pic>
        <p:nvPicPr>
          <p:cNvPr id="24578" name="Picture 2" descr="https://gastritinform.ru/wp-content/uploads/2020/09/boli-rezi-zhelud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600"/>
            <a:ext cx="41116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8382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Запор (обычно сочетается с тенезмами) обусловлен спастическим сокращением сегмента кишки выше поражения, характерен для ограниченных дистальных форм НЯК.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Позже присоединяются общие симптомы: </a:t>
            </a:r>
            <a:r>
              <a:rPr lang="ru-RU" dirty="0" err="1" smtClean="0"/>
              <a:t>анорексия</a:t>
            </a:r>
            <a:r>
              <a:rPr lang="ru-RU" dirty="0" smtClean="0"/>
              <a:t>, тошнота и рвота, слабость, снижение массы тела, лихорадка, анемия.</a:t>
            </a:r>
            <a:endParaRPr lang="ru-RU" dirty="0"/>
          </a:p>
        </p:txBody>
      </p:sp>
      <p:pic>
        <p:nvPicPr>
          <p:cNvPr id="23554" name="Picture 2" descr="https://avatars.mds.yandex.net/get-zen_doc/51478/pub_5c8c0be1aedd2500b361ec86_5c8c1551089a4a00b29cc790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800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 smtClean="0"/>
              <a:t>Фульминантная</a:t>
            </a:r>
            <a:r>
              <a:rPr lang="ru-RU" dirty="0" smtClean="0"/>
              <a:t> форма почти всегда характеризуется тотальным поражением толстой кишки, развитием осложнений (токсическая дилатация толстой кишки, перфорация), в большинстве случаев требует срочного хирургического вмешательства.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Заболевание </a:t>
            </a:r>
            <a:r>
              <a:rPr lang="ru-RU" dirty="0" smtClean="0"/>
              <a:t>начинается остро, в течение 1—2 дней разворачивается выраженная клиническая картина с частотой кровянистого стула более 10 раз в </a:t>
            </a:r>
            <a:r>
              <a:rPr lang="ru-RU" dirty="0" err="1" smtClean="0"/>
              <a:t>сут</a:t>
            </a:r>
            <a:r>
              <a:rPr lang="ru-RU" dirty="0" smtClean="0"/>
              <a:t>, снижением уровня гемоглобина менее 60 г/л, повышением СОЭ более 30 мм/ч.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1294</Words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7</cp:revision>
  <dcterms:created xsi:type="dcterms:W3CDTF">2020-12-04T17:59:04Z</dcterms:created>
  <dcterms:modified xsi:type="dcterms:W3CDTF">2020-12-04T19:04:50Z</dcterms:modified>
</cp:coreProperties>
</file>