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7" r:id="rId3"/>
    <p:sldId id="319" r:id="rId4"/>
    <p:sldId id="280" r:id="rId5"/>
    <p:sldId id="281" r:id="rId6"/>
    <p:sldId id="282" r:id="rId7"/>
    <p:sldId id="284" r:id="rId8"/>
    <p:sldId id="321" r:id="rId9"/>
    <p:sldId id="289" r:id="rId10"/>
    <p:sldId id="291" r:id="rId11"/>
    <p:sldId id="292" r:id="rId12"/>
    <p:sldId id="322" r:id="rId13"/>
    <p:sldId id="323" r:id="rId14"/>
    <p:sldId id="324" r:id="rId15"/>
    <p:sldId id="270" r:id="rId16"/>
    <p:sldId id="298" r:id="rId17"/>
    <p:sldId id="299" r:id="rId18"/>
    <p:sldId id="300" r:id="rId19"/>
    <p:sldId id="301" r:id="rId20"/>
    <p:sldId id="302" r:id="rId21"/>
    <p:sldId id="269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7" r:id="rId34"/>
    <p:sldId id="31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9B9E-292D-4CE5-AAD8-C96DD37E696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1D12-2DBC-4D19-B78D-9904A2E42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9B9E-292D-4CE5-AAD8-C96DD37E696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1D12-2DBC-4D19-B78D-9904A2E4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9B9E-292D-4CE5-AAD8-C96DD37E696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1D12-2DBC-4D19-B78D-9904A2E4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9B9E-292D-4CE5-AAD8-C96DD37E696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1D12-2DBC-4D19-B78D-9904A2E4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9B9E-292D-4CE5-AAD8-C96DD37E696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B71D12-2DBC-4D19-B78D-9904A2E4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9B9E-292D-4CE5-AAD8-C96DD37E696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1D12-2DBC-4D19-B78D-9904A2E4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9B9E-292D-4CE5-AAD8-C96DD37E696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1D12-2DBC-4D19-B78D-9904A2E4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9B9E-292D-4CE5-AAD8-C96DD37E696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1D12-2DBC-4D19-B78D-9904A2E4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9B9E-292D-4CE5-AAD8-C96DD37E696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1D12-2DBC-4D19-B78D-9904A2E4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9B9E-292D-4CE5-AAD8-C96DD37E696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1D12-2DBC-4D19-B78D-9904A2E4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9B9E-292D-4CE5-AAD8-C96DD37E696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1D12-2DBC-4D19-B78D-9904A2E4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F89B9E-292D-4CE5-AAD8-C96DD37E696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B71D12-2DBC-4D19-B78D-9904A2E4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Microsoft_Word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_________Microsoft_Word2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_________Microsoft_Word3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idx="1"/>
          </p:nvPr>
        </p:nvSpPr>
        <p:spPr>
          <a:xfrm>
            <a:off x="714348" y="214290"/>
            <a:ext cx="7429552" cy="308452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характеристика чрезвычайных ситуаций.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Поражающие факторы источников чрезвычайных ситуаций.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и организационная структура единой государственной системы предупреждения и ликвидации чрезвычайных ситуаций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s://sputnik-georgia.com/images/23853/43/238534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6429388" cy="3605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</p:txBody>
      </p:sp>
      <p:pic>
        <p:nvPicPr>
          <p:cNvPr id="92162" name="Picture 2" descr="https://im0-tub-ru.yandex.net/i?id=21618286bcd34f03c23a7e6110a43e11&amp;n=33&amp;h=215&amp;w=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6950" y="1124744"/>
            <a:ext cx="3067050" cy="2047876"/>
          </a:xfrm>
          <a:prstGeom prst="rect">
            <a:avLst/>
          </a:prstGeom>
          <a:noFill/>
        </p:spPr>
      </p:pic>
      <p:pic>
        <p:nvPicPr>
          <p:cNvPr id="92164" name="Picture 4" descr="http://www.vitbichi.by/wp-content/uploads/2010/08/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572000" cy="27809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Структура санитарных потерь</a:t>
            </a:r>
            <a:r>
              <a:rPr lang="ru-RU" sz="2800" dirty="0" smtClean="0"/>
              <a:t> - это распределение пораженных по степени тяжести поражений, характеру и локализации поражений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86916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Общие потери</a:t>
            </a:r>
            <a:r>
              <a:rPr lang="ru-RU" sz="2800" dirty="0" smtClean="0"/>
              <a:t>:</a:t>
            </a:r>
          </a:p>
          <a:p>
            <a:pPr>
              <a:buNone/>
            </a:pPr>
            <a:r>
              <a:rPr lang="ru-RU" sz="2800" dirty="0" smtClean="0"/>
              <a:t>-       Б</a:t>
            </a:r>
            <a:r>
              <a:rPr lang="ru-RU" sz="2800" b="1" dirty="0" smtClean="0"/>
              <a:t>езвозвратные потери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-       С</a:t>
            </a:r>
            <a:r>
              <a:rPr lang="ru-RU" sz="2800" b="1" dirty="0" smtClean="0"/>
              <a:t>анитарные потери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Структура санитарных потерь</a:t>
            </a:r>
            <a:endParaRPr lang="ru-RU" alt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569325" cy="539908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/>
              <a:t>1. </a:t>
            </a:r>
            <a:r>
              <a:rPr lang="ru-RU" sz="3400" b="1" u="sng" dirty="0" smtClean="0"/>
              <a:t>Высокая тяжесть поражения</a:t>
            </a:r>
            <a:r>
              <a:rPr lang="ru-RU" sz="3400" b="1" dirty="0" smtClean="0"/>
              <a:t> - 25-30% тяжелопораженных.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/>
              <a:t>2. По локализации по частоте занимают: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/>
              <a:t>             1 место - </a:t>
            </a:r>
            <a:r>
              <a:rPr lang="ru-RU" sz="3400" b="1" u="sng" dirty="0" smtClean="0"/>
              <a:t>черепно-мозговая травма</a:t>
            </a:r>
            <a:r>
              <a:rPr lang="ru-RU" sz="3400" b="1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/>
              <a:t>             2 место - травмы конечностей;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/>
              <a:t>             3 место - раны мягких тканей;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/>
              <a:t>             4 место - травмы с синдромом длительного сдавления.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/>
              <a:t>3. 70%-пораженные с </a:t>
            </a:r>
            <a:r>
              <a:rPr lang="ru-RU" sz="3400" b="1" u="sng" dirty="0" smtClean="0"/>
              <a:t>множественными и сочетанными травмами</a:t>
            </a:r>
            <a:r>
              <a:rPr lang="ru-RU" sz="3400" b="1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/>
              <a:t>4. Среди причин смерти: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/>
              <a:t>на </a:t>
            </a:r>
            <a:r>
              <a:rPr lang="ru-RU" b="1" dirty="0" smtClean="0">
                <a:solidFill>
                  <a:srgbClr val="FF0000"/>
                </a:solidFill>
              </a:rPr>
              <a:t>первом месте </a:t>
            </a:r>
            <a:r>
              <a:rPr lang="ru-RU" b="1" dirty="0" smtClean="0"/>
              <a:t>- травма не совместимая с жизнью;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-   </a:t>
            </a:r>
            <a:r>
              <a:rPr lang="ru-RU" b="1" dirty="0" smtClean="0">
                <a:solidFill>
                  <a:srgbClr val="FF0000"/>
                </a:solidFill>
              </a:rPr>
              <a:t>несвоевременность</a:t>
            </a:r>
            <a:r>
              <a:rPr lang="ru-RU" b="1" dirty="0" smtClean="0"/>
              <a:t> оказания медицинской помощи.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5. </a:t>
            </a:r>
            <a:r>
              <a:rPr lang="ru-RU" b="1" u="sng" dirty="0" smtClean="0"/>
              <a:t>Специфическая патология </a:t>
            </a:r>
            <a:r>
              <a:rPr lang="ru-RU" b="1" dirty="0" smtClean="0"/>
              <a:t>-  </a:t>
            </a:r>
            <a:r>
              <a:rPr lang="ru-RU" b="1" dirty="0" smtClean="0">
                <a:solidFill>
                  <a:srgbClr val="FF0000"/>
                </a:solidFill>
              </a:rPr>
              <a:t>психоневрологические стрессы, шок, ступор</a:t>
            </a:r>
            <a:r>
              <a:rPr lang="ru-RU" b="1" dirty="0" smtClean="0"/>
              <a:t>.</a:t>
            </a:r>
          </a:p>
        </p:txBody>
      </p:sp>
      <p:pic>
        <p:nvPicPr>
          <p:cNvPr id="4" name="Picture 19" descr="1105008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357694"/>
            <a:ext cx="446405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ПРОГНОЗИРОВАНИЕ И ОЦЕНКА ОБСТАНОВКИ ПРИ ЧС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Прогнозирование ЧС</a:t>
            </a:r>
            <a:r>
              <a:rPr lang="ru-RU" dirty="0" smtClean="0"/>
              <a:t> - опережающее отражение вероятности возникновения и развития ЧС на основе анализа возможных причин ее возникновения.  </a:t>
            </a:r>
          </a:p>
          <a:p>
            <a:r>
              <a:rPr lang="ru-RU" b="1" i="1" dirty="0" smtClean="0"/>
              <a:t>Выявление обстановки</a:t>
            </a:r>
            <a:r>
              <a:rPr lang="ru-RU" dirty="0" smtClean="0"/>
              <a:t> - сбор и обработка </a:t>
            </a:r>
            <a:r>
              <a:rPr lang="ru-RU" b="1" dirty="0" smtClean="0"/>
              <a:t>исходных</a:t>
            </a:r>
            <a:r>
              <a:rPr lang="ru-RU" dirty="0" smtClean="0"/>
              <a:t> данных о ЧС, определение размеров зон ЧС.</a:t>
            </a:r>
          </a:p>
          <a:p>
            <a:r>
              <a:rPr lang="ru-RU" b="1" i="1" dirty="0" smtClean="0"/>
              <a:t>Оценка обстановки</a:t>
            </a:r>
            <a:r>
              <a:rPr lang="ru-RU" dirty="0" smtClean="0"/>
              <a:t> - при возникновении ЧС определение влияния поражающих факторов на работу объектов, жизнедеятельность населения.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Этапы выявления и оценки обстановки при ЧС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72608"/>
          </a:xfrm>
        </p:spPr>
        <p:txBody>
          <a:bodyPr>
            <a:normAutofit/>
          </a:bodyPr>
          <a:lstStyle/>
          <a:p>
            <a:r>
              <a:rPr lang="ru-RU" b="1" dirty="0" smtClean="0"/>
              <a:t>I этап</a:t>
            </a:r>
            <a:r>
              <a:rPr lang="ru-RU" dirty="0" smtClean="0"/>
              <a:t> - </a:t>
            </a:r>
            <a:r>
              <a:rPr lang="ru-RU" b="1" dirty="0" smtClean="0"/>
              <a:t>заблаговременное</a:t>
            </a:r>
            <a:r>
              <a:rPr lang="ru-RU" dirty="0" smtClean="0"/>
              <a:t> выявление и оценка обстановки по прогнозу, по оценочным параметрам ЧС с учетом преобладающих метеоусловий. </a:t>
            </a:r>
          </a:p>
          <a:p>
            <a:r>
              <a:rPr lang="ru-RU" b="1" dirty="0" smtClean="0"/>
              <a:t>II этап - выявление и оценка обстановки по прогнозу после ЧС.</a:t>
            </a:r>
            <a:endParaRPr lang="ru-RU" dirty="0" smtClean="0"/>
          </a:p>
          <a:p>
            <a:r>
              <a:rPr lang="ru-RU" b="1" dirty="0" smtClean="0"/>
              <a:t>III этап - выявление и оценка фактической обстановки (по данным разведки).</a:t>
            </a:r>
            <a:r>
              <a:rPr lang="ru-RU" dirty="0" smtClean="0"/>
              <a:t> 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Методы оценки обстановки при ЧС:</a:t>
            </a:r>
          </a:p>
          <a:p>
            <a:r>
              <a:rPr lang="ru-RU" dirty="0" smtClean="0"/>
              <a:t>1. Метод прогнозирования возможной ситуации.</a:t>
            </a:r>
          </a:p>
          <a:p>
            <a:r>
              <a:rPr lang="ru-RU" dirty="0" smtClean="0"/>
              <a:t>2. Оценка (анализ) обстановки по данным разведки.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rpp.nashaucheba.ru/pars_docs/refs/136/135965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930226"/>
          </a:xfrm>
        </p:spPr>
        <p:txBody>
          <a:bodyPr>
            <a:normAutofit fontScale="90000"/>
          </a:bodyPr>
          <a:lstStyle/>
          <a:p>
            <a:r>
              <a:rPr lang="ru-RU" sz="2700" b="0" u="sng" dirty="0">
                <a:solidFill>
                  <a:schemeClr val="bg1"/>
                </a:solidFill>
                <a:effectLst/>
                <a:latin typeface="+mn-lt"/>
              </a:rPr>
              <a:t>Чрезвычайные ситуации природного характера (стихийные бедствия)</a:t>
            </a:r>
            <a:r>
              <a:rPr lang="ru-RU" sz="2700" b="0" dirty="0">
                <a:solidFill>
                  <a:schemeClr val="bg1"/>
                </a:solidFill>
                <a:effectLst/>
                <a:latin typeface="+mn-lt"/>
              </a:rPr>
              <a:t> – это природные явления значительного масштаба, в результате которых возникает угроза жизни или здоровью людей, может произойти уничтожение материальных ценностей или будет нанесен вред окружающей среде.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Picture 2" descr="http://svit24.net/images/stories/articles/2014/Events/03-2014/06/lavi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65967" y="2149475"/>
            <a:ext cx="6278033" cy="4708525"/>
          </a:xfrm>
          <a:prstGeom prst="rect">
            <a:avLst/>
          </a:prstGeom>
          <a:noFill/>
        </p:spPr>
      </p:pic>
      <p:pic>
        <p:nvPicPr>
          <p:cNvPr id="5" name="Picture 2" descr="http://news22.ru/upload/iblock/dda/ddaaa8cf161ddef866c89e4b10e49f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04864"/>
            <a:ext cx="4286248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36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143000"/>
          </a:xfrm>
          <a:blipFill dpi="0" rotWithShape="1">
            <a:blip r:embed="rId2" cstate="print"/>
            <a:srcRect/>
            <a:stretch>
              <a:fillRect/>
            </a:stretch>
          </a:blipFill>
          <a:ln w="63500"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FF3300"/>
                </a:solidFill>
              </a:rPr>
              <a:t>Природные ЧС</a:t>
            </a:r>
            <a:br>
              <a:rPr lang="ru-RU" sz="4000" b="1" smtClean="0">
                <a:solidFill>
                  <a:srgbClr val="FF3300"/>
                </a:solidFill>
              </a:rPr>
            </a:br>
            <a:r>
              <a:rPr lang="ru-RU" sz="4000" b="1" smtClean="0">
                <a:solidFill>
                  <a:srgbClr val="FF3300"/>
                </a:solidFill>
              </a:rPr>
              <a:t>(стихийные бедствия)</a:t>
            </a:r>
          </a:p>
        </p:txBody>
      </p:sp>
      <p:graphicFrame>
        <p:nvGraphicFramePr>
          <p:cNvPr id="57455" name="Group 111"/>
          <p:cNvGraphicFramePr>
            <a:graphicFrameLocks noGrp="1"/>
          </p:cNvGraphicFramePr>
          <p:nvPr>
            <p:ph sz="half" idx="1"/>
          </p:nvPr>
        </p:nvGraphicFramePr>
        <p:xfrm>
          <a:off x="250825" y="1341438"/>
          <a:ext cx="8642350" cy="2497137"/>
        </p:xfrm>
        <a:graphic>
          <a:graphicData uri="http://schemas.openxmlformats.org/drawingml/2006/table">
            <a:tbl>
              <a:tblPr/>
              <a:tblGrid>
                <a:gridCol w="2881313"/>
                <a:gridCol w="5761037"/>
              </a:tblGrid>
              <a:tr h="462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Космогенные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Магнитные бури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alibri" pitchFamily="34" charset="0"/>
                        </a:rPr>
                        <a:t>Геофизические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Землетрясения, извержения вулканов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Морские гидрологические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Тропические циклоны (тайфуны), цунами, сильное волнение, колебание; напор льдов, дрейф льдов, обледенение судов и др.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9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Гидрологические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Высокие уровни воды, половодья, дождевые паводки, заторы, зажоры,  ветровые нагоны, низкие уровни воды, повышение уровня грунтовых вод (подтопление)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462" name="Group 118"/>
          <p:cNvGraphicFramePr>
            <a:graphicFrameLocks noGrp="1"/>
          </p:cNvGraphicFramePr>
          <p:nvPr>
            <p:ph sz="half" idx="2"/>
          </p:nvPr>
        </p:nvGraphicFramePr>
        <p:xfrm>
          <a:off x="250825" y="3859213"/>
          <a:ext cx="8642350" cy="2767304"/>
        </p:xfrm>
        <a:graphic>
          <a:graphicData uri="http://schemas.openxmlformats.org/drawingml/2006/table">
            <a:tbl>
              <a:tblPr/>
              <a:tblGrid>
                <a:gridCol w="2881313"/>
                <a:gridCol w="5761037"/>
              </a:tblGrid>
              <a:tr h="6399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Геологические</a:t>
                      </a:r>
                    </a:p>
                  </a:txBody>
                  <a:tcPr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Оползни, сели, обвалы, склоновый смыв, эрозия, пыльные бури и др.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alibri" pitchFamily="34" charset="0"/>
                        </a:rPr>
                        <a:t>Метеорологические,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alibri" pitchFamily="34" charset="0"/>
                        </a:rPr>
                        <a:t>агрометеорологические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Бури, ураганы, смерчи (торнадо), шквалы вертикальные вихри, крупный град,  сильные: дождь, снегопад, гололёд, мороз, метель, жара, туман; засуха, суховей, заморозки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Природные пожары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Лесные, степных и хлебных массивов, торфяные, подземные горючих ископаемых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85" marB="45685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Тайфу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764704"/>
            <a:ext cx="6048672" cy="5328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Причины природных ЧС: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124744"/>
            <a:ext cx="3744416" cy="5400600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1. Процессы, идущие на поверхности и внутри Земли, а также на прилегающих к ней слоях атмосферы;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2. Источники энергии – процессы реорганизации вещества, происходящие внутри Земли, физические и химические взаимодействия.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syl.ru/misc/i/ai/70298/80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712879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8715375" cy="214311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Чрезвычайная ситуация (ЧС)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— обстановка на определенной территории, сложившаяся в результате аварии, опасного природного явления, катастрофы, стихийного или иного бедствия, которые могут повлечь или повлекли за собой человеческие жертвы, ущерб здоровью людей или окружающей природной среде, значительные материальные потери и нарушение условий жизнедеятельности людей</a:t>
            </a:r>
          </a:p>
        </p:txBody>
      </p:sp>
      <p:pic>
        <p:nvPicPr>
          <p:cNvPr id="41986" name="Picture 2" descr="https://sun9-43.userapi.com/impg/EbrV1a6ja187GOk4Apc_9NwJ0-e6HGxYmJ2BdQ/H5a6yNj4FMg.jpg?size=1280x890&amp;quality=96&amp;sign=c7dab3ffb9b22b8d8d4eb572576b30dc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8572560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slide.ru/images/20/27024/736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pp.nashaucheba.ru/pars_docs/refs/1/955/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s://mstrok.ru/sites/default/files/news-images/5_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428976"/>
            <a:ext cx="6429388" cy="3429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Объем первой помощи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Извлечение </a:t>
            </a:r>
            <a:r>
              <a:rPr lang="ru-RU" b="1" dirty="0"/>
              <a:t>из-под обвалов</a:t>
            </a:r>
          </a:p>
          <a:p>
            <a:pPr lvl="0"/>
            <a:r>
              <a:rPr lang="ru-RU" b="1" dirty="0"/>
              <a:t>Тушение одежды</a:t>
            </a:r>
          </a:p>
          <a:p>
            <a:pPr lvl="0"/>
            <a:r>
              <a:rPr lang="ru-RU" b="1" dirty="0"/>
              <a:t>Устранение механической асфиксии</a:t>
            </a:r>
          </a:p>
          <a:p>
            <a:pPr lvl="0"/>
            <a:r>
              <a:rPr lang="ru-RU" b="1" dirty="0"/>
              <a:t>Временная остановка кровотечения</a:t>
            </a:r>
          </a:p>
          <a:p>
            <a:pPr lvl="0"/>
            <a:r>
              <a:rPr lang="ru-RU" b="1" dirty="0"/>
              <a:t>Надевание СИЗ</a:t>
            </a:r>
          </a:p>
          <a:p>
            <a:pPr lvl="0"/>
            <a:r>
              <a:rPr lang="ru-RU" b="1" dirty="0"/>
              <a:t>Введение антидотов</a:t>
            </a:r>
          </a:p>
          <a:p>
            <a:pPr lvl="0"/>
            <a:r>
              <a:rPr lang="ru-RU" b="1" dirty="0"/>
              <a:t>Введение обезболивающих средств</a:t>
            </a:r>
          </a:p>
          <a:p>
            <a:pPr lvl="0"/>
            <a:r>
              <a:rPr lang="ru-RU" b="1" dirty="0"/>
              <a:t>Иммобилизация</a:t>
            </a:r>
          </a:p>
          <a:p>
            <a:pPr lvl="0"/>
            <a:r>
              <a:rPr lang="ru-RU" b="1" dirty="0"/>
              <a:t>Специальная и санитарная обработка</a:t>
            </a:r>
          </a:p>
          <a:p>
            <a:pPr lvl="0"/>
            <a:r>
              <a:rPr lang="ru-RU" b="1" dirty="0"/>
              <a:t>Эвакуация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/>
              <a:t>Чрезвычайная ситуация </a:t>
            </a:r>
            <a:br>
              <a:rPr lang="ru-RU" altLang="ru-RU" sz="3600" b="1" smtClean="0"/>
            </a:br>
            <a:r>
              <a:rPr lang="ru-RU" altLang="ru-RU" sz="3600" b="1" smtClean="0"/>
              <a:t>социального характера</a:t>
            </a:r>
            <a:endParaRPr lang="ru-RU" alt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/>
              <a:t>ЧС социального происхождения </a:t>
            </a:r>
            <a:r>
              <a:rPr lang="ru-RU" b="1" i="1" dirty="0" smtClean="0"/>
              <a:t>-</a:t>
            </a:r>
            <a:r>
              <a:rPr lang="ru-RU" b="1" dirty="0" smtClean="0"/>
              <a:t> </a:t>
            </a:r>
            <a:r>
              <a:rPr lang="ru-RU" b="1" i="1" dirty="0" smtClean="0"/>
              <a:t>обстановка на определенной территории, сложившаяся в результате возникновения опасных противоречий и конфликтов в сфере социальных отношений, которые могут повлечь или повлекли за собой человеческие жертвы, ущерб здоровью людей или окружающей среде, значительные материальные потери или нарушение условий жизнедеятельности социума.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/>
              <a:t>Причина развития ЧС социального характера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435975" cy="5256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/>
              <a:t>Основная причина </a:t>
            </a:r>
            <a:r>
              <a:rPr lang="ru-RU" b="1" i="1" dirty="0" smtClean="0"/>
              <a:t>развития ЧС социального характера – нарушение равновесия общественных отношений.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/>
              <a:t>Катализаторы развития ЧС </a:t>
            </a:r>
            <a:r>
              <a:rPr lang="ru-RU" b="1" i="1" dirty="0" smtClean="0"/>
              <a:t>социального характера – обстоятельства, вызывающие социальную напряженность, – безработица, коррупция, криминал, массовые беспорядки, акты терроризма, правительственные кризисы, инфляция продовольственные проблемы, социально-бытовая неустроенность, бытовой национализм, местничество и другие.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Классификация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56165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i="1" u="sng" dirty="0" smtClean="0"/>
              <a:t>1. По природе</a:t>
            </a:r>
            <a:r>
              <a:rPr lang="ru-RU" sz="5600" b="1" u="sng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/>
              <a:t>а) связанные с психическим </a:t>
            </a:r>
            <a:r>
              <a:rPr lang="ru-RU" sz="5600" b="1" dirty="0"/>
              <a:t>(шантаж, мошенничество, </a:t>
            </a:r>
            <a:r>
              <a:rPr lang="ru-RU" sz="5600" b="1" dirty="0" smtClean="0"/>
              <a:t>воровство) или физическим воздействием на человека (войны, вооруженные конфликты, бандитизм, террор;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/>
              <a:t>б) связанные с употреблением веществ, негативно действующих на психическое и физическое состояние организма человека (наркомания, алкоголизм, табакокурение);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/>
              <a:t>в) связанные с массовыми заболеваниями (СПИД, венерические заболевания, инфекционные заболевания и т.д.);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/>
              <a:t>г) связанные с суицидами (самоубийствами).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i="1" u="sng" dirty="0" smtClean="0"/>
              <a:t>2. По причинам возникновения:</a:t>
            </a:r>
            <a:endParaRPr lang="ru-RU" sz="5600" b="1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/>
              <a:t>- Непреднамеренные (случайные) (связаны со стихийными бедствиями, неурожаем, эпидемиями) и преднамеренные – спровоцированы действиями людей и общественными группировками (конфликты, войны и т.д.).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56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i="1" u="sng" dirty="0" smtClean="0"/>
              <a:t>3. По продолжительности действия:</a:t>
            </a:r>
            <a:endParaRPr lang="ru-RU" sz="5600" b="1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/>
              <a:t>- кратковременные (террористический акт, покушение, бандитский налет) и долговременные (инфляция, безработица, война).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i="1" u="sng" dirty="0" smtClean="0"/>
              <a:t>4. По скорости распространения:</a:t>
            </a:r>
            <a:endParaRPr lang="ru-RU" sz="5600" b="1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/>
              <a:t>- взрывные, стремительные, быстро распространяющиеся (политические и военные конфликты) и умеренные (предпосылки социальной революции или войны);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i="1" u="sng" dirty="0" smtClean="0"/>
              <a:t>5. По масштабам распространения:</a:t>
            </a:r>
            <a:endParaRPr lang="ru-RU" sz="5600" b="1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/>
              <a:t>- локальные (местные), региональные, национальные, глобальные.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i="1" u="sng" dirty="0" smtClean="0"/>
              <a:t>6. По возможности предотвращения:</a:t>
            </a:r>
            <a:endParaRPr lang="ru-RU" sz="5600" b="1" u="sng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5600" b="1" dirty="0" smtClean="0"/>
              <a:t>неизбежные (стихийные бедствия, эпидемия) и предотвращаемые (социально-политические, военные конфликты, войны)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Социальные ЧС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196975"/>
            <a:ext cx="8640763" cy="5327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/>
              <a:t>Средства, </a:t>
            </a:r>
            <a:r>
              <a:rPr lang="ru-RU" b="1" dirty="0" smtClean="0"/>
              <a:t>с помощью которых может быть создана ЧС социального характера, являются: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- искусственно вызванные экономические затруднения (инфляция, безработица, невыплаты зарплаты и т.д.);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- политические акции (убийства государственных деятелей, репрессии против оппозиции, национальных меньшинств и т.д.);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- военные провокации, террористические акции, информационная война.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_62ae0_1685f18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000504"/>
            <a:ext cx="21955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Биолого-социальные ЧС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8569325" cy="5543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Биолого-социальная чрезвычайная ситуация</a:t>
            </a:r>
            <a:r>
              <a:rPr lang="ru-RU" dirty="0" smtClean="0"/>
              <a:t> - состояние, при котором в результате возникновения источника биолого-социальной чрезвычайной ситуации на определенной территории нарушаются нормальные условия жизни и деятельности людей, возникает угроза жизни и здоровью людей, широкого распространения инфекционных болезней, потерь сельскохозяйственных животных и растений.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Источник биолого-социальной ЧС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8569325" cy="51847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Это особо опасная или широко распространенная инфекционная болезнь людей, сельскохозяйственных животных и растений, в результате которой на определенной территории произошла или может возникнуть биолого-социальная чрезвычайная ситуация.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/>
              <a:t>Особо опасная инфекция </a:t>
            </a:r>
            <a:r>
              <a:rPr lang="ru-RU" b="1" dirty="0" smtClean="0"/>
              <a:t>– это состояние зараженности организма людей или животных, проявляющееся в виде инфекционной болезни, прогрессирующей во времени и пространстве и вызывающей тяжелые последствия для здоровья людей и сельскохозяйственных животных либо летальные исходы.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ОСНОВНЫЕ ИСТОЧНИКИ </a:t>
            </a:r>
            <a:br>
              <a:rPr lang="ru-RU" sz="3600" b="1" dirty="0" smtClean="0"/>
            </a:br>
            <a:r>
              <a:rPr lang="ru-RU" sz="3600" b="1" dirty="0" smtClean="0"/>
              <a:t>БИОЛОГИЧЕСКОЙ УГРОЗЫ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96975"/>
            <a:ext cx="8713787" cy="54006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</a:rPr>
              <a:t>Эпидемии и вспышки особо опасных инфекций</a:t>
            </a:r>
            <a:r>
              <a:rPr lang="ru-RU" dirty="0" smtClean="0">
                <a:solidFill>
                  <a:schemeClr val="bg1"/>
                </a:solidFill>
              </a:rPr>
              <a:t> (чума, холера, ВИЧ, сибирская язва, гепатит, грипп, корь и др.).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</a:rPr>
              <a:t>Эпизоотии</a:t>
            </a:r>
            <a:r>
              <a:rPr lang="ru-RU" dirty="0" smtClean="0">
                <a:solidFill>
                  <a:schemeClr val="bg1"/>
                </a:solidFill>
              </a:rPr>
              <a:t> (распространение инфекций среди животных) (ящур, классическая чума свиней, псевдочума птиц, бешенство и др.).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</a:rPr>
              <a:t>Эпифитотии</a:t>
            </a:r>
            <a:r>
              <a:rPr lang="ru-RU" dirty="0" smtClean="0">
                <a:solidFill>
                  <a:schemeClr val="bg1"/>
                </a:solidFill>
              </a:rPr>
              <a:t> (размножение вредителей сельскохозяйственных растений) (стеблевая ржавчина пшеницы и ржи, колорадский жук и др.).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</a:rPr>
              <a:t>Аварии и диверсии </a:t>
            </a:r>
            <a:r>
              <a:rPr lang="ru-RU" dirty="0" smtClean="0">
                <a:solidFill>
                  <a:schemeClr val="bg1"/>
                </a:solidFill>
              </a:rPr>
              <a:t>на биологически опасных объектах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</a:rPr>
              <a:t>Естественные резервуары </a:t>
            </a:r>
            <a:r>
              <a:rPr lang="ru-RU" dirty="0" smtClean="0">
                <a:solidFill>
                  <a:schemeClr val="bg1"/>
                </a:solidFill>
              </a:rPr>
              <a:t>патогенных микроорганизмов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</a:rPr>
              <a:t>Трансграничный перенос </a:t>
            </a:r>
            <a:r>
              <a:rPr lang="ru-RU" dirty="0" smtClean="0">
                <a:solidFill>
                  <a:schemeClr val="bg1"/>
                </a:solidFill>
              </a:rPr>
              <a:t>патогенных микроорганизмов, представителей флоры и фауны, опасных для экосистем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Биологический </a:t>
            </a:r>
            <a:r>
              <a:rPr lang="ru-RU" i="1" dirty="0" smtClean="0">
                <a:solidFill>
                  <a:schemeClr val="bg1"/>
                </a:solidFill>
              </a:rPr>
              <a:t>терроризм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syl.ru/misc/i/ai/70298/80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3112865" cy="2095501"/>
          </a:xfrm>
          <a:prstGeom prst="rect">
            <a:avLst/>
          </a:prstGeom>
          <a:noFill/>
        </p:spPr>
      </p:pic>
      <p:pic>
        <p:nvPicPr>
          <p:cNvPr id="61444" name="Picture 4" descr="http://900igr.net/datas/obg/CHrezvychajnye-situatsii-prirodnogo-i-tekhnogennogo-kharaktera/0022-022-CHrezvychajnye-situatsii-prirodnogo-i-tekhnogennogo-kharakt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14290"/>
            <a:ext cx="6300192" cy="40050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4221088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Источник ЧС</a:t>
            </a:r>
            <a:r>
              <a:rPr lang="ru-RU" sz="2400" b="1" i="1" dirty="0" smtClean="0"/>
              <a:t> - опасное природное явление, техногенное происшествие, широко распространенная инфекционная болезнь, применение современных средств поражения, в результате чего произошла или может произойти ЧС</a:t>
            </a: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2400" dirty="0" smtClean="0"/>
              <a:t>    </a:t>
            </a:r>
            <a:r>
              <a:rPr lang="ru-RU" altLang="ru-RU" sz="2400" b="1" u="sng" dirty="0" smtClean="0">
                <a:solidFill>
                  <a:srgbClr val="FF3300"/>
                </a:solidFill>
              </a:rPr>
              <a:t>Особо опасная инфекция</a:t>
            </a:r>
            <a:r>
              <a:rPr lang="ru-RU" altLang="ru-RU" sz="2400" dirty="0" smtClean="0"/>
              <a:t> – это состояние зараженности организма людей или животных, проявляющееся в виде инфекционной болезни, прогрессирующей во времени и пространстве и вызывающей тяжелые последствия для здоровья людей и сельскохозяйственных животных либо летальные исходы.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2400" dirty="0" smtClean="0"/>
              <a:t>     </a:t>
            </a:r>
            <a:r>
              <a:rPr lang="ru-RU" altLang="ru-RU" sz="2400" b="1" u="sng" dirty="0" smtClean="0">
                <a:solidFill>
                  <a:srgbClr val="FF3300"/>
                </a:solidFill>
              </a:rPr>
              <a:t>Эпидемия </a:t>
            </a:r>
            <a:r>
              <a:rPr lang="ru-RU" altLang="ru-RU" sz="2400" dirty="0" smtClean="0"/>
              <a:t>– это массовое, прогрессирующее во времени и пространстве в пределах определенного региона распространение инфекционной болезни людей, значительно превышающее обычно регистрируемый на данной территории уровень заболеваемости.</a:t>
            </a:r>
          </a:p>
        </p:txBody>
      </p:sp>
      <p:pic>
        <p:nvPicPr>
          <p:cNvPr id="129026" name="Picture 2" descr="https://diagnozlab.com/wp-content/uploads/2018/08/7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857604"/>
            <a:ext cx="65722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>МЕДИКО-ТАКТИЧЕСКАЯ ХАРАКТЕРИСТИКА ЭПИДЕМИЧЕСКИХ ОЧАГОВ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54721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Эпидемический очаг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это территория, на которой в определенных границах времени и пространства произошли заболевания людей инфекционными болезня­ми, возникшие за короткий срок и принявшие массовый характер с угрозой дальнейшего распространения.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Эпидемические очаги имеют следующие характерные особенности: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массовое заражение людей и формирование множественных очагов за счет</a:t>
            </a:r>
            <a:br>
              <a:rPr lang="ru-RU" dirty="0" smtClean="0"/>
            </a:br>
            <a:r>
              <a:rPr lang="ru-RU" dirty="0" smtClean="0"/>
              <a:t>активизации механизмов передачи возбудителей инфекций;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отсутствие защиты населения от контакта с заразными больными в связи с</a:t>
            </a:r>
            <a:br>
              <a:rPr lang="ru-RU" dirty="0" smtClean="0"/>
            </a:br>
            <a:r>
              <a:rPr lang="ru-RU" dirty="0" smtClean="0"/>
              <a:t>несвоевременной изоляцией инфекционных больных.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Причины, определяющие возникновение эпидемических очагов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52562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Р</a:t>
            </a:r>
            <a:r>
              <a:rPr lang="ru-RU" b="1" dirty="0" smtClean="0"/>
              <a:t>азрушение коммунальных объектов (системы водоснабжения, канализации, отопления и др.).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Резкое ухудшение санитарно-гигиенического состояния территории (разрушение промышленных предприятий, наличие трупов людей и животных, разлагающихся продуктов животного и растительного происхождения.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М</a:t>
            </a:r>
            <a:r>
              <a:rPr lang="ru-RU" b="1" dirty="0" smtClean="0"/>
              <a:t>ассовое размножение грызунов, появление эпизоотии среди них и активизация природных очагов.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И</a:t>
            </a:r>
            <a:r>
              <a:rPr lang="ru-RU" b="1" dirty="0" smtClean="0"/>
              <a:t>нтенсивные миграции людей</a:t>
            </a:r>
            <a:r>
              <a:rPr lang="ru-RU" b="1" dirty="0"/>
              <a:t>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</a:t>
            </a:r>
            <a:r>
              <a:rPr lang="ru-RU" b="1" dirty="0" smtClean="0"/>
              <a:t>овышение восприимчивости людей к инфекции.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Н</a:t>
            </a:r>
            <a:r>
              <a:rPr lang="ru-RU" b="1" dirty="0" smtClean="0"/>
              <a:t>арушение работы санитарно-эпидемиологических и лечебно-профилактических учреждений, ранее располагавшихся в зоне катастрофы.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Для предотвращения последствий биолого-социальной ЧС вводятся: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539908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Обсервация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b="1" dirty="0">
                <a:solidFill>
                  <a:schemeClr val="bg1"/>
                </a:solidFill>
              </a:rPr>
              <a:t>это режимно-ограничительные мероприятия</a:t>
            </a:r>
            <a:r>
              <a:rPr lang="ru-RU" dirty="0">
                <a:solidFill>
                  <a:schemeClr val="bg1"/>
                </a:solidFill>
              </a:rPr>
              <a:t>, предусматривающие наряду с усилением медицинского и ветеринарного наблюдения и проведением противоэпидемических, лечебно-профилактических и ветеринарно-санитарных мероприятий, </a:t>
            </a:r>
            <a:r>
              <a:rPr lang="ru-RU" b="1" dirty="0">
                <a:solidFill>
                  <a:schemeClr val="bg1"/>
                </a:solidFill>
              </a:rPr>
              <a:t>ограничение перемещения и передвижения людей или сельскохозяйственных животных во всех сопредельных с зоной карантина административно-территориальных образованиях</a:t>
            </a:r>
            <a:r>
              <a:rPr lang="ru-RU" dirty="0">
                <a:solidFill>
                  <a:schemeClr val="bg1"/>
                </a:solidFill>
              </a:rPr>
              <a:t>, которые создают зону обсервации. </a:t>
            </a: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случае ухудшения эпидобстановки обсервацию заменяют карантином </a:t>
            </a: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/>
          </p:cNvSpPr>
          <p:nvPr>
            <p:ph idx="1"/>
          </p:nvPr>
        </p:nvSpPr>
        <p:spPr>
          <a:xfrm>
            <a:off x="3132138" y="0"/>
            <a:ext cx="6011862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chemeClr val="bg1"/>
                </a:solidFill>
              </a:rPr>
              <a:t>Карантин</a:t>
            </a:r>
            <a:r>
              <a:rPr lang="ru-RU" altLang="ru-RU" sz="2400" dirty="0" smtClean="0">
                <a:solidFill>
                  <a:schemeClr val="bg1"/>
                </a:solidFill>
              </a:rPr>
              <a:t> – это система </a:t>
            </a:r>
            <a:r>
              <a:rPr lang="ru-RU" altLang="ru-RU" sz="2400" dirty="0" err="1" smtClean="0">
                <a:solidFill>
                  <a:schemeClr val="bg1"/>
                </a:solidFill>
              </a:rPr>
              <a:t>режимно-ограничительных</a:t>
            </a:r>
            <a:r>
              <a:rPr lang="ru-RU" altLang="ru-RU" sz="2400" dirty="0" smtClean="0">
                <a:solidFill>
                  <a:schemeClr val="bg1"/>
                </a:solidFill>
              </a:rPr>
              <a:t>, с вооружённой охраной, мероприятий, направленных на предупреждение распространения инфекционной болезни и обеспечение локализации и ликвидации эпидемического очага.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bg1"/>
                </a:solidFill>
              </a:rPr>
              <a:t>Карантин вводится в случае возникновения в воинской части единичных заболеваний особо опасными инфекциями или при появлении этих заболеваний в районе ее дислокации и угрозы заноса их в воинскую часть, а также при массовом распространении среди личного состава воинской части любых других контагиозных инфекционных заболеваний, угрожающих ее безопасности и боеготовности. </a:t>
            </a:r>
          </a:p>
        </p:txBody>
      </p:sp>
      <p:pic>
        <p:nvPicPr>
          <p:cNvPr id="61443" name="Picture 5" descr="x_b3ac3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34194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7" descr="b_284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34194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611560" y="332656"/>
          <a:ext cx="7848872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Документ" r:id="rId4" imgW="6801267" imgH="5166546" progId="">
                  <p:embed/>
                </p:oleObj>
              </mc:Choice>
              <mc:Fallback>
                <p:oleObj name="Документ" r:id="rId4" imgW="6801267" imgH="5166546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32656"/>
                        <a:ext cx="7848872" cy="6048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899591" y="1124744"/>
          <a:ext cx="7416825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Документ" r:id="rId4" imgW="7077768" imgH="5381833" progId="">
                  <p:embed/>
                </p:oleObj>
              </mc:Choice>
              <mc:Fallback>
                <p:oleObj name="Документ" r:id="rId4" imgW="7077768" imgH="538183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1" y="1124744"/>
                        <a:ext cx="7416825" cy="5328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67544" y="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поражающий фактор - это фактор,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вызывающий основные поражения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очагов поражения: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</a:t>
            </a:r>
            <a:r>
              <a:rPr lang="ru-RU" sz="4000" b="1" dirty="0" smtClean="0"/>
              <a:t>ростой</a:t>
            </a:r>
            <a:r>
              <a:rPr lang="ru-RU" sz="4000" b="1" dirty="0"/>
              <a:t> </a:t>
            </a:r>
            <a:r>
              <a:rPr lang="ru-RU" sz="4000" dirty="0"/>
              <a:t>– очаг поражения, возникший под воздействием одного поражающего </a:t>
            </a:r>
            <a:r>
              <a:rPr lang="ru-RU" sz="4000" dirty="0" smtClean="0"/>
              <a:t>фактора.</a:t>
            </a:r>
            <a:endParaRPr lang="ru-RU" sz="4000" dirty="0"/>
          </a:p>
          <a:p>
            <a:r>
              <a:rPr lang="ru-RU" sz="4000" dirty="0"/>
              <a:t>С</a:t>
            </a:r>
            <a:r>
              <a:rPr lang="ru-RU" sz="4000" b="1" dirty="0" smtClean="0"/>
              <a:t>ложный</a:t>
            </a:r>
            <a:r>
              <a:rPr lang="ru-RU" sz="4000" b="1" dirty="0"/>
              <a:t> </a:t>
            </a:r>
            <a:r>
              <a:rPr lang="ru-RU" sz="4000" dirty="0"/>
              <a:t>– очаг поражения, образовавшийся в результате действия нескольких поражающих </a:t>
            </a:r>
            <a:r>
              <a:rPr lang="ru-RU" sz="4000" dirty="0" smtClean="0"/>
              <a:t>факторов.</a:t>
            </a:r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stretch>
              <a:fillRect/>
            </a:stretch>
          </a:blipFill>
          <a:ln w="63500">
            <a:solidFill>
              <a:schemeClr val="tx2"/>
            </a:solidFill>
          </a:ln>
        </p:spPr>
        <p:txBody>
          <a:bodyPr/>
          <a:lstStyle/>
          <a:p>
            <a:pPr eaLnBrk="1" hangingPunct="1"/>
            <a:endParaRPr lang="ru-RU" alt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Заголовок 1"/>
          <p:cNvSpPr>
            <a:spLocks noGrp="1"/>
          </p:cNvSpPr>
          <p:nvPr>
            <p:ph idx="1"/>
          </p:nvPr>
        </p:nvSpPr>
        <p:spPr>
          <a:xfrm>
            <a:off x="179388" y="2492375"/>
            <a:ext cx="1963720" cy="1285875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625" y="1428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156471" y="1298560"/>
            <a:ext cx="3036115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583784" y="1680418"/>
            <a:ext cx="2182941" cy="7606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38623" y="1298560"/>
            <a:ext cx="1285883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Заголовок 1"/>
          <p:cNvSpPr txBox="1">
            <a:spLocks/>
          </p:cNvSpPr>
          <p:nvPr/>
        </p:nvSpPr>
        <p:spPr bwMode="auto">
          <a:xfrm>
            <a:off x="2143108" y="3357562"/>
            <a:ext cx="2071688" cy="135731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Техногенные</a:t>
            </a:r>
          </a:p>
        </p:txBody>
      </p:sp>
      <p:sp>
        <p:nvSpPr>
          <p:cNvPr id="14345" name="Заголовок 1"/>
          <p:cNvSpPr txBox="1">
            <a:spLocks/>
          </p:cNvSpPr>
          <p:nvPr/>
        </p:nvSpPr>
        <p:spPr bwMode="auto">
          <a:xfrm>
            <a:off x="4284663" y="2492375"/>
            <a:ext cx="2303462" cy="135731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buFont typeface="Arial" pitchFamily="34" charset="0"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</a:p>
        </p:txBody>
      </p:sp>
      <p:sp>
        <p:nvSpPr>
          <p:cNvPr id="14346" name="Заголовок 1"/>
          <p:cNvSpPr txBox="1">
            <a:spLocks/>
          </p:cNvSpPr>
          <p:nvPr/>
        </p:nvSpPr>
        <p:spPr bwMode="auto">
          <a:xfrm>
            <a:off x="6659563" y="2924175"/>
            <a:ext cx="2357437" cy="135731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Экологические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236649" y="1312676"/>
            <a:ext cx="4285987" cy="13862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755650" y="333375"/>
            <a:ext cx="7704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 dirty="0">
                <a:solidFill>
                  <a:schemeClr val="bg1"/>
                </a:solidFill>
              </a:rPr>
              <a:t>Чрезвычайные ситуации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9" name="Object 19"/>
          <p:cNvGraphicFramePr>
            <a:graphicFrameLocks noChangeAspect="1"/>
          </p:cNvGraphicFramePr>
          <p:nvPr/>
        </p:nvGraphicFramePr>
        <p:xfrm>
          <a:off x="827584" y="260648"/>
          <a:ext cx="7632847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0" name="Документ" r:id="rId4" imgW="6646456" imgH="5830049" progId="">
                  <p:embed/>
                </p:oleObj>
              </mc:Choice>
              <mc:Fallback>
                <p:oleObj name="Документ" r:id="rId4" imgW="6646456" imgH="5830049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60648"/>
                        <a:ext cx="7632847" cy="6336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165817_image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071942"/>
            <a:ext cx="22669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/>
              <a:t>Медико-тактическая характеристика (МТХ) очага катастрофы (ЧС)</a:t>
            </a:r>
            <a:endParaRPr lang="ru-RU" alt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84313"/>
            <a:ext cx="7107257" cy="5113337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500" b="1" i="1" dirty="0">
                <a:solidFill>
                  <a:schemeClr val="bg1"/>
                </a:solidFill>
              </a:rPr>
              <a:t>Э</a:t>
            </a:r>
            <a:r>
              <a:rPr lang="ru-RU" sz="4500" b="1" i="1" dirty="0" smtClean="0">
                <a:solidFill>
                  <a:schemeClr val="bg1"/>
                </a:solidFill>
              </a:rPr>
              <a:t>то комплекс различных факторов, оказывающих отрицательное или положительное влияние на организацию медицинского обеспечения пострадавших.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500" b="1" dirty="0" smtClean="0">
                <a:solidFill>
                  <a:schemeClr val="bg1"/>
                </a:solidFill>
              </a:rPr>
              <a:t>В основу характеристики берется: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b="1" dirty="0" smtClean="0">
                <a:solidFill>
                  <a:schemeClr val="bg1"/>
                </a:solidFill>
              </a:rPr>
              <a:t>1) оперативно-тактическая обстановка (масштаб, территория, масштаб, город, село и т.д.);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b="1" dirty="0" smtClean="0">
                <a:solidFill>
                  <a:schemeClr val="bg1"/>
                </a:solidFill>
              </a:rPr>
              <a:t>2) медицинская обстановка;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b="1" dirty="0" smtClean="0">
                <a:solidFill>
                  <a:schemeClr val="bg1"/>
                </a:solidFill>
              </a:rPr>
              <a:t>3) климато-географическая обстановка.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500" b="1" u="sng" dirty="0" smtClean="0">
                <a:solidFill>
                  <a:schemeClr val="bg1"/>
                </a:solidFill>
              </a:rPr>
              <a:t>Зона бедствия</a:t>
            </a:r>
            <a:r>
              <a:rPr lang="ru-RU" sz="4500" b="1" dirty="0" smtClean="0">
                <a:solidFill>
                  <a:schemeClr val="bg1"/>
                </a:solidFill>
              </a:rPr>
              <a:t> – это территория, на которой имеют место медико-санитарные последствия ЧС.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307</TotalTime>
  <Words>1350</Words>
  <Application>Microsoft Office PowerPoint</Application>
  <PresentationFormat>Экран (4:3)</PresentationFormat>
  <Paragraphs>148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Апекс</vt:lpstr>
      <vt:lpstr>Документ</vt:lpstr>
      <vt:lpstr>Презентация PowerPoint</vt:lpstr>
      <vt:lpstr>Чрезвычайная ситуация (ЧС) — обстановка на определенной территории, сложившаяся в результате аварии, опасного природного явления, катастрофы, стихийного или иного бедствия, которые могут повлечь или повлекли за собой человеческие жертвы, ущерб здоровью людей или окружающей природной среде, значительные материальные потери и нарушение условий жизнедеятельности людей</vt:lpstr>
      <vt:lpstr>Презентация PowerPoint</vt:lpstr>
      <vt:lpstr>Презентация PowerPoint</vt:lpstr>
      <vt:lpstr>Презентация PowerPoint</vt:lpstr>
      <vt:lpstr>Классификация очагов поражения: </vt:lpstr>
      <vt:lpstr>Презентация PowerPoint</vt:lpstr>
      <vt:lpstr>Презентация PowerPoint</vt:lpstr>
      <vt:lpstr>Медико-тактическая характеристика (МТХ) очага катастрофы (ЧС)</vt:lpstr>
      <vt:lpstr>Презентация PowerPoint</vt:lpstr>
      <vt:lpstr>Структура санитарных потерь</vt:lpstr>
      <vt:lpstr>Презентация PowerPoint</vt:lpstr>
      <vt:lpstr>ПРОГНОЗИРОВАНИЕ И ОЦЕНКА ОБСТАНОВКИ ПРИ ЧС</vt:lpstr>
      <vt:lpstr>Этапы выявления и оценки обстановки при ЧС</vt:lpstr>
      <vt:lpstr>Презентация PowerPoint</vt:lpstr>
      <vt:lpstr>Чрезвычайные ситуации природного характера (стихийные бедствия) – это природные явления значительного масштаба, в результате которых возникает угроза жизни или здоровью людей, может произойти уничтожение материальных ценностей или будет нанесен вред окружающей среде. </vt:lpstr>
      <vt:lpstr>Природные ЧС (стихийные бедствия)</vt:lpstr>
      <vt:lpstr>Причины природных ЧС: </vt:lpstr>
      <vt:lpstr>Презентация PowerPoint</vt:lpstr>
      <vt:lpstr>Презентация PowerPoint</vt:lpstr>
      <vt:lpstr>Презентация PowerPoint</vt:lpstr>
      <vt:lpstr>Объем первой помощи </vt:lpstr>
      <vt:lpstr>Чрезвычайная ситуация  социального характера</vt:lpstr>
      <vt:lpstr>Причина развития ЧС социального характера</vt:lpstr>
      <vt:lpstr>Классификация</vt:lpstr>
      <vt:lpstr>Социальные ЧС</vt:lpstr>
      <vt:lpstr>Биолого-социальные ЧС </vt:lpstr>
      <vt:lpstr>Источник биолого-социальной ЧС</vt:lpstr>
      <vt:lpstr>ОСНОВНЫЕ ИСТОЧНИКИ  БИОЛОГИЧЕСКОЙ УГРОЗЫ </vt:lpstr>
      <vt:lpstr>Презентация PowerPoint</vt:lpstr>
      <vt:lpstr>МЕДИКО-ТАКТИЧЕСКАЯ ХАРАКТЕРИСТИКА ЭПИДЕМИЧЕСКИХ ОЧАГОВ </vt:lpstr>
      <vt:lpstr>Причины, определяющие возникновение эпидемических очагов </vt:lpstr>
      <vt:lpstr>Для предотвращения последствий биолого-социальной ЧС вводятся: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чс</dc:title>
  <dc:creator>RePack by SPecialiST</dc:creator>
  <cp:lastModifiedBy>HP</cp:lastModifiedBy>
  <cp:revision>34</cp:revision>
  <dcterms:created xsi:type="dcterms:W3CDTF">2015-09-18T11:35:10Z</dcterms:created>
  <dcterms:modified xsi:type="dcterms:W3CDTF">2023-03-12T13:41:36Z</dcterms:modified>
</cp:coreProperties>
</file>