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6" r:id="rId4"/>
    <p:sldId id="269" r:id="rId5"/>
    <p:sldId id="268" r:id="rId6"/>
    <p:sldId id="293" r:id="rId7"/>
    <p:sldId id="289" r:id="rId8"/>
    <p:sldId id="270" r:id="rId9"/>
    <p:sldId id="271" r:id="rId10"/>
    <p:sldId id="288" r:id="rId11"/>
    <p:sldId id="274" r:id="rId12"/>
    <p:sldId id="277" r:id="rId13"/>
    <p:sldId id="287" r:id="rId14"/>
    <p:sldId id="280" r:id="rId15"/>
    <p:sldId id="281" r:id="rId16"/>
    <p:sldId id="286" r:id="rId17"/>
    <p:sldId id="290" r:id="rId18"/>
    <p:sldId id="296" r:id="rId19"/>
    <p:sldId id="292" r:id="rId20"/>
    <p:sldId id="291" r:id="rId21"/>
    <p:sldId id="298" r:id="rId22"/>
    <p:sldId id="316" r:id="rId23"/>
    <p:sldId id="317" r:id="rId24"/>
    <p:sldId id="301" r:id="rId25"/>
    <p:sldId id="297" r:id="rId26"/>
    <p:sldId id="299" r:id="rId27"/>
    <p:sldId id="314" r:id="rId28"/>
    <p:sldId id="315" r:id="rId29"/>
    <p:sldId id="318" r:id="rId30"/>
    <p:sldId id="319" r:id="rId31"/>
    <p:sldId id="320" r:id="rId32"/>
    <p:sldId id="321" r:id="rId33"/>
    <p:sldId id="32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7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5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09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5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4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8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7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5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5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4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8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5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B6C050-0928-435E-88CF-099FF92FA64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8808F-E220-4AC3-920C-0CAD9584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79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665742"/>
            <a:ext cx="4968552" cy="981266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ЧЛО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Астрахан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296144" cy="20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92696"/>
            <a:ext cx="554461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false\Рабочий стол\опухоли ЧЛО\amelobla-300x2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34481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амелобластома опг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940" b="7940"/>
          <a:stretch>
            <a:fillRect/>
          </a:stretch>
        </p:blipFill>
        <p:spPr>
          <a:xfrm>
            <a:off x="179512" y="836712"/>
            <a:ext cx="8737025" cy="493908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47" y="476672"/>
            <a:ext cx="8229600" cy="18073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Кальцифицирующая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эпителиальная,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одонтогенная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947" y="1700808"/>
            <a:ext cx="8229600" cy="4111668"/>
          </a:xfrm>
        </p:spPr>
        <p:txBody>
          <a:bodyPr>
            <a:no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Является редкой доброкачественной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опухолью, которая составляет приблизительно 1 % всех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опухолей. Её происхождение спорно.</a:t>
            </a: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Кальцифицирующая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эпителиальная,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одонтогенная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опухоль случай запущенной КЭОО, связанной с</a:t>
            </a:r>
          </a:p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ретинированным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правым вторым моляром в</a:t>
            </a:r>
          </a:p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нижней челюсти молодой темнокожей пациентки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00016" cy="492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23528" y="515719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Панорамный</a:t>
            </a:r>
            <a:r>
              <a:rPr lang="ru-RU" dirty="0" smtClean="0"/>
              <a:t> рентгеновский снимок, показывающий большим и хорошо, отграниченное повреждение, вовлекающее нижней челюсти,</a:t>
            </a:r>
          </a:p>
          <a:p>
            <a:r>
              <a:rPr lang="ru-RU" dirty="0" smtClean="0"/>
              <a:t>от второго коренного зуба к первому </a:t>
            </a:r>
            <a:r>
              <a:rPr lang="ru-RU" dirty="0" err="1" smtClean="0"/>
              <a:t>премоляру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false\Рабочий стол\опухоли ЧЛО\v17a17f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31030"/>
            <a:ext cx="69127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50363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Аксиальная проекция,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уровне мягких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тканей, демонстрирует распространение опухоли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передне-заднем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false\Рабочий стол\опухоли ЧЛО\v17a17f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1926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56612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Коронарная(фронтальная) проекция 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кости, показывает взаимоотношение между зубом 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4052" b="14052"/>
          <a:stretch>
            <a:fillRect/>
          </a:stretch>
        </p:blipFill>
        <p:spPr bwMode="auto">
          <a:xfrm>
            <a:off x="971600" y="116632"/>
            <a:ext cx="6571456" cy="389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149080"/>
            <a:ext cx="8006680" cy="249643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Миксома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нижней челюсти 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Миксома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Локализация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нижняя челюсть. Чаще возникает в возрасте 10-30 лет.</a:t>
            </a:r>
          </a:p>
          <a:p>
            <a:pPr algn="l"/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Макроскопически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не имеет капсулы, представляет собой желтовато-белую слизистую массу.</a:t>
            </a:r>
          </a:p>
          <a:p>
            <a:pPr algn="l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миксоидного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 с клетками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звездчатой,веретенообразной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анастомозирующими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отростками с мелкими островками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одотногенного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неактивного эпителия.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1185" b="11185"/>
          <a:stretch>
            <a:fillRect/>
          </a:stretch>
        </p:blipFill>
        <p:spPr bwMode="auto">
          <a:xfrm>
            <a:off x="1259632" y="188640"/>
            <a:ext cx="6787480" cy="433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4581128"/>
            <a:ext cx="8352928" cy="201622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Цементобластома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 встречается в возрасте 20-25 лет.</a:t>
            </a:r>
          </a:p>
          <a:p>
            <a:pPr algn="l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рзцов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челюсти.Связана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корнями одного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нсколько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зубов.Растут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медленно,могут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рецидивировать.</a:t>
            </a:r>
          </a:p>
          <a:p>
            <a:pPr algn="l"/>
            <a:r>
              <a:rPr lang="ru-RU" sz="2000" b="1" i="1" dirty="0" err="1" smtClean="0"/>
              <a:t>Микроскопически</a:t>
            </a:r>
            <a:r>
              <a:rPr lang="ru-RU" sz="2000" dirty="0" err="1" smtClean="0"/>
              <a:t>:цементоподобная</a:t>
            </a:r>
            <a:r>
              <a:rPr lang="ru-RU" sz="2000" dirty="0" smtClean="0"/>
              <a:t> ткань в </a:t>
            </a:r>
            <a:r>
              <a:rPr lang="ru-RU" sz="2000" dirty="0" err="1" smtClean="0"/>
              <a:t>ивде</a:t>
            </a:r>
            <a:r>
              <a:rPr lang="ru-RU" sz="2000" dirty="0" smtClean="0"/>
              <a:t> причудливо вплетающихся комплексов со следами перестройки.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501317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Периапикальная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цементодисплазия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Локализация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области верхушек нижних резцов в виде избыточного образования цемента по типу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грубоволокнистой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4401" y="32443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››››››</a:t>
            </a:r>
            <a:endParaRPr lang="ru-RU" dirty="0"/>
          </a:p>
        </p:txBody>
      </p:sp>
      <p:pic>
        <p:nvPicPr>
          <p:cNvPr id="3" name="Рисунок 2" descr="C:\Documents and Settings\false\Рабочий стол\m-4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36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933056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Амелобластическая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фиброма.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чаще в возрасте 15- 25 лет у лиц мужского пола.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нижняя челюсть в области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нремоляров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моляров.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быстро. </a:t>
            </a: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Макроскопически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разрежения костной ткани челюсти с ее деформацией и отсутствием в этой зоне зубов. На разрезе представлена тканью мягко-эластической консистенции серовато-белого цвета.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островки пролиферирующего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эпителия без образования фолликулов. Островки заключены в рыхлую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мезенхимоподобную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соединительнотканную строму.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3536"/>
            <a:ext cx="7859216" cy="87120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3285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подразделяются  на: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-истинные опухоли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-опухолеподобные образования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-кисты.</a:t>
            </a:r>
          </a:p>
          <a:p>
            <a:pPr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клиническрму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течению: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-доброкачественные;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-промежуточные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местодеструирующие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-злокачественные.</a:t>
            </a:r>
          </a:p>
          <a:p>
            <a:pPr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тканевой принадлежности: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эпителиального происхождения;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-соединительно-тканного происхождения;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 нервной ткани;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меланообразуюшей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ткани.</a:t>
            </a:r>
          </a:p>
          <a:p>
            <a:pPr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органоспецифичности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неодонтогенные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906" b="906"/>
          <a:stretch>
            <a:fillRect/>
          </a:stretch>
        </p:blipFill>
        <p:spPr bwMode="auto">
          <a:xfrm>
            <a:off x="683568" y="260648"/>
            <a:ext cx="79208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3933056"/>
            <a:ext cx="8352928" cy="2736304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Амелобластическая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фиброодонтома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смешанная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 состоит из эпителия и мезенхимы, и её наблюдают почти исключительно в возрасте, когда происходит развитие зубов, т.е. до 20 лет, несколько чаще у мужчин. Больные обычно жалуются на несостоявшееся прорезывание одного или нескольких зубов. Чаще не прорезываются боковые зубы нижней челюсти, причём количество непрорезавшихся зубов с обеих сторон бывает одинаковым. На рентгенограммах выявляют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околокоронковое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просветление с затемнением внутри и непрорезавшийся зуб. Затемнение может напоминать зубной конгломерат или сложную составную одонтому с пояском просветления, очерченным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рентгеноконтрастной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границей. При больших размерах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амелобластической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фиброодонтомы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разрушение кортикальной пластинки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58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возникает в связи с нарушением развития в период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зачатков зубов.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чаще в верхней челюсти в области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Рас-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медленно.</a:t>
            </a:r>
          </a:p>
          <a:p>
            <a:pPr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Макроскопически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капсулу, при больших размерах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деформацию челюсти.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различают простые и сложные одонтомы.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одонтомы делят на смешанные (комплексные) и составные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одонтома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твердыми тканями одного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зуба,соединенными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виде нароста в области корня или шейки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вующего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зуба, «впаянного» в цемент. Может быть представлена зубом с незначительным нарушением топографии его твердых тканей.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одонтомы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из нескольких зубных зачатков.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(комплексная) одонтома представляет собой хаотичное по топографии сочетание твердых зубных тканей: эмали, дентина, цемента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конгломерат спаянных друг с другом нескольких мелких рудиментарных зубов, в которых топография твердых тканей упорядочена, как в обычных зубах.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Рентгенологическая диагностика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одонтом не представляет особых трудностей. На фоне обычной костной ткани выявляется очень плотное, округлой формы образование, окруженное ободком просветления (за счет фиброзной капсулы). В зубном ряду, как правило, отсутствует один или несколько зубов.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528392" cy="265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08912" cy="484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032448" cy="30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924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8245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104" y="1556792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Простая одонтома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6166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33265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Составная </a:t>
            </a:r>
            <a:r>
              <a:rPr lang="en-US" b="1" i="1" dirty="0" smtClean="0"/>
              <a:t>o</a:t>
            </a:r>
            <a:r>
              <a:rPr lang="ru-RU" b="1" i="1" dirty="0" err="1" smtClean="0"/>
              <a:t>донтома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19872" y="476672"/>
            <a:ext cx="288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Комплексная </a:t>
            </a:r>
            <a:r>
              <a:rPr lang="en-US" b="1" i="1" dirty="0" smtClean="0"/>
              <a:t>o</a:t>
            </a:r>
            <a:r>
              <a:rPr lang="ru-RU" b="1" i="1" dirty="0" err="1" smtClean="0"/>
              <a:t>донтома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43534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Хондросаркома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2196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Хондросаркома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злокачественная опухоль из хрящевой ткани.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Чаше возникает в возрасте 40-60 лет. Растет медленно, долго не дает метастазы.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передний отдел верхней челюсти.</a:t>
            </a:r>
          </a:p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Макроскопически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узел дольчатого строения, плотной консистенции, на разрезе голубовато-белый, полупрозрачный, с очажками некрозов и кровоизлияний.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ткань хрящевого характера с выраженным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атиизмом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полиморфизмом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хондроцитов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образованием «пухлых» клеток. Очаги кровоизлияний, некроза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миксоматоза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92488" cy="30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86916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рентгенологическим признаком является пестрота картины. Участки хаотического обызвествления чередуются с участками хрящевой ткани, которая представляется на рентгенограммах как "пустоты" с восковидным оттенком. Если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остеобластическая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выражена достаточно сильно, то возможно образование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спикул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(костные иглы, расположенные перпендикулярно к поверхности челюсти.)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834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Гигантоклеточная опухоль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4869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Гигантокпеточная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остеокластоиа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остеобластокласто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бурая опухоль). Встречается в 30% случаев от всех опухолей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люстных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костей. Чаще возникает у детей и молодых лиц женского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иремоляров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нижней челюсти,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внутрикостно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медленно.</a:t>
            </a: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Макроскопически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выбухание челюсти с подвижностью и смещением  зубов и рассасыванием их корней.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Кротикальный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слой истончается и разрушается. Представляет собой узел от 2 до 5 см в диаметре, без четких границ, мягкой консистенции, пестрого вида на разрезе за счет чередования участков белесовато-серого цвета с темно-красными, желтоватыми, бурыми. Содержит кисты разной величины с прозрачным содержимым.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клеточно-волокнистая ткань с полями и гнездами опухолевых клеток двух типов: мелких, типа остеобластов, и гигантских многоядерных, типа остеокластов. Сосуды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синусоидного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 или очаги «тканевого» кровотока,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гемосидероз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Встречаются очаги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ксантоматоза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неполноценного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остеогенеза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Редко встречается злокачественный аналог гигантоклеточной опухоли, в которой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анаплазии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подвергаются клетки типа остеобластов.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536"/>
            <a:ext cx="8219256" cy="14472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одонтогенных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опухолей челюстных костей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sz="3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1.Опухоли, </a:t>
            </a:r>
            <a:r>
              <a:rPr lang="ru-RU" sz="3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гистогенетически</a:t>
            </a:r>
            <a:r>
              <a:rPr lang="ru-RU" sz="3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связанные с </a:t>
            </a:r>
            <a:r>
              <a:rPr lang="ru-RU" sz="3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одонтогенным</a:t>
            </a:r>
            <a:r>
              <a:rPr lang="ru-RU" sz="3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эпителием</a:t>
            </a: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None/>
            </a:pPr>
            <a:r>
              <a:rPr lang="ru-RU" sz="3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амелобластома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аденоматоидная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кальцифицирующая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эпителиальная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опухоль); </a:t>
            </a:r>
          </a:p>
          <a:p>
            <a:pPr marL="514350" indent="-514350">
              <a:buNone/>
            </a:pPr>
            <a:r>
              <a:rPr lang="ru-RU" sz="3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(злокачественная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амелобластома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внутрикостная карцинома).</a:t>
            </a:r>
          </a:p>
          <a:p>
            <a:pPr>
              <a:buNone/>
            </a:pP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Опухоли, </a:t>
            </a:r>
            <a:r>
              <a:rPr lang="ru-RU" sz="3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гистогенетически</a:t>
            </a:r>
            <a:r>
              <a:rPr lang="ru-RU" sz="3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связанные с </a:t>
            </a:r>
            <a:r>
              <a:rPr lang="ru-RU" sz="3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одонтогенной</a:t>
            </a:r>
            <a:r>
              <a:rPr lang="ru-RU" sz="3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мезенхимой: </a:t>
            </a:r>
          </a:p>
          <a:p>
            <a:pPr>
              <a:buNone/>
            </a:pPr>
            <a:r>
              <a:rPr lang="ru-RU" sz="3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дентинома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миксома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цементома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цементобластома,цементирующая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фиброма,периапикальная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цементодисплазия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buNone/>
            </a:pPr>
            <a:r>
              <a:rPr lang="ru-RU" sz="3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саркома и ее варианты).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287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70567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ru-RU" sz="6600" b="1" i="1" dirty="0"/>
          </a:p>
        </p:txBody>
      </p:sp>
      <p:pic>
        <p:nvPicPr>
          <p:cNvPr id="4098" name="Picture 2" descr="http://900igr.net/up/datas/232638/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78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1"/>
            <a:ext cx="6999802" cy="5699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/>
              <a:t>3</a:t>
            </a:r>
            <a:r>
              <a:rPr lang="ru-RU" u="sng" dirty="0" smtClean="0"/>
              <a:t>. </a:t>
            </a:r>
            <a:r>
              <a:rPr lang="ru-RU" b="1" i="1" u="sng" dirty="0" err="1" smtClean="0"/>
              <a:t>Одонтогенные</a:t>
            </a:r>
            <a:r>
              <a:rPr lang="ru-RU" b="1" i="1" u="sng" dirty="0" smtClean="0"/>
              <a:t> опухоли условно смешанного генеза:</a:t>
            </a:r>
          </a:p>
          <a:p>
            <a:pPr>
              <a:buNone/>
            </a:pPr>
            <a:r>
              <a:rPr lang="ru-RU" i="1" u="sng" dirty="0" smtClean="0"/>
              <a:t>доброкачественные </a:t>
            </a:r>
            <a:r>
              <a:rPr lang="ru-RU" dirty="0" smtClean="0"/>
              <a:t>(</a:t>
            </a:r>
            <a:r>
              <a:rPr lang="ru-RU" dirty="0" err="1" smtClean="0"/>
              <a:t>амелобластическая</a:t>
            </a:r>
            <a:r>
              <a:rPr lang="ru-RU" dirty="0" smtClean="0"/>
              <a:t> фиброма, </a:t>
            </a:r>
            <a:r>
              <a:rPr lang="ru-RU" dirty="0" err="1" smtClean="0"/>
              <a:t>одонтогенная</a:t>
            </a:r>
            <a:r>
              <a:rPr lang="ru-RU" dirty="0" smtClean="0"/>
              <a:t> фиброма, </a:t>
            </a:r>
            <a:r>
              <a:rPr lang="ru-RU" dirty="0" err="1" smtClean="0"/>
              <a:t>одонтоамелобластома</a:t>
            </a:r>
            <a:r>
              <a:rPr lang="ru-RU" dirty="0" smtClean="0"/>
              <a:t>, </a:t>
            </a:r>
            <a:r>
              <a:rPr lang="ru-RU" dirty="0" err="1" smtClean="0"/>
              <a:t>амелобластическая</a:t>
            </a:r>
            <a:r>
              <a:rPr lang="ru-RU" dirty="0" smtClean="0"/>
              <a:t> </a:t>
            </a:r>
            <a:r>
              <a:rPr lang="ru-RU" dirty="0" err="1" smtClean="0"/>
              <a:t>фиброодонтома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u="sng" dirty="0" smtClean="0"/>
              <a:t>злокачественные</a:t>
            </a:r>
            <a:r>
              <a:rPr lang="ru-RU" dirty="0" smtClean="0"/>
              <a:t> (</a:t>
            </a:r>
            <a:r>
              <a:rPr lang="ru-RU" dirty="0" err="1" smtClean="0"/>
              <a:t>амелобластическая</a:t>
            </a:r>
            <a:r>
              <a:rPr lang="ru-RU" dirty="0" smtClean="0"/>
              <a:t> </a:t>
            </a:r>
            <a:r>
              <a:rPr lang="ru-RU" dirty="0" err="1" smtClean="0"/>
              <a:t>фибросаркома</a:t>
            </a:r>
            <a:r>
              <a:rPr lang="ru-RU" dirty="0" smtClean="0"/>
              <a:t>, </a:t>
            </a:r>
            <a:r>
              <a:rPr lang="ru-RU" dirty="0" err="1" smtClean="0"/>
              <a:t>амелобластическая</a:t>
            </a:r>
            <a:r>
              <a:rPr lang="ru-RU" dirty="0" smtClean="0"/>
              <a:t> </a:t>
            </a:r>
            <a:r>
              <a:rPr lang="ru-RU" dirty="0" err="1" smtClean="0"/>
              <a:t>одонтосаркома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b="1" i="1" u="sng" dirty="0" smtClean="0"/>
              <a:t>4. Пороки развития:</a:t>
            </a:r>
          </a:p>
          <a:p>
            <a:pPr>
              <a:buNone/>
            </a:pPr>
            <a:r>
              <a:rPr lang="ru-RU" dirty="0" smtClean="0"/>
              <a:t>гигантская (</a:t>
            </a:r>
            <a:r>
              <a:rPr lang="ru-RU" dirty="0" err="1" smtClean="0"/>
              <a:t>гигантоморфная</a:t>
            </a:r>
            <a:r>
              <a:rPr lang="ru-RU" dirty="0" smtClean="0"/>
              <a:t>) </a:t>
            </a:r>
            <a:r>
              <a:rPr lang="ru-RU" dirty="0" err="1" smtClean="0"/>
              <a:t>цементома</a:t>
            </a:r>
            <a:r>
              <a:rPr lang="ru-RU" dirty="0" smtClean="0"/>
              <a:t>, в</a:t>
            </a:r>
            <a:br>
              <a:rPr lang="ru-RU" dirty="0" smtClean="0"/>
            </a:br>
            <a:r>
              <a:rPr lang="ru-RU" dirty="0" smtClean="0"/>
              <a:t>том числе множественная); одонтома (простая, </a:t>
            </a:r>
            <a:r>
              <a:rPr lang="ru-RU" dirty="0" err="1" smtClean="0"/>
              <a:t>сложная-смешанная</a:t>
            </a:r>
            <a:r>
              <a:rPr lang="ru-RU" dirty="0" smtClean="0"/>
              <a:t>, </a:t>
            </a:r>
            <a:r>
              <a:rPr lang="ru-RU" dirty="0" err="1" smtClean="0"/>
              <a:t>сложная-составная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3536"/>
            <a:ext cx="8147248" cy="7992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Амелобластома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59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Амелобластома - наиболее часто встречающаяся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одонтогенная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доброкачественная опухоль.</a:t>
            </a:r>
          </a:p>
          <a:p>
            <a:pPr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80% случаев тело нижней челюсти в области моляров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угол и ветвь нижней челюсти. Редко локализуется в области резцов. Чаще возникает в возрасте 20-50 лет,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можетвозникать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 детей.</a:t>
            </a:r>
          </a:p>
          <a:p>
            <a:pPr>
              <a:buNone/>
            </a:pP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Макроскопически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веретенообразное утолщение челюсти («вздутие»). При прорастании кортикальной пластинки прорастает в мягкие ткани десны и дна полости рта. На разрезе представлена тканью серо-розового цвета, мелкозернистого вида, может содержать кисты.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877145"/>
            <a:ext cx="83884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Варианты рентгенологических картин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амелобластом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 А.Л. Козыревой, 1959 г)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 ряд округлых полостей; 2 - одна полость, окруженная более мелкими полостями;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3 - округлые полости, содержащие зуб; 4 - многоугольные полости; 5 - мелкие кисты,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образующие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петлистость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кости; 6 - единичные крупные кистозные полости;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7 - одна кистозная полость с неровными краями; 8 - в кистозную полость обращены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корни зубов; 9 - в кистозную полость обращена коронка зуба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2681" r="32681"/>
          <a:stretch>
            <a:fillRect/>
          </a:stretch>
        </p:blipFill>
        <p:spPr bwMode="auto">
          <a:xfrm>
            <a:off x="1331640" y="908720"/>
            <a:ext cx="2400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1" y="1560422"/>
            <a:ext cx="4392488" cy="1224136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Амелобластома нижней челюсти.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Деструкция тела и ветви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(рентгенограмма).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2802" r="32802"/>
          <a:stretch>
            <a:fillRect/>
          </a:stretch>
        </p:blipFill>
        <p:spPr bwMode="auto">
          <a:xfrm>
            <a:off x="1475656" y="908720"/>
            <a:ext cx="2400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1556792"/>
            <a:ext cx="3594803" cy="1368152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Амелобластома нижней челюсти (многокамерный вариант)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Деструкция тела и ветви Между участками деструкции кости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(полостями) четко выявляются перегородки (рентгенограмма).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1116</TotalTime>
  <Words>730</Words>
  <Application>Microsoft Office PowerPoint</Application>
  <PresentationFormat>Экран (4:3)</PresentationFormat>
  <Paragraphs>97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Ион</vt:lpstr>
      <vt:lpstr>Опухоли ЧЛО</vt:lpstr>
      <vt:lpstr>Классификация</vt:lpstr>
      <vt:lpstr>Классификация одонтогенных опухолей челюстных костей</vt:lpstr>
      <vt:lpstr>Презентация PowerPoint</vt:lpstr>
      <vt:lpstr>Амелобластома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Кальцифицирующая эпителиальная, одонтогенная опухоль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Одонтома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Хондросаркома</vt:lpstr>
      <vt:lpstr>Презентация PowerPoint</vt:lpstr>
      <vt:lpstr>Гигантоклеточная опухоль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false</dc:creator>
  <cp:lastModifiedBy>HP</cp:lastModifiedBy>
  <cp:revision>107</cp:revision>
  <dcterms:created xsi:type="dcterms:W3CDTF">2011-05-21T09:36:37Z</dcterms:created>
  <dcterms:modified xsi:type="dcterms:W3CDTF">2023-03-13T14:06:57Z</dcterms:modified>
</cp:coreProperties>
</file>