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Орган слуха и </a:t>
            </a:r>
            <a:r>
              <a:rPr lang="ru-RU" dirty="0" smtClean="0"/>
              <a:t>равновесия</a:t>
            </a:r>
            <a:endParaRPr lang="ru-RU" dirty="0"/>
          </a:p>
        </p:txBody>
      </p:sp>
      <p:pic>
        <p:nvPicPr>
          <p:cNvPr id="4" name="Содержимое 3" descr="0003-002-Ushi-organ-slukh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95400" y="1676400"/>
            <a:ext cx="6934200" cy="4800600"/>
          </a:xfr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914400" y="152401"/>
            <a:ext cx="7772400" cy="7619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228600"/>
            <a:ext cx="7772400" cy="612696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Органом слуха является улитка, остальные части лабиринта составляют орган равновесия, удерживающий тело в определенном положении.</a:t>
            </a:r>
          </a:p>
          <a:p>
            <a:r>
              <a:rPr lang="ru-RU" i="1" dirty="0" smtClean="0"/>
              <a:t>Улитка</a:t>
            </a:r>
            <a:r>
              <a:rPr lang="ru-RU" dirty="0" smtClean="0"/>
              <a:t> - орган, который воспринимает звуковые колебания и превращает их в нервное возбуждение. Канал улитки образует у человека 2,5 витка. По всей длине костный канал улитки разделен двумя перегородками: более тонкой - вестибулярной мембраной (или мембраной </a:t>
            </a:r>
            <a:r>
              <a:rPr lang="ru-RU" dirty="0" err="1" smtClean="0"/>
              <a:t>Рейснера</a:t>
            </a:r>
            <a:r>
              <a:rPr lang="ru-RU" dirty="0" smtClean="0"/>
              <a:t>) и более плотной - основной мембраной.</a:t>
            </a:r>
          </a:p>
          <a:p>
            <a:r>
              <a:rPr lang="ru-RU" dirty="0" smtClean="0"/>
              <a:t>Основная мембрана состоит из фиброзной ткани, включающей около 24 тыс. особых волокон (слуховые струны) разной длины и натянутых поперек хода мембраны - от оси улитки к ее наружной стенке (наподобие лестницы). Самые длинные струны располагаются у вершины, у основания - наиболее укороченные. На вершине улитки мембраны соединяются и в них имеется отверстие улитки (</a:t>
            </a:r>
            <a:r>
              <a:rPr lang="ru-RU" dirty="0" err="1" smtClean="0"/>
              <a:t>хеликотрема</a:t>
            </a:r>
            <a:r>
              <a:rPr lang="ru-RU" dirty="0" smtClean="0"/>
              <a:t>) для сообщения верхнего и нижнего хода улитки.</a:t>
            </a:r>
          </a:p>
          <a:p>
            <a:r>
              <a:rPr lang="ru-RU" dirty="0" smtClean="0"/>
              <a:t>С полостью среднего уха улитка сообщается через круглое окно, затянутое перепонкой, с полостью преддверия - через овальное окно.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762000"/>
          </a:xfrm>
        </p:spPr>
        <p:txBody>
          <a:bodyPr/>
          <a:lstStyle/>
          <a:p>
            <a:r>
              <a:rPr lang="ru-RU" dirty="0" smtClean="0"/>
              <a:t>         Улитка.</a:t>
            </a:r>
            <a:endParaRPr lang="ru-RU" dirty="0"/>
          </a:p>
        </p:txBody>
      </p:sp>
      <p:pic>
        <p:nvPicPr>
          <p:cNvPr id="4" name="Содержимое 3" descr="auos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685800"/>
            <a:ext cx="8458200" cy="6019800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-45718"/>
            <a:ext cx="7772400" cy="4571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3400" y="457200"/>
            <a:ext cx="8382000" cy="617220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Вестибулярная мембрана и основная мембрана разделяют костный канал улитки на три хода:</a:t>
            </a:r>
          </a:p>
          <a:p>
            <a:r>
              <a:rPr lang="ru-RU" dirty="0" smtClean="0"/>
              <a:t>верхний (от овального окна до вершины улитки) - вестибулярная лестница; сообщается с нижним каналом улитки через улитковое отверстие</a:t>
            </a:r>
          </a:p>
          <a:p>
            <a:r>
              <a:rPr lang="ru-RU" dirty="0" smtClean="0"/>
              <a:t>нижний (от круглого окна до вершины улитки) - барабанная лестница; сообщается с верхним каналом </a:t>
            </a:r>
            <a:r>
              <a:rPr lang="ru-RU" dirty="0" err="1" smtClean="0"/>
              <a:t>улитки.Верхний</a:t>
            </a:r>
            <a:r>
              <a:rPr lang="ru-RU" dirty="0" smtClean="0"/>
              <a:t> и нижний ходы улитки заполнены перилимфой, которая отделена от полости среднего уха мембраной овального и круглого окон.</a:t>
            </a:r>
          </a:p>
          <a:p>
            <a:r>
              <a:rPr lang="ru-RU" dirty="0" smtClean="0"/>
              <a:t>средний - перепончатый канал; его полость не сообщается с полостью других каналов и заполнена </a:t>
            </a:r>
            <a:r>
              <a:rPr lang="ru-RU" dirty="0" err="1" smtClean="0"/>
              <a:t>эндолимфой</a:t>
            </a:r>
            <a:r>
              <a:rPr lang="ru-RU" dirty="0" smtClean="0"/>
              <a:t>. Внутри среднего канала на основной мембране расположен звуковоспринимающий аппарат - </a:t>
            </a:r>
            <a:r>
              <a:rPr lang="ru-RU" dirty="0" err="1" smtClean="0"/>
              <a:t>кортиев</a:t>
            </a:r>
            <a:r>
              <a:rPr lang="ru-RU" dirty="0" smtClean="0"/>
              <a:t> орган, состоящий из рецепторных клеток с выступающими волосками (волосковые клетки) с нависающей над ними покровной мембраной. С волосковыми клетками контактируют чувствительные окончания нервных волокон.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838200"/>
          </a:xfrm>
        </p:spPr>
        <p:txBody>
          <a:bodyPr/>
          <a:lstStyle/>
          <a:p>
            <a:r>
              <a:rPr lang="ru-RU" b="1" dirty="0" smtClean="0"/>
              <a:t>  Механизм восприятия звука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838200"/>
            <a:ext cx="8610600" cy="6019800"/>
          </a:xfrm>
        </p:spPr>
        <p:txBody>
          <a:bodyPr>
            <a:normAutofit fontScale="47500" lnSpcReduction="20000"/>
          </a:bodyPr>
          <a:lstStyle/>
          <a:p>
            <a:r>
              <a:rPr lang="ru-RU" dirty="0" smtClean="0"/>
              <a:t>Звуковые колебания воздуха, проходя через наружный слуховой проход, вызывают колебания барабанной перепонки и через слуховые косточки в усиленном виде передаются на перепонку овального окна, ведущего в преддверие улитки. Возникшее колебание приводит в движение перилимфу и </a:t>
            </a:r>
            <a:r>
              <a:rPr lang="ru-RU" dirty="0" err="1" smtClean="0"/>
              <a:t>эндолимфу</a:t>
            </a:r>
            <a:r>
              <a:rPr lang="ru-RU" dirty="0" smtClean="0"/>
              <a:t> внутреннего уха и воспринимается волокнами основной мембраны, несущей на себе клетки </a:t>
            </a:r>
            <a:r>
              <a:rPr lang="ru-RU" dirty="0" err="1" smtClean="0"/>
              <a:t>кортиева</a:t>
            </a:r>
            <a:r>
              <a:rPr lang="ru-RU" dirty="0" smtClean="0"/>
              <a:t> органа. Колебание волосковых клеток </a:t>
            </a:r>
            <a:r>
              <a:rPr lang="ru-RU" dirty="0" err="1" smtClean="0"/>
              <a:t>кортиевого</a:t>
            </a:r>
            <a:r>
              <a:rPr lang="ru-RU" dirty="0" smtClean="0"/>
              <a:t> органа вызывает соприкосновение волосков с покровной мембраной. Волоски сгибаются, что приводит к изменению мембранного потенциала этих клеток и возникновению возбуждения в нервных волокнах, оплетающих волосковые клетки. По нервным волокнам слухового нерва возбуждение передается в слуховой анализатор коры головного мозга.</a:t>
            </a:r>
          </a:p>
          <a:p>
            <a:r>
              <a:rPr lang="ru-RU" dirty="0" smtClean="0"/>
              <a:t>Человеческое ухо способно воспринимать звуки частотой от 20 до 20 000 Гц. Физически звуки характеризуются частотой (числом периодических колебаний в секунду) и силой (амплитудой колебаний). Физиологически этому соответствуют высота звука и его громкость. Третья важная характеристика - звуковой спектр, т.е. состав дополнительных периодических колебаний (обертонов), возникающих наряду с основной частотой и превышающих его. Звуковой спектр выражается тембром звука. Именно так различают звуки разных музыкальных инструментов и человеческого голоса.</a:t>
            </a:r>
          </a:p>
          <a:p>
            <a:r>
              <a:rPr lang="ru-RU" dirty="0" smtClean="0"/>
              <a:t>Различение звуков основано на явлении резонанса, возникающего в волокнах основной мембраны.</a:t>
            </a:r>
          </a:p>
          <a:p>
            <a:r>
              <a:rPr lang="ru-RU" dirty="0" smtClean="0"/>
              <a:t>Ширина основной мембраны, т.е. длина ее волокон, неодинакова: волокна длиннее у вершины улитки и короче у ее основания, хотя ширина канала улитки здесь больше. От длины волокон зависит их собственная частота колебаний: чем короче волокно, тем на звук большей частоты оно резонирует. Когда в ухо поступает звук высокой частоты, то на него резонируют короткие волокна основной мембраны, расположенными у основания улитки, и возбуждаются расположенные на них чувствительные клетки. При этом возбуждаются не все клетки, а только те, которые находятся на волокнах определенной длины. Низкие звуки воспринимаются чувствительными клетками </a:t>
            </a:r>
            <a:r>
              <a:rPr lang="ru-RU" dirty="0" err="1" smtClean="0"/>
              <a:t>кортиева</a:t>
            </a:r>
            <a:r>
              <a:rPr lang="ru-RU" dirty="0" smtClean="0"/>
              <a:t> органа, расположенными на длинных волокнах основной мембраны у вершины улитки.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-45719"/>
            <a:ext cx="7772400" cy="45719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auos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3400" y="152400"/>
            <a:ext cx="8458200" cy="6477000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Орган равновесия - вестибулярный аппарат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Вестибулярный аппарат регулирует положение тела в пространстве. Он состоит из расположенных в лабиринте каждого уха:</a:t>
            </a:r>
          </a:p>
          <a:p>
            <a:r>
              <a:rPr lang="ru-RU" dirty="0" smtClean="0"/>
              <a:t>трех полукружных каналов</a:t>
            </a:r>
          </a:p>
          <a:p>
            <a:r>
              <a:rPr lang="ru-RU" dirty="0" smtClean="0"/>
              <a:t>двух мешочков преддверия</a:t>
            </a:r>
          </a:p>
          <a:p>
            <a:r>
              <a:rPr lang="ru-RU" dirty="0" smtClean="0"/>
              <a:t>Вестибулярные чувствительные клетки млекопитающих и человека образуют пять рецепторных областей - по одной в полукружных каналах, а также в овальном и круглом мешочках.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-45719"/>
            <a:ext cx="7772400" cy="4571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3400" y="228600"/>
            <a:ext cx="8458200" cy="6477000"/>
          </a:xfrm>
        </p:spPr>
        <p:txBody>
          <a:bodyPr>
            <a:normAutofit fontScale="70000" lnSpcReduction="20000"/>
          </a:bodyPr>
          <a:lstStyle/>
          <a:p>
            <a:r>
              <a:rPr lang="ru-RU" i="1" dirty="0" smtClean="0"/>
              <a:t>Полукружные каналы</a:t>
            </a:r>
            <a:r>
              <a:rPr lang="ru-RU" dirty="0" smtClean="0"/>
              <a:t> - располагаются в трех взаимно перпендикулярных плоскостях. Внутри имеется перепончатый канал, заполненный </a:t>
            </a:r>
            <a:r>
              <a:rPr lang="ru-RU" dirty="0" err="1" smtClean="0"/>
              <a:t>эндолимфой</a:t>
            </a:r>
            <a:r>
              <a:rPr lang="ru-RU" dirty="0" smtClean="0"/>
              <a:t>, между стенкой которого и внутренней стороной костного лабиринта располагается перилимфа. В основе каждого полукружного канала имеется расширение - ампула. На внутренней поверхности ампул перепончатых протоков имеется выступ – </a:t>
            </a:r>
            <a:r>
              <a:rPr lang="ru-RU" dirty="0" err="1" smtClean="0"/>
              <a:t>ампулярный</a:t>
            </a:r>
            <a:r>
              <a:rPr lang="ru-RU" dirty="0" smtClean="0"/>
              <a:t> гребешок, состоящий из чувствительных волосковых и опорных клеток. Чувствительные волоски, склеивающиеся между собой, представлены в виде кисточки (</a:t>
            </a:r>
            <a:r>
              <a:rPr lang="ru-RU" dirty="0" err="1" smtClean="0"/>
              <a:t>купуля</a:t>
            </a:r>
            <a:r>
              <a:rPr lang="ru-RU" dirty="0" smtClean="0"/>
              <a:t>).</a:t>
            </a:r>
          </a:p>
          <a:p>
            <a:r>
              <a:rPr lang="ru-RU" dirty="0" smtClean="0"/>
              <a:t>Раздражение чувствительных клеток полукружных каналов происходит в результате перемещения </a:t>
            </a:r>
            <a:r>
              <a:rPr lang="ru-RU" dirty="0" err="1" smtClean="0"/>
              <a:t>эндолимфы</a:t>
            </a:r>
            <a:r>
              <a:rPr lang="ru-RU" dirty="0" smtClean="0"/>
              <a:t> при изменении положения тела, ускорении или замедлении движения. Поскольку полукружные каналы расположены во взаимно перпендикулярных плоскостях, их рецепторы раздражаются при изменении положения или движения тела в любом направлении.</a:t>
            </a:r>
          </a:p>
          <a:p>
            <a:r>
              <a:rPr lang="ru-RU" i="1" dirty="0" smtClean="0"/>
              <a:t>Мешочки преддверия</a:t>
            </a:r>
            <a:r>
              <a:rPr lang="ru-RU" dirty="0" smtClean="0"/>
              <a:t> - содержат </a:t>
            </a:r>
            <a:r>
              <a:rPr lang="ru-RU" dirty="0" err="1" smtClean="0"/>
              <a:t>отолитовый</a:t>
            </a:r>
            <a:r>
              <a:rPr lang="ru-RU" dirty="0" smtClean="0"/>
              <a:t> аппарат, представленный образованиями, разбросанными по внутренней поверхности мешочков. </a:t>
            </a:r>
            <a:r>
              <a:rPr lang="ru-RU" dirty="0" err="1" smtClean="0"/>
              <a:t>Отолитовый</a:t>
            </a:r>
            <a:r>
              <a:rPr lang="ru-RU" dirty="0" smtClean="0"/>
              <a:t> аппарат содержит рецепторные клетки, от которых отходят волоски; пространство между ними заполнено студнеобразной массой. Поверх нее находятся отолиты - кристаллики двууглекислого кальция.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Вестибулярный аппарат</a:t>
            </a:r>
            <a:endParaRPr lang="ru-RU" dirty="0"/>
          </a:p>
        </p:txBody>
      </p:sp>
      <p:pic>
        <p:nvPicPr>
          <p:cNvPr id="4" name="Содержимое 3" descr="auos9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" y="1295400"/>
            <a:ext cx="8382000" cy="5334000"/>
          </a:xfr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-304800"/>
            <a:ext cx="7772400" cy="76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609600"/>
            <a:ext cx="7772400" cy="574596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В любом положении тела отолиты оказывают давление на какую-то группу волосковых клеток, деформируют их волоски. Деформация вызывает возбуждение в нервных волокнах, оплетающих эти клетки. Возбуждение поступает в нервный центр, расположенный в продолговатом мозге, и при необычном положении тела вызывает ряд двигательных рефлекторных реакций, которые приводят тело в нормальное положение.</a:t>
            </a:r>
          </a:p>
          <a:p>
            <a:r>
              <a:rPr lang="ru-RU" dirty="0" smtClean="0"/>
              <a:t>Таким образом, в отличие от полукружных каналов, которые воспринимают изменение положения тела, ускорение, замедление или изменение направления движения тела, мешочки преддверия воспринимают только положение тела в пространстве.</a:t>
            </a:r>
          </a:p>
          <a:p>
            <a:r>
              <a:rPr lang="ru-RU" dirty="0" smtClean="0"/>
              <a:t>Вестибулярный аппарат тесно связан с вегетативной нервной системой. Поэтому возбуждение вестибулярного аппарата в самолете, на пароходе, на качелях и т.д. сопровождается различными вегетативными рефлексами: изменением артериального давления, дыхания, секреции, деятельности пищеварительных желез и т.д.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772400" cy="838200"/>
          </a:xfrm>
        </p:spPr>
        <p:txBody>
          <a:bodyPr/>
          <a:lstStyle/>
          <a:p>
            <a:r>
              <a:rPr lang="ru-RU" dirty="0" smtClean="0"/>
              <a:t>       Гигиена слуха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066800"/>
            <a:ext cx="8610600" cy="5288760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Для предохранения органа слуха от вредных воздействий и проникновения инфекции следует соблюдать некоторые гигиенические меры. Избыток ушной серы, выделяемой железами в наружном слуховом проходе и защищающий ухо от проникновения микробов и пыли, может привести к образованию серной пробки и вызвать ослабление слуха. Поэтому необходимо постоянно следить за чистотой ушей, регулярно мыть уши теплой мыльной водой. Если скопилось много серы, ни в коем случае нельзя удалять ее твердыми предметами (опасность повреждения барабанной перепонки); необходимо обратиться к врачу, чтобы он удалил пробки</a:t>
            </a:r>
          </a:p>
          <a:p>
            <a:r>
              <a:rPr lang="ru-RU" dirty="0" smtClean="0"/>
              <a:t>При инфекционных заболеваниях (грипп, ангина, корь) микробы из носоглотки могут проникнуть через слуховую трубу в полость среднего уха и вызвать воспаление.</a:t>
            </a:r>
          </a:p>
          <a:p>
            <a:r>
              <a:rPr lang="ru-RU" dirty="0" smtClean="0"/>
              <a:t>Переутомление нервной системы и перенапряжение слуха могут вызвать резкие звуки и шумы. Особенно вредно действует продолжительный шум, при этом наступает тугоухость и даже глухота. Сильный шум снижает производительность труда до 40-60%. Для борьбы с шумами в производственных условиях применяют облицовку стен и потолков специальными материалами, поглощающими звук, индивидуальные </a:t>
            </a:r>
            <a:r>
              <a:rPr lang="ru-RU" dirty="0" err="1" smtClean="0"/>
              <a:t>противошумные</a:t>
            </a:r>
            <a:r>
              <a:rPr lang="ru-RU" dirty="0" smtClean="0"/>
              <a:t> наушники. Моторы и станки устанавливают на фундаменты, которые глушат шум от сотрясения механизмов.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  Орган слуха и равновесия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Орган слуха</a:t>
            </a:r>
            <a:r>
              <a:rPr lang="ru-RU" dirty="0" smtClean="0"/>
              <a:t> - ухо - у человека и млекопитающих состоит из трех частей:</a:t>
            </a:r>
          </a:p>
          <a:p>
            <a:r>
              <a:rPr lang="ru-RU" dirty="0" smtClean="0"/>
              <a:t>наружного уха</a:t>
            </a:r>
          </a:p>
          <a:p>
            <a:r>
              <a:rPr lang="ru-RU" dirty="0" smtClean="0"/>
              <a:t>среднего уха</a:t>
            </a:r>
          </a:p>
          <a:p>
            <a:r>
              <a:rPr lang="ru-RU" dirty="0" smtClean="0"/>
              <a:t>внутреннего уха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Литература: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</a:t>
            </a:r>
            <a:r>
              <a:rPr lang="ru-RU" dirty="0" err="1" smtClean="0"/>
              <a:t>Сапин</a:t>
            </a:r>
            <a:r>
              <a:rPr lang="ru-RU" dirty="0" smtClean="0"/>
              <a:t> М.Р.</a:t>
            </a:r>
          </a:p>
          <a:p>
            <a:r>
              <a:rPr lang="ru-RU" dirty="0" smtClean="0"/>
              <a:t>2. </a:t>
            </a:r>
            <a:r>
              <a:rPr lang="ru-RU" dirty="0" err="1" smtClean="0"/>
              <a:t>Брыксина</a:t>
            </a:r>
            <a:r>
              <a:rPr lang="ru-RU" dirty="0" smtClean="0"/>
              <a:t> З.Г.</a:t>
            </a:r>
          </a:p>
          <a:p>
            <a:r>
              <a:rPr lang="ru-RU" dirty="0" smtClean="0"/>
              <a:t>3. </a:t>
            </a:r>
            <a:r>
              <a:rPr lang="ru-RU" dirty="0" err="1" smtClean="0"/>
              <a:t>Билич</a:t>
            </a:r>
            <a:r>
              <a:rPr lang="ru-RU" dirty="0" smtClean="0"/>
              <a:t> Г.Л.</a:t>
            </a:r>
          </a:p>
          <a:p>
            <a:r>
              <a:rPr lang="ru-RU" dirty="0" smtClean="0"/>
              <a:t>4. </a:t>
            </a:r>
            <a:r>
              <a:rPr lang="ru-RU" dirty="0" err="1" smtClean="0"/>
              <a:t>Гейстер</a:t>
            </a:r>
            <a:r>
              <a:rPr lang="ru-RU" dirty="0" smtClean="0"/>
              <a:t> Л.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209800"/>
            <a:ext cx="7772400" cy="2590800"/>
          </a:xfrm>
        </p:spPr>
        <p:txBody>
          <a:bodyPr/>
          <a:lstStyle/>
          <a:p>
            <a:r>
              <a:rPr lang="ru-RU" sz="9600" dirty="0" smtClean="0"/>
              <a:t>  Конец!!!</a:t>
            </a:r>
            <a:endParaRPr lang="ru-RU" sz="9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-45718"/>
            <a:ext cx="7772400" cy="45719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auos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533400"/>
            <a:ext cx="8534400" cy="60960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914400" y="457200"/>
            <a:ext cx="7772400" cy="5486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533400"/>
            <a:ext cx="8305800" cy="6096000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/>
              <a:t>Наружное ухо</a:t>
            </a:r>
            <a:r>
              <a:rPr lang="ru-RU" dirty="0" smtClean="0"/>
              <a:t> состоит из ушной раковины и наружного слухового прохода, который заходит в глубь височной кости черепа и закрыт барабанной перепонкой. Раковина образована хрящом, покрытым с обеих сторон кожей. С помощью раковины улавливаются звуковые колебания воздуха. Подвижность раковины обеспечивается мышцами. У человека они рудиментарны, у животных их подвижность обеспечивает лучшую ориентировку по отношению к источнику звука.</a:t>
            </a:r>
          </a:p>
          <a:p>
            <a:r>
              <a:rPr lang="ru-RU" dirty="0" smtClean="0"/>
              <a:t>Наружный слуховой проход имеет вид трубки длиной 30 мм, выстланной кожей, в которой имеются особые железы, выделяющие ушную серу. Слуховой проход направляет улавливаемый звук к среднему уху. Парные слуховые проходы позволяют точнее локализовать источник звука. В глубине слуховой проход затянут тонкой барабанной перепонкой овальной формы. Со стороны среднего уха, в середине барабанной перепонки, укреплена рукоятка молоточка. Перепонка упруга, при ударе звуковых волн она без искажения повторяет эти колебания.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-45719"/>
            <a:ext cx="7772400" cy="45719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0004-004-Naruzhnoe-ukho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228600"/>
            <a:ext cx="8229600" cy="640080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772400" cy="838200"/>
          </a:xfrm>
        </p:spPr>
        <p:txBody>
          <a:bodyPr/>
          <a:lstStyle/>
          <a:p>
            <a:r>
              <a:rPr lang="ru-RU" dirty="0" smtClean="0"/>
              <a:t>      Среднее ухо</a:t>
            </a:r>
            <a:endParaRPr lang="ru-RU" dirty="0"/>
          </a:p>
        </p:txBody>
      </p:sp>
      <p:pic>
        <p:nvPicPr>
          <p:cNvPr id="4" name="Содержимое 3" descr="auos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3400" y="1219200"/>
            <a:ext cx="8229600" cy="541020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914400" y="457200"/>
            <a:ext cx="7772400" cy="5486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609600"/>
            <a:ext cx="7772400" cy="5745960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 smtClean="0"/>
              <a:t>Среднее ухо</a:t>
            </a:r>
            <a:r>
              <a:rPr lang="ru-RU" dirty="0" smtClean="0"/>
              <a:t> - начинается за барабанной перепонкой и представляет собой камеру, заполненную воздухом. Среднее ухо соединено с помощью слуховой (евстахиевой) трубы с носоглоткой (поэтому давление по обе стороны барабанной перепонки одинаково). В нем находятся три слуховые косточки, связанные между собой:</a:t>
            </a:r>
          </a:p>
          <a:p>
            <a:r>
              <a:rPr lang="ru-RU" dirty="0" smtClean="0"/>
              <a:t>молоточек</a:t>
            </a:r>
          </a:p>
          <a:p>
            <a:r>
              <a:rPr lang="ru-RU" dirty="0" smtClean="0"/>
              <a:t>наковальня</a:t>
            </a:r>
          </a:p>
          <a:p>
            <a:r>
              <a:rPr lang="ru-RU" dirty="0" smtClean="0"/>
              <a:t>стремечко</a:t>
            </a:r>
          </a:p>
          <a:p>
            <a:r>
              <a:rPr lang="ru-RU" dirty="0" smtClean="0"/>
              <a:t>Своей рукояткой молоточек соединен с барабанной перепонкой, воспринимает ее колебания и через две другие косточки передает эти колебания к овальному окну внутреннего уха в котором колебания воздуха преобразуются в колебания жидкости. При этом амплитуда колебаний уменьшается, а их сила увеличивается примерно в 20 раз.</a:t>
            </a:r>
          </a:p>
          <a:p>
            <a:r>
              <a:rPr lang="ru-RU" dirty="0" smtClean="0"/>
              <a:t>В стенке, отделяющей среднее ухо от внутреннего, кроме овального окна находится еще круглое окно, затянутое перепонкой. Мембрана круглого окна дает возможность полностью передавать энергию колебаний молоточка жидкости и позволяет жидкости колебаться как единому целому.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Внутреннее ухо.</a:t>
            </a:r>
            <a:endParaRPr lang="ru-RU" dirty="0"/>
          </a:p>
        </p:txBody>
      </p:sp>
      <p:pic>
        <p:nvPicPr>
          <p:cNvPr id="5" name="Содержимое 4" descr="auos3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52400" y="1371600"/>
            <a:ext cx="4648200" cy="5257800"/>
          </a:xfrm>
        </p:spPr>
      </p:pic>
      <p:pic>
        <p:nvPicPr>
          <p:cNvPr id="6" name="Содержимое 5" descr="auos4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876800" y="1371600"/>
            <a:ext cx="4114800" cy="5257800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914400" y="0"/>
            <a:ext cx="7772400" cy="1524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533400"/>
            <a:ext cx="7772400" cy="5562600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 smtClean="0"/>
              <a:t>Внутреннее ухо</a:t>
            </a:r>
            <a:r>
              <a:rPr lang="ru-RU" dirty="0" smtClean="0"/>
              <a:t> - расположено в толще височной кости и состоит из сложной системы сообщающихся между собой каналов и полостей, называемой лабиринтом. В нем различают две части:</a:t>
            </a:r>
          </a:p>
          <a:p>
            <a:r>
              <a:rPr lang="ru-RU" b="1" dirty="0" smtClean="0"/>
              <a:t>костный лабиринт</a:t>
            </a:r>
            <a:r>
              <a:rPr lang="ru-RU" dirty="0" smtClean="0"/>
              <a:t> - заполнен жидкостью (перилимфой). Костный лабиринт делят на три части:</a:t>
            </a:r>
          </a:p>
          <a:p>
            <a:pPr lvl="1"/>
            <a:r>
              <a:rPr lang="ru-RU" dirty="0" smtClean="0"/>
              <a:t>преддверие</a:t>
            </a:r>
          </a:p>
          <a:p>
            <a:pPr lvl="1"/>
            <a:r>
              <a:rPr lang="ru-RU" dirty="0" smtClean="0"/>
              <a:t>костная улитка</a:t>
            </a:r>
          </a:p>
          <a:p>
            <a:pPr lvl="1"/>
            <a:r>
              <a:rPr lang="ru-RU" dirty="0" smtClean="0"/>
              <a:t>три полукружных костных канала</a:t>
            </a:r>
          </a:p>
          <a:p>
            <a:r>
              <a:rPr lang="ru-RU" b="1" dirty="0" smtClean="0"/>
              <a:t>перепончатый лабиринт</a:t>
            </a:r>
            <a:r>
              <a:rPr lang="ru-RU" dirty="0" smtClean="0"/>
              <a:t> - заполнен жидкостью (</a:t>
            </a:r>
            <a:r>
              <a:rPr lang="ru-RU" dirty="0" err="1" smtClean="0"/>
              <a:t>эндолимфой</a:t>
            </a:r>
            <a:r>
              <a:rPr lang="ru-RU" dirty="0" smtClean="0"/>
              <a:t>). Имеет те же части, что и костный:</a:t>
            </a:r>
          </a:p>
          <a:p>
            <a:pPr lvl="1"/>
            <a:r>
              <a:rPr lang="ru-RU" dirty="0" smtClean="0"/>
              <a:t>перепончатое преддверие представленное двумя мешочками - эллиптическим (овальным) мешочком и сферическим (круглым) мешочком</a:t>
            </a:r>
          </a:p>
          <a:p>
            <a:pPr lvl="1"/>
            <a:r>
              <a:rPr lang="ru-RU" dirty="0" smtClean="0"/>
              <a:t>перепончатая улитка</a:t>
            </a:r>
          </a:p>
          <a:p>
            <a:pPr lvl="1"/>
            <a:r>
              <a:rPr lang="ru-RU" dirty="0" smtClean="0"/>
              <a:t>три перепончатых полукружных канала</a:t>
            </a:r>
          </a:p>
          <a:p>
            <a:r>
              <a:rPr lang="ru-RU" dirty="0" smtClean="0"/>
              <a:t>Перепончатый лабиринт располагается внутри костного, все части перепончатого лабиринта по размерам меньше соответствующих размеров костного, поэтому между их стенками имеется полость, называемая </a:t>
            </a:r>
            <a:r>
              <a:rPr lang="ru-RU" dirty="0" err="1" smtClean="0"/>
              <a:t>перилимфотическим</a:t>
            </a:r>
            <a:r>
              <a:rPr lang="ru-RU" dirty="0" smtClean="0"/>
              <a:t> пространством, выполненная </a:t>
            </a:r>
            <a:r>
              <a:rPr lang="ru-RU" dirty="0" err="1" smtClean="0"/>
              <a:t>лимфоподобной</a:t>
            </a:r>
            <a:r>
              <a:rPr lang="ru-RU" dirty="0" smtClean="0"/>
              <a:t> жидкостью - перилимфой.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42</TotalTime>
  <Words>900</Words>
  <Application>Microsoft Office PowerPoint</Application>
  <PresentationFormat>Экран (4:3)</PresentationFormat>
  <Paragraphs>62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Метро</vt:lpstr>
      <vt:lpstr>  Орган слуха и равновесия</vt:lpstr>
      <vt:lpstr>  Орган слуха и равновесия</vt:lpstr>
      <vt:lpstr>Презентация PowerPoint</vt:lpstr>
      <vt:lpstr>Презентация PowerPoint</vt:lpstr>
      <vt:lpstr>Презентация PowerPoint</vt:lpstr>
      <vt:lpstr>      Среднее ухо</vt:lpstr>
      <vt:lpstr>Презентация PowerPoint</vt:lpstr>
      <vt:lpstr>       Внутреннее ухо.</vt:lpstr>
      <vt:lpstr>Презентация PowerPoint</vt:lpstr>
      <vt:lpstr>Презентация PowerPoint</vt:lpstr>
      <vt:lpstr>         Улитка.</vt:lpstr>
      <vt:lpstr>Презентация PowerPoint</vt:lpstr>
      <vt:lpstr>  Механизм восприятия звука</vt:lpstr>
      <vt:lpstr>Презентация PowerPoint</vt:lpstr>
      <vt:lpstr>Орган равновесия - вестибулярный аппарат</vt:lpstr>
      <vt:lpstr>Презентация PowerPoint</vt:lpstr>
      <vt:lpstr>   Вестибулярный аппарат</vt:lpstr>
      <vt:lpstr>Презентация PowerPoint</vt:lpstr>
      <vt:lpstr>       Гигиена слуха</vt:lpstr>
      <vt:lpstr>     Литература:</vt:lpstr>
      <vt:lpstr>  Конец!!!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Орган слуха и равновесия.</dc:title>
  <dc:creator>maIеНЬкаЯ vRеdиNа</dc:creator>
  <cp:lastModifiedBy>HP</cp:lastModifiedBy>
  <cp:revision>8</cp:revision>
  <dcterms:created xsi:type="dcterms:W3CDTF">2013-01-19T12:08:33Z</dcterms:created>
  <dcterms:modified xsi:type="dcterms:W3CDTF">2023-03-13T14:08:50Z</dcterms:modified>
</cp:coreProperties>
</file>