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1" r:id="rId9"/>
    <p:sldId id="274" r:id="rId10"/>
    <p:sldId id="275" r:id="rId11"/>
    <p:sldId id="279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143932" cy="2421464"/>
          </a:xfrm>
        </p:spPr>
        <p:txBody>
          <a:bodyPr>
            <a:normAutofit/>
          </a:bodyPr>
          <a:lstStyle/>
          <a:p>
            <a:r>
              <a:rPr lang="ru-RU" sz="3600" b="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+mn-lt"/>
              </a:rPr>
              <a:t>Основные психопатологические синдромы детского и подросткового возраста</a:t>
            </a:r>
            <a:endParaRPr lang="ru-RU" sz="3600" b="0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+mn-lt"/>
            </a:endParaRPr>
          </a:p>
        </p:txBody>
      </p:sp>
      <p:pic>
        <p:nvPicPr>
          <p:cNvPr id="32770" name="Picture 2" descr="Ученые назвали фактор, повышающий риск психических расстройств у дет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14620"/>
            <a:ext cx="6357982" cy="3786214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ВЫПОЛНИЛА ОРДИНАТОР 1 ГОДА ОБУЧЕНИЯ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Магомедова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Разият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Махдиевна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Не такой как все? 10 признаков, которые могут указывать на аутизм -  Телеканал «О!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5000636"/>
            <a:ext cx="3857620" cy="18573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раннего детского аутизма.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361475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Детский аутизм описан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Каннером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 1943г. 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Это редкая форма патологии, встречается 2 на 10 000 детей. 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Основные проявления синдрома это полное отсутствие потребности в контакте с окружающими. 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Развернутая клиника наблюдается в возрасте от 2 до 5 лет. Некоторые проявления этого синдрома становятся заметными уже в грудном возрасте. На фоне соматовегетативных расстройств наблюдается слабая реакция на внешние раздражители, на дискомфорт, нет комплекса оживления при контакте с матерью, отсутствие чувства голода. Сон у таких детей прерывистый, поверхностный, часто наблюдается беспричинный плач. В раннем детстве это дети равнодушные к близким, безразличные к их присутствию. </a:t>
            </a:r>
          </a:p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Любое изменение привычной обстановки вызывает недовольство и бурный протест с плачем. Поведение однообразное, игровая деятельность стереотипна, это простые манипуляции с предметами. От сверстников отгораживаются, участие в коллективных играх не принимают.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страхов.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основе аффекта страха лежит пассивно-оборонительный рефлекс, в детском возрасте он недостаточно заторможен в виду малого жизненного опыта и сравнительно легко проявляется. </a:t>
            </a:r>
          </a:p>
          <a:p>
            <a:r>
              <a:rPr lang="ru-RU" dirty="0" smtClean="0"/>
              <a:t>Признаками патологических страхов является: беспричинность, не соответствие интенсивности страхов силе раздражителя, длительность, склонность к генерализации, нарушение общего состояния. 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Выделяют 5 основных групп страхов в детском возрасте: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навязчивые страхи, </a:t>
            </a:r>
          </a:p>
          <a:p>
            <a:r>
              <a:rPr lang="ru-RU" sz="2000" dirty="0" smtClean="0"/>
              <a:t>страхи со </a:t>
            </a:r>
            <a:r>
              <a:rPr lang="ru-RU" sz="2000" dirty="0" err="1" smtClean="0"/>
              <a:t>сверхценным</a:t>
            </a:r>
            <a:r>
              <a:rPr lang="ru-RU" sz="2000" dirty="0" smtClean="0"/>
              <a:t> содержанием,</a:t>
            </a:r>
          </a:p>
          <a:p>
            <a:r>
              <a:rPr lang="ru-RU" sz="2000" dirty="0" smtClean="0"/>
              <a:t>недифференцированные страхи, </a:t>
            </a:r>
          </a:p>
          <a:p>
            <a:r>
              <a:rPr lang="ru-RU" sz="2000" dirty="0" smtClean="0"/>
              <a:t>бредовые, </a:t>
            </a:r>
          </a:p>
          <a:p>
            <a:r>
              <a:rPr lang="ru-RU" sz="2000" dirty="0" smtClean="0"/>
              <a:t>ночные</a:t>
            </a:r>
          </a:p>
        </p:txBody>
      </p:sp>
      <p:pic>
        <p:nvPicPr>
          <p:cNvPr id="15362" name="Picture 2" descr="Полезные и вредные детские страхи: о чем надо знать родителям - Капризы,  непослушание, неврозы, страх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928934"/>
            <a:ext cx="5500726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effectLst/>
                <a:latin typeface="+mn-lt"/>
              </a:rPr>
              <a:t>Синдром психического инфантилизма</a:t>
            </a:r>
            <a:endParaRPr lang="ru-RU" b="0" dirty="0"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686800" cy="53092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Психический </a:t>
            </a:r>
            <a:r>
              <a:rPr lang="ru-RU" dirty="0" smtClean="0"/>
              <a:t>инфантилизм - это психическая незрелость, проявляющаяся преимущественным нарушением темпа созревания психики с отставанием развития эмоционально-волевых свойств и форм реагирования личности. Они оказываются соответствующими более младшему возрасту. К признакам психического инфантилизма относятся: несамостоятельность, повышенная внушаемость, наивность, преобладание в мотивационной сфере игровых интересов и гедонизма, стремление к удовольствию, что нередко приобретает характер основной мотивации, беспечность, трудности в выполнении прогностических </a:t>
            </a:r>
            <a:r>
              <a:rPr lang="ru-RU" dirty="0" smtClean="0"/>
              <a:t>функций, </a:t>
            </a:r>
            <a:r>
              <a:rPr lang="ru-RU" dirty="0" smtClean="0"/>
              <a:t>прогнозировании результатов своего поведения и поступков, незрелость чувства долга и ответственности, значительно уменьшенная способность подчинять свое поведение требованиям ситуации и группы, неспособность к волевому напряжению и преодолению трудностей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643998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В сочетании </a:t>
            </a:r>
            <a:r>
              <a:rPr lang="ru-RU" dirty="0" smtClean="0"/>
              <a:t>с </a:t>
            </a:r>
            <a:r>
              <a:rPr lang="ru-RU" dirty="0" err="1" smtClean="0"/>
              <a:t>психоорганическим</a:t>
            </a:r>
            <a:r>
              <a:rPr lang="ru-RU" dirty="0" smtClean="0"/>
              <a:t> синдромом при органическом инфантилизме отсутствует эмоциональная живость, яркость эмоций. Они скорее </a:t>
            </a:r>
            <a:r>
              <a:rPr lang="ru-RU" dirty="0" err="1" smtClean="0"/>
              <a:t>эйфоричны</a:t>
            </a:r>
            <a:r>
              <a:rPr lang="ru-RU" dirty="0" smtClean="0"/>
              <a:t>, благодушны, расторможены, а эмоциональные проявления менее глубоки и дифференцированы. </a:t>
            </a:r>
            <a:r>
              <a:rPr lang="ru-RU" dirty="0" smtClean="0"/>
              <a:t>Интеллектуальная </a:t>
            </a:r>
            <a:r>
              <a:rPr lang="ru-RU" dirty="0" smtClean="0"/>
              <a:t>деятельность их характеризуется инертностью, </a:t>
            </a:r>
            <a:r>
              <a:rPr lang="ru-RU" dirty="0" err="1" smtClean="0"/>
              <a:t>тугоподвижностью</a:t>
            </a:r>
            <a:r>
              <a:rPr lang="ru-RU" dirty="0" smtClean="0"/>
              <a:t>, </a:t>
            </a:r>
            <a:r>
              <a:rPr lang="ru-RU" dirty="0" err="1" smtClean="0"/>
              <a:t>персеверативностью</a:t>
            </a:r>
            <a:r>
              <a:rPr lang="ru-RU" dirty="0" smtClean="0"/>
              <a:t> мыслительных процессов и нарушением так называемых предпосылок </a:t>
            </a:r>
            <a:r>
              <a:rPr lang="ru-RU" dirty="0" smtClean="0"/>
              <a:t>интеллекта.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При </a:t>
            </a:r>
            <a:r>
              <a:rPr lang="ru-RU" dirty="0" smtClean="0"/>
              <a:t>сочетании с </a:t>
            </a:r>
            <a:r>
              <a:rPr lang="ru-RU" dirty="0" err="1" smtClean="0"/>
              <a:t>церебрастеническим</a:t>
            </a:r>
            <a:r>
              <a:rPr lang="ru-RU" dirty="0" smtClean="0"/>
              <a:t> синдромом отмечаются повышенная возбудимость, истощаемость, выраженная неустойчивость внимания и соматовегетативные </a:t>
            </a:r>
            <a:r>
              <a:rPr lang="ru-RU" dirty="0" smtClean="0"/>
              <a:t>нарушения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Картинка «Спасибо за внимание» для презентаций (145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 детского и подросткового периода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Важнейшую особенность детского и подросткового возраста составляет непрерывный, но вместе с тем и неравномерный процесс развития и созревания структур и функций всего организма, в том числе и центральной нервной системы. </a:t>
            </a:r>
          </a:p>
          <a:p>
            <a:pPr algn="just"/>
            <a:r>
              <a:rPr lang="ru-RU" dirty="0" smtClean="0"/>
              <a:t>Наиболее интенсивное психическое развитие (психический онтогенез) приходится на детский и подростковый возраст, когда формируются как отдельные психические функции, так и личность в целом.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Пин на доске Всё лучшее детя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9001156" cy="52863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 детского и подросткового периода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600200"/>
            <a:ext cx="5614998" cy="470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Психическое развитие происходит в результате непосредственного контакта ребенка и подростка с окружающей средой. В связи с этим, симптомы психических расстройств, возникающие при психических заболеваниях, представляют собой интегративное выражение нарушений биологического и психического (социального) созревания. </a:t>
            </a: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Психическое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38069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400" dirty="0" smtClean="0"/>
              <a:t>Психическое развитие протекает </a:t>
            </a:r>
            <a:r>
              <a:rPr lang="ru-RU" sz="3400" dirty="0" smtClean="0"/>
              <a:t>неравномерно</a:t>
            </a:r>
            <a:r>
              <a:rPr lang="ru-RU" sz="3400" dirty="0" smtClean="0"/>
              <a:t>, поступательно, а поэтапно и скачкообразно. </a:t>
            </a:r>
          </a:p>
          <a:p>
            <a:pPr algn="just">
              <a:buNone/>
            </a:pPr>
            <a:r>
              <a:rPr lang="ru-RU" sz="3400" dirty="0" smtClean="0"/>
              <a:t>		Отдельные этапы разграничены временными рамками, когда происходят наиболее бурные, качественные изменения в психике. Эти периоды получили название возрастных </a:t>
            </a:r>
            <a:r>
              <a:rPr lang="ru-RU" sz="3400" dirty="0" smtClean="0"/>
              <a:t>кризов. </a:t>
            </a:r>
            <a:endParaRPr lang="ru-RU" sz="3400" dirty="0" smtClean="0"/>
          </a:p>
          <a:p>
            <a:pPr algn="just"/>
            <a:r>
              <a:rPr lang="ru-RU" sz="3400" dirty="0" smtClean="0"/>
              <a:t>Различают </a:t>
            </a:r>
            <a:r>
              <a:rPr lang="ru-RU" sz="3400" b="1" dirty="0" smtClean="0"/>
              <a:t>1 (2-4 г), 2 (6-8 лет) </a:t>
            </a:r>
            <a:r>
              <a:rPr lang="ru-RU" sz="3400" dirty="0" smtClean="0"/>
              <a:t>детские возрастные кризы и </a:t>
            </a:r>
            <a:r>
              <a:rPr lang="ru-RU" sz="3400" b="1" dirty="0" smtClean="0"/>
              <a:t>подростковый (12-18 лет) криз. </a:t>
            </a:r>
          </a:p>
          <a:p>
            <a:pPr algn="just"/>
            <a:r>
              <a:rPr lang="ru-RU" sz="3400" dirty="0" smtClean="0"/>
              <a:t>В эти периоды в связи с нарушением физиологического и психологического равновесия часто возникают различные психопатологические симптомы, т.е. нарушения психического развития. Эти нарушения могут быть вызваны, как биологическими, так и средовыми факторами или их сочетаниями. </a:t>
            </a:r>
            <a:endParaRPr lang="ru-RU" sz="3400" dirty="0" smtClean="0"/>
          </a:p>
          <a:p>
            <a:pPr algn="just"/>
            <a:r>
              <a:rPr lang="ru-RU" sz="3400" dirty="0" smtClean="0"/>
              <a:t>Нарушение психического развития </a:t>
            </a:r>
            <a:r>
              <a:rPr lang="ru-RU" sz="3400" dirty="0" smtClean="0"/>
              <a:t>проявляется в нарушении темпов, сроков развития психики в целом и отдельных функциональных систем. </a:t>
            </a:r>
          </a:p>
          <a:p>
            <a:pPr algn="just"/>
            <a:endParaRPr lang="ru-RU" sz="3400" dirty="0" smtClean="0"/>
          </a:p>
          <a:p>
            <a:pPr algn="just"/>
            <a:endParaRPr lang="ru-RU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детской психиатрии есть ряд особенностей, отличающих ее от психиатрии взрослого возраста.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068"/>
            <a:ext cx="7772400" cy="4095244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/>
              <a:t>Значение возраста ребенка. То, что в 3х летнем возрасте считается вариантом нормы (ночное недержание мочи), является патологией в 7 лет. </a:t>
            </a:r>
          </a:p>
          <a:p>
            <a:pPr lvl="0" algn="just"/>
            <a:r>
              <a:rPr lang="ru-RU" sz="2000" dirty="0" smtClean="0"/>
              <a:t>Ребенок чаще всего неспособен выразить свои переживания, ощущения, настроение в словесной форме. Поэтому данные о психическом состоянии базируются в основном на  сведениях, получаемых от родителей, родственников, учителей или на результатах наблюдения за ребенком. </a:t>
            </a:r>
          </a:p>
          <a:p>
            <a:pPr algn="just"/>
            <a:r>
              <a:rPr lang="ru-RU" sz="2000" dirty="0" smtClean="0"/>
              <a:t>В лечении детей гораздо меньшее место занимает лекарственная терапия. Упор делается на то, чтобы изменить отношение родителей, успокоить ребенка, помочь ему восстановить необходимые знания и умения.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Классификация психических расстройств детского и подросткового возраста.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330" y="2143117"/>
            <a:ext cx="7772870" cy="4454236"/>
          </a:xfrm>
        </p:spPr>
        <p:txBody>
          <a:bodyPr>
            <a:normAutofit fontScale="47500" lnSpcReduction="20000"/>
          </a:bodyPr>
          <a:lstStyle/>
          <a:p>
            <a:pPr lvl="0" algn="just"/>
            <a:r>
              <a:rPr lang="ru-RU" sz="5100" dirty="0" smtClean="0"/>
              <a:t>Умственная отсталость.</a:t>
            </a:r>
          </a:p>
          <a:p>
            <a:pPr lvl="0" algn="just"/>
            <a:r>
              <a:rPr lang="ru-RU" sz="5100" dirty="0" smtClean="0"/>
              <a:t>Общие расстройства развития (психозы детского возраста)</a:t>
            </a:r>
          </a:p>
          <a:p>
            <a:pPr lvl="0" algn="just"/>
            <a:r>
              <a:rPr lang="ru-RU" sz="5100" dirty="0" smtClean="0"/>
              <a:t>Специфические расстройства развития  (расстройства развития речи, расстройства чтения, счета, других школьных навыков). Расстройства развития двигательных функций.</a:t>
            </a:r>
          </a:p>
          <a:p>
            <a:pPr lvl="0" algn="just"/>
            <a:r>
              <a:rPr lang="ru-RU" sz="5100" dirty="0" smtClean="0"/>
              <a:t>Поведенческие и эмоциональные расстройства, начинающиеся в детском и подростковом возрасте (</a:t>
            </a:r>
            <a:r>
              <a:rPr lang="ru-RU" sz="5100" dirty="0" err="1" smtClean="0"/>
              <a:t>гиперкинетические</a:t>
            </a:r>
            <a:r>
              <a:rPr lang="ru-RU" sz="5100" dirty="0" smtClean="0"/>
              <a:t> расстройства, расстройства поведения, тревожные расстройства, </a:t>
            </a:r>
            <a:r>
              <a:rPr lang="ru-RU" sz="5100" dirty="0" err="1" smtClean="0"/>
              <a:t>фобические</a:t>
            </a:r>
            <a:r>
              <a:rPr lang="ru-RU" sz="5100" dirty="0" smtClean="0"/>
              <a:t> расстройства, тикозные расстройства, неорганический </a:t>
            </a:r>
            <a:r>
              <a:rPr lang="ru-RU" sz="5100" dirty="0" err="1" smtClean="0"/>
              <a:t>энурез</a:t>
            </a:r>
            <a:r>
              <a:rPr lang="ru-RU" sz="5100" dirty="0" smtClean="0"/>
              <a:t>, заикание).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Этиология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358246" cy="55721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/>
              <a:t>Значение имеет наследственность, соматические заболевания (психические нарушения были выявлены у 12% физически больных детей). </a:t>
            </a:r>
          </a:p>
          <a:p>
            <a:pPr algn="just"/>
            <a:r>
              <a:rPr lang="ru-RU" sz="2000" dirty="0" smtClean="0"/>
              <a:t>Особое значение имеет мозговые расстройства – распространенность психических нарушений достигает 34%.  </a:t>
            </a:r>
          </a:p>
          <a:p>
            <a:pPr algn="just"/>
            <a:r>
              <a:rPr lang="ru-RU" sz="2000" dirty="0" smtClean="0"/>
              <a:t>Минимальная мозговая дисфункция частая причина психических расстройств. При этом не наблюдается структурных нарушений в головном мозге, присутствуют </a:t>
            </a:r>
            <a:r>
              <a:rPr lang="ru-RU" sz="2000" dirty="0" err="1" smtClean="0"/>
              <a:t>гиперактивность</a:t>
            </a:r>
            <a:r>
              <a:rPr lang="ru-RU" sz="2000" dirty="0" smtClean="0"/>
              <a:t>, расстройства внимания, поведения, снижение способности к усвоению новых знаний. Причиной ММД являются патология беременности и родов ( преждевременные роды, асфиксия при рождении). </a:t>
            </a:r>
            <a:endParaRPr lang="ru-RU" sz="2000" dirty="0" smtClean="0"/>
          </a:p>
          <a:p>
            <a:r>
              <a:rPr lang="ru-RU" sz="2000" dirty="0" smtClean="0"/>
              <a:t>Факторы окружающей среды. </a:t>
            </a:r>
          </a:p>
          <a:p>
            <a:r>
              <a:rPr lang="ru-RU" sz="2000" dirty="0" smtClean="0"/>
              <a:t>Семья. Неблагоприятные взаимоотношения в семье, утрата родителей, длительная разлука, дисгармоничное воспитание, наличие определенных заболеваний или расстройств личности у одного из родителей. </a:t>
            </a:r>
          </a:p>
          <a:p>
            <a:r>
              <a:rPr lang="ru-RU" sz="2000" dirty="0" smtClean="0"/>
              <a:t>Социальные и </a:t>
            </a:r>
            <a:r>
              <a:rPr lang="ru-RU" sz="2000" dirty="0" err="1" smtClean="0"/>
              <a:t>культуральные</a:t>
            </a:r>
            <a:r>
              <a:rPr lang="ru-RU" sz="2000" dirty="0" smtClean="0"/>
              <a:t> факторы. </a:t>
            </a:r>
          </a:p>
          <a:p>
            <a:pPr algn="just"/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Фон для презентации задачи - 29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3786190"/>
            <a:ext cx="1357290" cy="26432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Обзор основных синдромов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		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Эмоциональные расстройства: </a:t>
            </a: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Тревожное расстройство в связи с разлукой.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ru-RU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Фобические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расстройства.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Соматизированные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расстройства. 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Обсессивно-компульсивные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расстройства</a:t>
            </a: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Поведенческие расстройства.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Гиперкинетическое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расстройство. 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Расстройства речи и языка. (заикание)</a:t>
            </a: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Функциональный </a:t>
            </a:r>
            <a:r>
              <a:rPr lang="ru-RU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энурез</a:t>
            </a:r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Тикозные расстройства.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невропатии или врожденной детской нервности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наиболее распространен в возрасте от 0 до 3 лет, разгар клинических проявлений приходится на возраст 2 года, затем постепенно симптомы угасают, но в трансформированном виде может наблюдаться в дошкольном и младшем школьном возрасте. В грудном возрасте основными проявлениями невропатии выступают соматовегетативные расстройства и нарушение сна. </a:t>
            </a:r>
          </a:p>
          <a:p>
            <a:pPr algn="just"/>
            <a:r>
              <a:rPr lang="ru-RU" dirty="0" smtClean="0"/>
              <a:t>К первым относятся нарушение функции органов пищеварения: срыгивания, рвота, запоры, поносы, снижение аппетита, гипотрофия. Вегетативные расстройства - бледность кожных покровов, неустойчивость, лабильность пульса оживленные вазомоторные реакции, повышение температуры тела не связанное с соматическим заболеванием. Нарушение сна - недостаточная глубина и извращенная формула.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</TotalTime>
  <Words>936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Основные психопатологические синдромы детского и подросткового возраста</vt:lpstr>
      <vt:lpstr>Особенности  детского и подросткового периода</vt:lpstr>
      <vt:lpstr>Особенности  детского и подросткового периода</vt:lpstr>
      <vt:lpstr>Психическое развитие</vt:lpstr>
      <vt:lpstr>В детской психиатрии есть ряд особенностей, отличающих ее от психиатрии взрослого возраста.  </vt:lpstr>
      <vt:lpstr>Классификация психических расстройств детского и подросткового возраста.  </vt:lpstr>
      <vt:lpstr>Этиология </vt:lpstr>
      <vt:lpstr>Обзор основных синдромов </vt:lpstr>
      <vt:lpstr>Синдром невропатии или врожденной детской нервности</vt:lpstr>
      <vt:lpstr>Синдром раннего детского аутизма.</vt:lpstr>
      <vt:lpstr>Синдром страхов.  </vt:lpstr>
      <vt:lpstr>Выделяют 5 основных групп страхов в детском возрасте:</vt:lpstr>
      <vt:lpstr>Синдром психического инфантилизма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Психические расстройства детского и подросткового возраста</dc:title>
  <cp:lastModifiedBy>Yusupova_ER</cp:lastModifiedBy>
  <cp:revision>15</cp:revision>
  <dcterms:modified xsi:type="dcterms:W3CDTF">2023-06-23T09:10:53Z</dcterms:modified>
</cp:coreProperties>
</file>