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556" r:id="rId2"/>
    <p:sldId id="700" r:id="rId3"/>
    <p:sldId id="688" r:id="rId4"/>
    <p:sldId id="701" r:id="rId5"/>
    <p:sldId id="672" r:id="rId6"/>
    <p:sldId id="673" r:id="rId7"/>
    <p:sldId id="674" r:id="rId8"/>
    <p:sldId id="675" r:id="rId9"/>
    <p:sldId id="699" r:id="rId10"/>
    <p:sldId id="676" r:id="rId11"/>
    <p:sldId id="710" r:id="rId12"/>
    <p:sldId id="711" r:id="rId13"/>
    <p:sldId id="563" r:id="rId14"/>
    <p:sldId id="561" r:id="rId15"/>
    <p:sldId id="702" r:id="rId16"/>
    <p:sldId id="703" r:id="rId17"/>
    <p:sldId id="704" r:id="rId18"/>
    <p:sldId id="706" r:id="rId19"/>
    <p:sldId id="705" r:id="rId20"/>
    <p:sldId id="562" r:id="rId21"/>
    <p:sldId id="708" r:id="rId22"/>
    <p:sldId id="550" r:id="rId23"/>
    <p:sldId id="709" r:id="rId24"/>
    <p:sldId id="593" r:id="rId25"/>
    <p:sldId id="580" r:id="rId26"/>
    <p:sldId id="552" r:id="rId27"/>
    <p:sldId id="6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00"/>
    <a:srgbClr val="0066FF"/>
    <a:srgbClr val="000066"/>
    <a:srgbClr val="D5EBE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101" autoAdjust="0"/>
  </p:normalViewPr>
  <p:slideViewPr>
    <p:cSldViewPr>
      <p:cViewPr varScale="1">
        <p:scale>
          <a:sx n="69" d="100"/>
          <a:sy n="69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3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E3D598-165C-4B25-A278-1EC98CC64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69E54-07A4-4969-ABBE-326642C2D6F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3FB20D-778E-40B3-A8B3-263E4BB16D7F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70A8-CE50-4680-9238-329B7C90A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0F6F-9A87-4946-A096-AECE3228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B0529-5F0D-4CCE-A1AF-4D0DBD36C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D3C5-65AF-4CFE-926E-3B0FD5592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C10D1-85E8-44AE-B716-904C0035E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2186D25-B838-4299-B0E1-0E09F680F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727EA-2743-484B-8248-E9CBEF32D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CC3D-9A86-42B9-AF85-6E2941823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6076E-1407-4A19-B17D-3DA07B250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106F1-B53B-41F5-AF8B-1E5A2D7CB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E8CEB-69DB-4C76-A833-3B162DBD6B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5D6BE-1A6A-4704-A615-5B22C176D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B1B8F13-C1B3-4C00-B263-DCF351B59E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1214422"/>
            <a:ext cx="4695825" cy="3879866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Память, ее разновидности и механизмы образования</a:t>
            </a:r>
            <a:endParaRPr lang="ru-RU" altLang="ru-RU" sz="4400" b="1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z="2800" b="1" dirty="0" smtClean="0"/>
          </a:p>
        </p:txBody>
      </p:sp>
      <p:pic>
        <p:nvPicPr>
          <p:cNvPr id="5127" name="Picture 7" descr="https://vsluh.net/uploads/posts/2015-10/org_jkwt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572032" cy="58579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5786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Выполнила: Абдурахманова </a:t>
            </a:r>
            <a:r>
              <a:rPr lang="ru-RU" dirty="0">
                <a:latin typeface="+mn-lt"/>
              </a:rPr>
              <a:t>Х.А 215 л/</a:t>
            </a:r>
            <a:r>
              <a:rPr lang="ru-RU" dirty="0" err="1">
                <a:latin typeface="+mn-lt"/>
              </a:rPr>
              <a:t>ф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err="1" smtClean="0">
                <a:latin typeface="+mn-lt"/>
              </a:rPr>
              <a:t>ПреподавательАссистент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кафедры </a:t>
            </a:r>
            <a:r>
              <a:rPr lang="ru-RU" dirty="0" err="1">
                <a:latin typeface="+mn-lt"/>
              </a:rPr>
              <a:t>Тарасочкина</a:t>
            </a:r>
            <a:r>
              <a:rPr lang="ru-RU" dirty="0">
                <a:latin typeface="+mn-lt"/>
              </a:rPr>
              <a:t> Д.С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 виды памяти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98463" y="981075"/>
            <a:ext cx="8713787" cy="5159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b="1" dirty="0" err="1" smtClean="0">
                <a:solidFill>
                  <a:schemeClr val="bg1"/>
                </a:solidFill>
              </a:rPr>
              <a:t>Иконическая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или сенсорная память - до 500 мс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i="1" dirty="0" smtClean="0"/>
              <a:t>Мгновенная (</a:t>
            </a:r>
            <a:r>
              <a:rPr lang="ru-RU" altLang="ru-RU" sz="2000" b="1" i="1" dirty="0" err="1" smtClean="0"/>
              <a:t>иконическая</a:t>
            </a:r>
            <a:r>
              <a:rPr lang="ru-RU" altLang="ru-RU" sz="2000" b="1" i="1" dirty="0" smtClean="0"/>
              <a:t>) память</a:t>
            </a:r>
            <a:r>
              <a:rPr lang="ru-RU" altLang="ru-RU" sz="2000" dirty="0" smtClean="0"/>
              <a:t> заключается в образовании мгновенного отпечатка, следа действующего стимула в рецепторной структуре.  Многие ученые считают, что сенсорная память не является особым видом памяти, это последействие ощущений после выключения действия раздражителя.</a:t>
            </a:r>
          </a:p>
          <a:p>
            <a:pPr marL="0" indent="0" eaLnBrk="1" hangingPunct="1">
              <a:buFontTx/>
              <a:buNone/>
            </a:pPr>
            <a:endParaRPr lang="ru-RU" altLang="ru-RU" sz="2000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850" y="3068638"/>
            <a:ext cx="85693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2000" b="1" i="1" kern="0" dirty="0" smtClean="0">
                <a:solidFill>
                  <a:schemeClr val="bg1"/>
                </a:solidFill>
              </a:rPr>
              <a:t>Кратковременная память</a:t>
            </a:r>
            <a:r>
              <a:rPr lang="ru-RU" sz="2000" kern="0" dirty="0" smtClean="0">
                <a:solidFill>
                  <a:schemeClr val="bg1"/>
                </a:solidFill>
              </a:rPr>
              <a:t> — до 10 минут</a:t>
            </a:r>
            <a:r>
              <a:rPr lang="ru-RU" sz="2000" kern="0" dirty="0" smtClean="0">
                <a:solidFill>
                  <a:srgbClr val="C00000"/>
                </a:solidFill>
              </a:rPr>
              <a:t>.</a:t>
            </a:r>
            <a:r>
              <a:rPr lang="ru-RU" sz="2000" kern="0" dirty="0" smtClean="0"/>
              <a:t> Это  оперативная память, обеспечивающая выполнение текущих поведенческих и мыслительных операций.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Промежуточная память  – часы, дни </a:t>
            </a:r>
            <a:endParaRPr lang="ru-RU" sz="2000" kern="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Долговременная память  месяцы и годы.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kern="0" dirty="0" smtClean="0"/>
              <a:t>Это  блоки обработки информации, характеризующиеся практически неограниченными временем хранения и объемом хранимой информации.</a:t>
            </a:r>
          </a:p>
          <a:p>
            <a:pPr eaLnBrk="1" hangingPunct="1">
              <a:defRPr/>
            </a:pPr>
            <a:endParaRPr lang="ru-RU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present5.com/presentation/3/27600183_351991883.pdf-img/27600183_351991883.pdf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1438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kopilkaurokov.ru/uploads/user_file_56c05c74c9c18/img_user_file_56c05c74c9c18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438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2808288" cy="338420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dirty="0" smtClean="0"/>
              <a:t>Схема поступления информации из сенсорной памяти во вторичную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6000"/>
          </a:blip>
          <a:stretch>
            <a:fillRect/>
          </a:stretch>
        </p:blipFill>
        <p:spPr>
          <a:xfrm>
            <a:off x="4572000" y="1071546"/>
            <a:ext cx="3575316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ФАЗЫ РАБОТЫ ПАМЯТИ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5808663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1. ВОСПРИЯТИЕ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2. ПОВТОРЕНИЕ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3. ЗАПОМИНАНИЕ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4. ХРАНЕНИЕ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5. ЗАБЫВАНИЕ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6. УЗНАВАНИЕ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1" dirty="0" smtClean="0"/>
              <a:t>7. ВОСПРОИЗВЕДЕНИЕ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512" y="714356"/>
            <a:ext cx="8507288" cy="1285884"/>
          </a:xfrm>
        </p:spPr>
        <p:txBody>
          <a:bodyPr>
            <a:normAutofit fontScale="9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bg1"/>
                </a:solidFill>
              </a:rPr>
              <a:t>Классификация  памяти по механизмам усвоения и хранения информации</a:t>
            </a:r>
            <a:r>
              <a:rPr lang="ru-RU" altLang="ru-RU" sz="3200" dirty="0" smtClean="0">
                <a:solidFill>
                  <a:srgbClr val="C00000"/>
                </a:solidFill>
              </a:rPr>
              <a:t/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r>
              <a:rPr lang="ru-RU" altLang="ru-RU" sz="3200" dirty="0" smtClean="0">
                <a:solidFill>
                  <a:srgbClr val="C00000"/>
                </a:solidFill>
              </a:rPr>
              <a:t/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r>
              <a:rPr lang="ru-RU" altLang="ru-RU" sz="3200" dirty="0">
                <a:solidFill>
                  <a:srgbClr val="C00000"/>
                </a:solidFill>
              </a:rPr>
              <a:t/>
            </a:r>
            <a:br>
              <a:rPr lang="ru-RU" altLang="ru-RU" sz="3200" dirty="0">
                <a:solidFill>
                  <a:srgbClr val="C00000"/>
                </a:solidFill>
              </a:rPr>
            </a:br>
            <a:endParaRPr lang="ru-RU" alt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23850" y="1285861"/>
            <a:ext cx="8496300" cy="274797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1. Первичная электрофизиологическая память</a:t>
            </a:r>
          </a:p>
          <a:p>
            <a:pPr eaLnBrk="1" hangingPunct="1"/>
            <a:r>
              <a:rPr lang="ru-RU" altLang="ru-RU" dirty="0" smtClean="0"/>
              <a:t>2. Вторичная электрофизиологическая память</a:t>
            </a:r>
          </a:p>
          <a:p>
            <a:pPr eaLnBrk="1" hangingPunct="1"/>
            <a:r>
              <a:rPr lang="ru-RU" altLang="ru-RU" dirty="0" smtClean="0"/>
              <a:t>3. Нейрохимическая память</a:t>
            </a:r>
          </a:p>
          <a:p>
            <a:pPr eaLnBrk="1" hangingPunct="1"/>
            <a:r>
              <a:rPr lang="ru-RU" altLang="ru-RU" dirty="0" smtClean="0"/>
              <a:t>4. </a:t>
            </a:r>
            <a:r>
              <a:rPr lang="ru-RU" altLang="ru-RU" dirty="0" err="1" smtClean="0"/>
              <a:t>Нейроструктурная</a:t>
            </a:r>
            <a:r>
              <a:rPr lang="ru-RU" altLang="ru-RU" dirty="0" smtClean="0"/>
              <a:t> память</a:t>
            </a: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250825" y="3933825"/>
            <a:ext cx="82819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/>
              <a:t>- на первом этапе – электрофизиологические процессы, </a:t>
            </a:r>
            <a:br>
              <a:rPr lang="ru-RU" altLang="ru-RU" sz="2400" dirty="0"/>
            </a:br>
            <a:r>
              <a:rPr lang="ru-RU" altLang="ru-RU" sz="2400" dirty="0"/>
              <a:t>- на втором этапе – биохимические реакции, </a:t>
            </a:r>
            <a:br>
              <a:rPr lang="ru-RU" altLang="ru-RU" sz="2400" dirty="0"/>
            </a:br>
            <a:r>
              <a:rPr lang="ru-RU" altLang="ru-RU" sz="2400" dirty="0"/>
              <a:t>- на третьем – структурные изменения в нейронах и синапсах ЦНС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6080463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bg1"/>
                </a:solidFill>
              </a:rPr>
              <a:t>Первичная электрофизиологическая (кратковременная) память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475"/>
            <a:ext cx="9036050" cy="410527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Объем кратковременной памяти </a:t>
            </a:r>
            <a:r>
              <a:rPr lang="ru-RU" sz="2800" b="1" dirty="0" smtClean="0">
                <a:solidFill>
                  <a:schemeClr val="tx1"/>
                </a:solidFill>
              </a:rPr>
              <a:t>- 7±2 единицы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Длительность хранения информации </a:t>
            </a:r>
            <a:r>
              <a:rPr lang="ru-RU" sz="2800" b="1" dirty="0" smtClean="0">
                <a:solidFill>
                  <a:schemeClr val="tx1"/>
                </a:solidFill>
              </a:rPr>
              <a:t>– до 10 мин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В основе</a:t>
            </a:r>
            <a:r>
              <a:rPr lang="ru-RU" sz="2400" dirty="0" smtClean="0">
                <a:solidFill>
                  <a:schemeClr val="tx1"/>
                </a:solidFill>
              </a:rPr>
              <a:t>– циркуляция возбуждения по замкнутым нейронным путям.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 Механизм  - КСП (кратковременная синаптическая потенциация, улучшение проводимости в синапсах в результате повторяющегося прохождения возбуждения по ним).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Формирование  КСП связан с накоплением </a:t>
            </a:r>
            <a:r>
              <a:rPr lang="ru-RU" sz="2000" i="1" dirty="0" err="1" smtClean="0">
                <a:solidFill>
                  <a:schemeClr val="tx1"/>
                </a:solidFill>
              </a:rPr>
              <a:t>Са</a:t>
            </a:r>
            <a:r>
              <a:rPr lang="ru-RU" sz="2000" i="1" baseline="30000" dirty="0" smtClean="0">
                <a:solidFill>
                  <a:schemeClr val="tx1"/>
                </a:solidFill>
              </a:rPr>
              <a:t>++ </a:t>
            </a:r>
            <a:r>
              <a:rPr lang="ru-RU" sz="2000" i="1" dirty="0" smtClean="0">
                <a:solidFill>
                  <a:schemeClr val="tx1"/>
                </a:solidFill>
              </a:rPr>
              <a:t>в </a:t>
            </a:r>
            <a:r>
              <a:rPr lang="ru-RU" sz="2000" i="1" dirty="0" err="1" smtClean="0">
                <a:solidFill>
                  <a:schemeClr val="tx1"/>
                </a:solidFill>
              </a:rPr>
              <a:t>пресинаптических</a:t>
            </a:r>
            <a:r>
              <a:rPr lang="ru-RU" sz="2000" i="1" dirty="0" smtClean="0">
                <a:solidFill>
                  <a:schemeClr val="tx1"/>
                </a:solidFill>
              </a:rPr>
              <a:t> аппаратах нейронов, что облегчает выброс достаточного 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количества медиаторов в синаптическую щель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23556" name="Picture 3" descr="C:\Documents and Settings\SavchenkovJI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3159125" cy="17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8678893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 smtClean="0">
                <a:solidFill>
                  <a:schemeClr val="bg1"/>
                </a:solidFill>
              </a:rPr>
              <a:t>Вторичная электрофизиологическая память (разновидность кратковременной)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578850" cy="27638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Основой  является длительная циркуляция нервных импульсов по нейронным сетям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rgbClr val="C00000"/>
                </a:solidFill>
              </a:rPr>
              <a:t>т.н. долговременная синаптическая потенциация (ДСП)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Длительность </a:t>
            </a:r>
            <a:r>
              <a:rPr lang="ru-RU" sz="2400" dirty="0">
                <a:solidFill>
                  <a:srgbClr val="000000"/>
                </a:solidFill>
              </a:rPr>
              <a:t>хранения информации – до 10-15 часов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(Пример структуры ЦНС, обеспечивающей такой вид памяти – лимбическая система мозга)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88" y="3851275"/>
            <a:ext cx="404971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i="1" dirty="0" smtClean="0">
                <a:solidFill>
                  <a:schemeClr val="bg1"/>
                </a:solidFill>
              </a:rPr>
              <a:t>Механизм долговременной потенциации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50403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Долговременная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потенциация</a:t>
            </a:r>
            <a:r>
              <a:rPr lang="ru-RU" altLang="ru-RU" sz="2400" dirty="0" smtClean="0">
                <a:solidFill>
                  <a:srgbClr val="000000"/>
                </a:solidFill>
              </a:rPr>
              <a:t> происходит с участием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глутаматных</a:t>
            </a:r>
            <a:r>
              <a:rPr lang="ru-RU" altLang="ru-RU" sz="2400" dirty="0" smtClean="0">
                <a:solidFill>
                  <a:srgbClr val="000000"/>
                </a:solidFill>
              </a:rPr>
              <a:t> (</a:t>
            </a:r>
            <a:r>
              <a:rPr lang="en-US" altLang="ru-RU" sz="2400" dirty="0" smtClean="0">
                <a:solidFill>
                  <a:srgbClr val="000000"/>
                </a:solidFill>
              </a:rPr>
              <a:t>NMDG) </a:t>
            </a:r>
            <a:r>
              <a:rPr lang="ru-RU" altLang="ru-RU" sz="2400" dirty="0" smtClean="0">
                <a:solidFill>
                  <a:srgbClr val="000000"/>
                </a:solidFill>
              </a:rPr>
              <a:t>рецепторов, избирательно связывающихся с </a:t>
            </a:r>
            <a:r>
              <a:rPr lang="en-US" altLang="ru-RU" sz="2400" i="1" dirty="0" smtClean="0">
                <a:solidFill>
                  <a:srgbClr val="000000"/>
                </a:solidFill>
              </a:rPr>
              <a:t>N</a:t>
            </a:r>
            <a:r>
              <a:rPr lang="ru-RU" altLang="ru-RU" sz="2400" i="1" dirty="0" smtClean="0">
                <a:solidFill>
                  <a:srgbClr val="000000"/>
                </a:solidFill>
              </a:rPr>
              <a:t>-метил-</a:t>
            </a:r>
            <a:r>
              <a:rPr lang="en-US" altLang="ru-RU" sz="2400" i="1" dirty="0" smtClean="0">
                <a:solidFill>
                  <a:srgbClr val="000000"/>
                </a:solidFill>
              </a:rPr>
              <a:t>D</a:t>
            </a:r>
            <a:r>
              <a:rPr lang="ru-RU" altLang="ru-RU" sz="2400" i="1" dirty="0" smtClean="0">
                <a:solidFill>
                  <a:srgbClr val="000000"/>
                </a:solidFill>
              </a:rPr>
              <a:t>-</a:t>
            </a:r>
            <a:r>
              <a:rPr lang="ru-RU" altLang="ru-RU" sz="2400" i="1" dirty="0" err="1" smtClean="0">
                <a:solidFill>
                  <a:srgbClr val="000000"/>
                </a:solidFill>
              </a:rPr>
              <a:t>глютаматом</a:t>
            </a:r>
            <a:r>
              <a:rPr lang="ru-RU" altLang="ru-RU" sz="2400" dirty="0" smtClean="0">
                <a:solidFill>
                  <a:srgbClr val="000000"/>
                </a:solidFill>
              </a:rPr>
              <a:t>.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Глутаматные</a:t>
            </a:r>
            <a:r>
              <a:rPr lang="ru-RU" altLang="ru-RU" sz="2400" dirty="0" smtClean="0">
                <a:solidFill>
                  <a:srgbClr val="000000"/>
                </a:solidFill>
              </a:rPr>
              <a:t> рецепторов обладают уникальным свойством – до 10 часов находиться в рабочем состоянии после их активации.</a:t>
            </a:r>
          </a:p>
          <a:p>
            <a:pPr marL="0" indent="0" eaLnBrk="1" hangingPunct="1">
              <a:buFontTx/>
              <a:buNone/>
            </a:pPr>
            <a:endParaRPr lang="ru-RU" alt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>Применение стимула вызывает выделение большого количества глютаминовой кислоты и активацию любых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глютаматных</a:t>
            </a:r>
            <a:r>
              <a:rPr lang="ru-RU" altLang="ru-RU" sz="2400" dirty="0" smtClean="0">
                <a:solidFill>
                  <a:schemeClr val="tx1"/>
                </a:solidFill>
              </a:rPr>
              <a:t> рецепторов, достаточную для возникновения поведенческого ответа. Параллельно происходит запуск процесса долговременной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синаптической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потенциации</a:t>
            </a:r>
            <a:r>
              <a:rPr lang="ru-RU" altLang="ru-RU" sz="2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SavchenkovJI\Рабочий стол\глутам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786058"/>
            <a:ext cx="5169408" cy="312115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00034" y="0"/>
            <a:ext cx="8318529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Механизм долговременной потенциации</a:t>
            </a:r>
          </a:p>
          <a:p>
            <a:pPr algn="ctr">
              <a:defRPr/>
            </a:pPr>
            <a:r>
              <a:rPr lang="ru-RU" altLang="ru-RU" dirty="0"/>
              <a:t>В исходном состоянии в синапсе, способном к долговременной потенциации, </a:t>
            </a:r>
            <a:r>
              <a:rPr lang="en-US" altLang="ru-RU" dirty="0"/>
              <a:t>NMDG</a:t>
            </a:r>
            <a:r>
              <a:rPr lang="ru-RU" altLang="ru-RU" dirty="0"/>
              <a:t>-рецепторы инактивированы, так как их канал перекрыт ионом </a:t>
            </a:r>
            <a:r>
              <a:rPr lang="en-US" altLang="ru-RU" dirty="0"/>
              <a:t>Mg++</a:t>
            </a:r>
            <a:r>
              <a:rPr lang="ru-RU" altLang="ru-RU" dirty="0"/>
              <a:t> (магниевая пробка). ПД инициирует выход ионов </a:t>
            </a:r>
            <a:r>
              <a:rPr lang="en-US" altLang="ru-RU" dirty="0"/>
              <a:t>Mg</a:t>
            </a:r>
            <a:r>
              <a:rPr lang="ru-RU" altLang="ru-RU" dirty="0"/>
              <a:t>++ из каналов собственных </a:t>
            </a:r>
            <a:r>
              <a:rPr lang="en-US" altLang="ru-RU" dirty="0">
                <a:solidFill>
                  <a:srgbClr val="000000"/>
                </a:solidFill>
              </a:rPr>
              <a:t>NMDG</a:t>
            </a:r>
            <a:r>
              <a:rPr lang="ru-RU" altLang="ru-RU" dirty="0">
                <a:solidFill>
                  <a:srgbClr val="000000"/>
                </a:solidFill>
              </a:rPr>
              <a:t>-рецепторов, что приводит их в рабочее состояние. Возврат пробок в каналы </a:t>
            </a:r>
            <a:r>
              <a:rPr lang="en-US" altLang="ru-RU" dirty="0">
                <a:solidFill>
                  <a:srgbClr val="000000"/>
                </a:solidFill>
              </a:rPr>
              <a:t>NMDG</a:t>
            </a:r>
            <a:r>
              <a:rPr lang="ru-RU" altLang="ru-RU" dirty="0">
                <a:solidFill>
                  <a:srgbClr val="000000"/>
                </a:solidFill>
              </a:rPr>
              <a:t>-рецепторов осуществляется медленно, и все это время синапс </a:t>
            </a:r>
            <a:r>
              <a:rPr lang="ru-RU" altLang="ru-RU" dirty="0" err="1">
                <a:solidFill>
                  <a:srgbClr val="000000"/>
                </a:solidFill>
              </a:rPr>
              <a:t>остается</a:t>
            </a:r>
            <a:r>
              <a:rPr lang="ru-RU" altLang="ru-RU" dirty="0">
                <a:solidFill>
                  <a:srgbClr val="000000"/>
                </a:solidFill>
              </a:rPr>
              <a:t> в состоянии готовности к проведению информации. </a:t>
            </a:r>
            <a:endParaRPr lang="ru-RU" altLang="ru-RU" dirty="0"/>
          </a:p>
          <a:p>
            <a:pPr algn="ctr">
              <a:defRPr/>
            </a:pP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878522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Система долговременной потенциации чувствительна к электрошоку, токсинам, травматическим повреждениям мозга. Электрический разряд нарушает работу глютаматных каналов с  </a:t>
            </a:r>
            <a:r>
              <a:rPr lang="ru-RU" dirty="0" err="1"/>
              <a:t>Мg</a:t>
            </a:r>
            <a:r>
              <a:rPr lang="ru-RU" dirty="0"/>
              <a:t>-пробкой. Это является причиной  ретроградной амнезии.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14282" y="214290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u="sng" dirty="0">
                <a:solidFill>
                  <a:schemeClr val="bg1"/>
                </a:solidFill>
                <a:latin typeface="+mn-lt"/>
              </a:rPr>
              <a:t>Биологическая  память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– способность организма, воспринимая воздействие извне, закреплять, сохранять и в последующем воспроизводить вызванные изменения функционального состояния и структуры.</a:t>
            </a:r>
          </a:p>
          <a:p>
            <a:endParaRPr lang="ru-RU" altLang="ru-RU" b="1" dirty="0">
              <a:solidFill>
                <a:schemeClr val="bg1"/>
              </a:solidFill>
              <a:latin typeface="+mn-lt"/>
            </a:endParaRPr>
          </a:p>
          <a:p>
            <a:r>
              <a:rPr lang="ru-RU" altLang="ru-RU" b="1" dirty="0">
                <a:solidFill>
                  <a:schemeClr val="bg1"/>
                </a:solidFill>
                <a:latin typeface="+mn-lt"/>
              </a:rPr>
              <a:t>ВРОЖДЕННАЯ </a:t>
            </a:r>
          </a:p>
          <a:p>
            <a:r>
              <a:rPr lang="ru-RU" altLang="ru-RU" b="1" dirty="0">
                <a:solidFill>
                  <a:schemeClr val="bg1"/>
                </a:solidFill>
                <a:latin typeface="+mn-lt"/>
              </a:rPr>
              <a:t>       - </a:t>
            </a:r>
            <a:r>
              <a:rPr lang="ru-RU" altLang="ru-RU" b="1" u="sng" dirty="0">
                <a:solidFill>
                  <a:schemeClr val="bg1"/>
                </a:solidFill>
                <a:latin typeface="+mn-lt"/>
              </a:rPr>
              <a:t>генетическая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 - з</a:t>
            </a:r>
            <a:r>
              <a:rPr lang="ru-RU" altLang="ru-RU" b="1" i="1" dirty="0">
                <a:solidFill>
                  <a:schemeClr val="bg1"/>
                </a:solidFill>
                <a:latin typeface="+mn-lt"/>
              </a:rPr>
              <a:t>аписана последовательностью нуклеотидов  ДНК. Лежит в основе безусловных рефлексов и инстинктов.</a:t>
            </a:r>
          </a:p>
          <a:p>
            <a:endParaRPr lang="ru-RU" altLang="ru-RU" b="1" dirty="0">
              <a:solidFill>
                <a:schemeClr val="bg1"/>
              </a:solidFill>
              <a:latin typeface="+mn-lt"/>
            </a:endParaRPr>
          </a:p>
          <a:p>
            <a:r>
              <a:rPr lang="ru-RU" altLang="ru-RU" b="1" dirty="0">
                <a:solidFill>
                  <a:schemeClr val="bg1"/>
                </a:solidFill>
                <a:latin typeface="+mn-lt"/>
              </a:rPr>
              <a:t>ПРИОБРЕТЕННАЯ </a:t>
            </a:r>
          </a:p>
          <a:p>
            <a:r>
              <a:rPr lang="ru-RU" altLang="ru-RU" b="1" dirty="0">
                <a:solidFill>
                  <a:schemeClr val="bg1"/>
                </a:solidFill>
                <a:latin typeface="+mn-lt"/>
              </a:rPr>
              <a:t>      - </a:t>
            </a:r>
            <a:r>
              <a:rPr lang="ru-RU" altLang="ru-RU" b="1" u="sng" dirty="0">
                <a:solidFill>
                  <a:schemeClr val="bg1"/>
                </a:solidFill>
                <a:latin typeface="+mn-lt"/>
              </a:rPr>
              <a:t>иммунная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- с</a:t>
            </a:r>
            <a:r>
              <a:rPr lang="ru-RU" altLang="ru-RU" b="1" i="1" dirty="0">
                <a:solidFill>
                  <a:schemeClr val="bg1"/>
                </a:solidFill>
                <a:latin typeface="+mn-lt"/>
              </a:rPr>
              <a:t>пособность различать и запоминать чужеродные белки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ru-RU" altLang="ru-RU" b="1" dirty="0">
                <a:solidFill>
                  <a:schemeClr val="bg1"/>
                </a:solidFill>
                <a:latin typeface="+mn-lt"/>
              </a:rPr>
              <a:t>       - </a:t>
            </a:r>
            <a:r>
              <a:rPr lang="ru-RU" altLang="ru-RU" b="1" u="sng" dirty="0">
                <a:solidFill>
                  <a:schemeClr val="bg1"/>
                </a:solidFill>
                <a:latin typeface="+mn-lt"/>
              </a:rPr>
              <a:t>нейронная (нервная) 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- с</a:t>
            </a:r>
            <a:r>
              <a:rPr lang="ru-RU" altLang="ru-RU" b="1" i="1" dirty="0">
                <a:solidFill>
                  <a:schemeClr val="bg1"/>
                </a:solidFill>
                <a:latin typeface="+mn-lt"/>
              </a:rPr>
              <a:t>пособность нервной системы хранить и воспроизводить информацию.</a:t>
            </a:r>
          </a:p>
        </p:txBody>
      </p:sp>
      <p:pic>
        <p:nvPicPr>
          <p:cNvPr id="5" name="Picture 4" descr="NEEDHE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43275"/>
            <a:ext cx="3762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bg1"/>
                </a:solidFill>
              </a:rPr>
              <a:t>Нейрохимическая (промежуточная) память</a:t>
            </a:r>
          </a:p>
        </p:txBody>
      </p:sp>
      <p:sp>
        <p:nvSpPr>
          <p:cNvPr id="27651" name="Объект 1"/>
          <p:cNvSpPr>
            <a:spLocks noGrp="1"/>
          </p:cNvSpPr>
          <p:nvPr>
            <p:ph idx="1"/>
          </p:nvPr>
        </p:nvSpPr>
        <p:spPr>
          <a:xfrm>
            <a:off x="468313" y="1412875"/>
            <a:ext cx="8434387" cy="4525963"/>
          </a:xfrm>
        </p:spPr>
        <p:txBody>
          <a:bodyPr/>
          <a:lstStyle/>
          <a:p>
            <a:pPr eaLnBrk="1" hangingPunct="1"/>
            <a:r>
              <a:rPr lang="ru-RU" altLang="ru-RU" sz="2000" b="1" i="1" smtClean="0"/>
              <a:t>Длительность хранения  </a:t>
            </a:r>
            <a:r>
              <a:rPr lang="ru-RU" altLang="ru-RU" sz="2000" smtClean="0"/>
              <a:t>- от нескольких минут до нескольких дней</a:t>
            </a:r>
          </a:p>
          <a:p>
            <a:pPr eaLnBrk="1" hangingPunct="1"/>
            <a:r>
              <a:rPr lang="ru-RU" altLang="ru-RU" sz="2000" b="1" i="1" smtClean="0"/>
              <a:t>Объем</a:t>
            </a:r>
            <a:r>
              <a:rPr lang="ru-RU" altLang="ru-RU" sz="2000" b="1" smtClean="0"/>
              <a:t> </a:t>
            </a:r>
            <a:r>
              <a:rPr lang="ru-RU" altLang="ru-RU" sz="2000" smtClean="0"/>
              <a:t>– не изучен, очень индивидуален, но заметно больше, чем кратковременная память (человек может сразу пересказать содержание только что прочитанной книги)</a:t>
            </a:r>
          </a:p>
          <a:p>
            <a:pPr eaLnBrk="1" hangingPunct="1"/>
            <a:r>
              <a:rPr lang="ru-RU" altLang="ru-RU" sz="2000" b="1" i="1" smtClean="0"/>
              <a:t>Механизм</a:t>
            </a:r>
            <a:r>
              <a:rPr lang="ru-RU" altLang="ru-RU" sz="2000" b="1" smtClean="0"/>
              <a:t> –</a:t>
            </a:r>
            <a:r>
              <a:rPr lang="ru-RU" altLang="ru-RU" sz="2000" smtClean="0"/>
              <a:t> имеются достаточно убедительные доказательства того, что на стадии </a:t>
            </a:r>
            <a:r>
              <a:rPr lang="ru-RU" altLang="ru-RU" sz="2000" b="1" smtClean="0">
                <a:solidFill>
                  <a:srgbClr val="C00000"/>
                </a:solidFill>
              </a:rPr>
              <a:t>консолидации,</a:t>
            </a:r>
            <a:r>
              <a:rPr lang="ru-RU" altLang="ru-RU" sz="2000" smtClean="0"/>
              <a:t> т.е. закрепления информации, участие биохимических процессов (активация синтеза медиаторов, глутамата, нейропептидов, дофамина, вазопрессина и т.п.) более разнообразно, чем в электрофизиологической стадии. Например, стрихнин, кофеин, тетразол   стимулируют с запоминание.</a:t>
            </a:r>
          </a:p>
          <a:p>
            <a:pPr eaLnBrk="1" hangingPunct="1"/>
            <a:r>
              <a:rPr lang="ru-RU" altLang="ru-RU" sz="2000" b="1" i="1" smtClean="0"/>
              <a:t>Локализация</a:t>
            </a:r>
            <a:r>
              <a:rPr lang="ru-RU" altLang="ru-RU" sz="2000" smtClean="0"/>
              <a:t> – гиппокамп, височные доли коры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642910" y="214290"/>
            <a:ext cx="7667625" cy="16891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</a:rPr>
              <a:t>Консолидация памяти </a:t>
            </a:r>
            <a:r>
              <a:rPr lang="ru-RU" altLang="ru-RU" sz="2400" dirty="0" smtClean="0"/>
              <a:t>– это перевод информации с помощью биохимических процессов в долговременную (</a:t>
            </a:r>
            <a:r>
              <a:rPr lang="ru-RU" altLang="ru-RU" sz="2400" dirty="0" err="1" smtClean="0"/>
              <a:t>нейроструктурную</a:t>
            </a:r>
            <a:r>
              <a:rPr lang="ru-RU" altLang="ru-RU" sz="2400" dirty="0" smtClean="0"/>
              <a:t>) память на хранение.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500034" y="2143116"/>
            <a:ext cx="809942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19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Вещества, обладающие свойством носителя памяти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60363" y="120173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 err="1">
                <a:latin typeface="+mn-lt"/>
              </a:rPr>
              <a:t>Скотофофин</a:t>
            </a:r>
            <a:r>
              <a:rPr lang="ru-RU" altLang="ru-RU" sz="2400" b="1" dirty="0">
                <a:latin typeface="+mn-lt"/>
              </a:rPr>
              <a:t>, белок С-100, </a:t>
            </a:r>
            <a:r>
              <a:rPr lang="ru-RU" altLang="ru-RU" sz="2400" b="1" dirty="0" err="1">
                <a:latin typeface="+mn-lt"/>
              </a:rPr>
              <a:t>амелетин</a:t>
            </a:r>
            <a:r>
              <a:rPr lang="ru-RU" altLang="ru-RU" sz="2400" b="1" dirty="0">
                <a:latin typeface="+mn-lt"/>
              </a:rPr>
              <a:t>, белок 14-3-2, </a:t>
            </a:r>
            <a:r>
              <a:rPr lang="ru-RU" altLang="ru-RU" sz="2400" b="1" dirty="0" err="1">
                <a:latin typeface="+mn-lt"/>
              </a:rPr>
              <a:t>фосфодипсин</a:t>
            </a:r>
            <a:r>
              <a:rPr lang="ru-RU" altLang="ru-RU" sz="2400" b="1" dirty="0">
                <a:latin typeface="+mn-lt"/>
              </a:rPr>
              <a:t>, </a:t>
            </a:r>
            <a:r>
              <a:rPr lang="en-US" altLang="ru-RU" sz="2400" b="1" dirty="0">
                <a:latin typeface="+mn-lt"/>
              </a:rPr>
              <a:t>NS</a:t>
            </a:r>
            <a:r>
              <a:rPr lang="ru-RU" altLang="ru-RU" sz="2400" b="1" dirty="0">
                <a:latin typeface="+mn-lt"/>
              </a:rPr>
              <a:t>-1, NS-2, а также РНК, ДНК, многие </a:t>
            </a:r>
            <a:r>
              <a:rPr lang="ru-RU" altLang="ru-RU" sz="2400" b="1" dirty="0" err="1">
                <a:latin typeface="+mn-lt"/>
              </a:rPr>
              <a:t>нейропептиды</a:t>
            </a:r>
            <a:r>
              <a:rPr lang="ru-RU" altLang="ru-RU" sz="2400" b="1" dirty="0">
                <a:latin typeface="+mn-lt"/>
              </a:rPr>
              <a:t>, медиаторы и др.</a:t>
            </a:r>
          </a:p>
        </p:txBody>
      </p:sp>
      <p:sp>
        <p:nvSpPr>
          <p:cNvPr id="1030151" name="Text Box 7"/>
          <p:cNvSpPr txBox="1">
            <a:spLocks noChangeArrowheads="1"/>
          </p:cNvSpPr>
          <p:nvPr/>
        </p:nvSpPr>
        <p:spPr bwMode="auto">
          <a:xfrm>
            <a:off x="185738" y="2628900"/>
            <a:ext cx="8964612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Вазопрессин</a:t>
            </a:r>
            <a:r>
              <a:rPr lang="ru-RU" sz="2400" dirty="0">
                <a:latin typeface="Tahoma" pitchFamily="34" charset="0"/>
              </a:rPr>
              <a:t> улучшает обучение и консолидацию следов памяти, а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окситоцин</a:t>
            </a:r>
            <a:r>
              <a:rPr lang="ru-RU" sz="2400" dirty="0">
                <a:latin typeface="Tahoma" pitchFamily="34" charset="0"/>
              </a:rPr>
              <a:t>, напротив, вызывает забывание той или иной информации, амнезию.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Эндорфины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и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энкефалины</a:t>
            </a:r>
            <a:r>
              <a:rPr lang="ru-RU" sz="2400" dirty="0">
                <a:latin typeface="Tahoma" pitchFamily="34" charset="0"/>
              </a:rPr>
              <a:t> ухудшают формирование условных рефлексов и запоминание, но улучшают хранение уже имеющейся информации.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Гамма-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аминомаслянная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кислота</a:t>
            </a:r>
            <a:r>
              <a:rPr lang="ru-RU" sz="2400" b="1" dirty="0">
                <a:latin typeface="Tahoma" pitchFamily="34" charset="0"/>
              </a:rPr>
              <a:t> (ГАМК) </a:t>
            </a:r>
            <a:r>
              <a:rPr lang="ru-RU" sz="2400" dirty="0">
                <a:latin typeface="Tahoma" pitchFamily="34" charset="0"/>
              </a:rPr>
              <a:t>и ее аналоги существенно улучшают обучение, образование </a:t>
            </a:r>
            <a:r>
              <a:rPr lang="ru-RU" sz="2400" dirty="0" err="1">
                <a:latin typeface="Tahoma" pitchFamily="34" charset="0"/>
              </a:rPr>
              <a:t>энграммы</a:t>
            </a:r>
            <a:r>
              <a:rPr lang="ru-RU" sz="2400" dirty="0">
                <a:latin typeface="Tahoma" pitchFamily="34" charset="0"/>
              </a:rPr>
              <a:t>, улучшают воспроизведение хранящейся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i="1" dirty="0" smtClean="0">
                <a:solidFill>
                  <a:schemeClr val="bg1"/>
                </a:solidFill>
              </a:rPr>
              <a:t>Нейроструктурная (долговременная) память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539750" y="1773238"/>
            <a:ext cx="8208963" cy="39592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Основа </a:t>
            </a:r>
            <a:r>
              <a:rPr lang="ru-RU" altLang="ru-RU" sz="2800" dirty="0" smtClean="0"/>
              <a:t>– структурные изменения в нервных клетках: растут площадь, толщина постсинаптических мембран, разрастаются отростки дендритов и аксонов, образуются новые синапсы</a:t>
            </a:r>
          </a:p>
          <a:p>
            <a:pPr eaLnBrk="1" hangingPunct="1"/>
            <a:r>
              <a:rPr lang="ru-RU" altLang="ru-RU" sz="2800" b="1" dirty="0" smtClean="0"/>
              <a:t>Длительность хранения </a:t>
            </a:r>
            <a:r>
              <a:rPr lang="ru-RU" altLang="ru-RU" sz="2800" dirty="0" smtClean="0"/>
              <a:t>– вся жизнь</a:t>
            </a:r>
          </a:p>
          <a:p>
            <a:pPr eaLnBrk="1" hangingPunct="1"/>
            <a:r>
              <a:rPr lang="ru-RU" altLang="ru-RU" sz="2800" b="1" dirty="0" smtClean="0"/>
              <a:t>Макромолекулярные процессы</a:t>
            </a:r>
            <a:r>
              <a:rPr lang="ru-RU" altLang="ru-RU" sz="2800" dirty="0" smtClean="0"/>
              <a:t> – изменения в структуре </a:t>
            </a:r>
            <a:r>
              <a:rPr lang="ru-RU" altLang="ru-RU" sz="2800" b="1" dirty="0" smtClean="0"/>
              <a:t>РНК и ДНК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ChangeArrowheads="1"/>
          </p:cNvSpPr>
          <p:nvPr/>
        </p:nvSpPr>
        <p:spPr bwMode="auto">
          <a:xfrm>
            <a:off x="0" y="20796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Мозговые структуры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памяти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0" y="10080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ahoma" pitchFamily="34" charset="0"/>
              </a:rPr>
              <a:t>Процессы памяти связывают с лобной, височной и париетальной корой, мозжечком, базальными ганглиями, лимбической системой (миндалиной, гиппокампом)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2578100"/>
            <a:ext cx="52578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611188" y="344488"/>
            <a:ext cx="8172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Monotype Corsiva" pitchFamily="66" charset="0"/>
              </a:rPr>
              <a:t>Роль конвергенции в процессах обучения и памяти.</a:t>
            </a:r>
          </a:p>
        </p:txBody>
      </p:sp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225425" y="4365625"/>
            <a:ext cx="864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Широкое вовлечение корково-подкорковых структур в механизмы формирования энграммы основано на достоверно установленных фактах </a:t>
            </a:r>
            <a:r>
              <a:rPr lang="ru-RU" altLang="ru-RU" sz="2000">
                <a:solidFill>
                  <a:srgbClr val="C00000"/>
                </a:solidFill>
              </a:rPr>
              <a:t>конвергенции разномодальных импульсов на одном нейроне (П.К. Анохин)</a:t>
            </a:r>
            <a:r>
              <a:rPr lang="ru-RU" altLang="ru-RU" sz="2000"/>
              <a:t>. </a:t>
            </a:r>
          </a:p>
          <a:p>
            <a:r>
              <a:rPr lang="ru-RU" altLang="ru-RU" sz="2000"/>
              <a:t>Впервые гипотеза конвергентного принципа замыкания ассоциативной связи была сформулирована </a:t>
            </a:r>
            <a:r>
              <a:rPr lang="ru-RU" altLang="ru-RU" sz="2000">
                <a:solidFill>
                  <a:srgbClr val="C00000"/>
                </a:solidFill>
              </a:rPr>
              <a:t>Дж. Экклсом </a:t>
            </a:r>
            <a:r>
              <a:rPr lang="ru-RU" altLang="ru-RU" sz="2000"/>
              <a:t>в 1968 г.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5425" y="1989138"/>
            <a:ext cx="87852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</a:pPr>
            <a:r>
              <a:rPr lang="ru-RU" altLang="ru-RU" sz="2000">
                <a:latin typeface="Tahoma" pitchFamily="34" charset="0"/>
              </a:rPr>
              <a:t>Почти все корковые и подкорковые отделы головного мозга могут участвовать в запоминании, т.е. следы памяти не накапливаются в одной четко определенной его области. </a:t>
            </a:r>
          </a:p>
          <a:p>
            <a:pPr>
              <a:buClr>
                <a:srgbClr val="000066"/>
              </a:buClr>
            </a:pPr>
            <a:r>
              <a:rPr lang="ru-RU" altLang="ru-RU" sz="2000">
                <a:latin typeface="Tahoma" pitchFamily="34" charset="0"/>
              </a:rPr>
              <a:t>Различные процессы памяти требуют неодинаковых мозговых структур, и каждый процесс затрагивает лишь строго определенную популяцию нейронов, не влияя на соседние нервные клетки.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250825" y="333375"/>
            <a:ext cx="8569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4581525"/>
            <a:ext cx="84963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66"/>
                </a:solidFill>
                <a:latin typeface="Tahoma" pitchFamily="34" charset="0"/>
              </a:rPr>
              <a:t>Успешность памяти зависит:</a:t>
            </a:r>
            <a:endParaRPr lang="ru-RU" altLang="ru-RU" sz="2400" b="1" i="1">
              <a:solidFill>
                <a:srgbClr val="000066"/>
              </a:solidFill>
              <a:latin typeface="Tahoma" pitchFamily="34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ь"/>
            </a:pPr>
            <a:r>
              <a:rPr lang="ru-RU" altLang="ru-RU" b="1" i="1">
                <a:latin typeface="Tahoma" pitchFamily="34" charset="0"/>
              </a:rPr>
              <a:t>от степени завершенности действий запоминания;</a:t>
            </a:r>
          </a:p>
          <a:p>
            <a:pPr>
              <a:buClr>
                <a:srgbClr val="000066"/>
              </a:buClr>
              <a:buFont typeface="Wingdings" pitchFamily="2" charset="2"/>
              <a:buChar char="ь"/>
            </a:pPr>
            <a:r>
              <a:rPr lang="ru-RU" altLang="ru-RU" b="1" i="1">
                <a:latin typeface="Tahoma" pitchFamily="34" charset="0"/>
              </a:rPr>
              <a:t>от интересов и склонностей личности;</a:t>
            </a:r>
          </a:p>
          <a:p>
            <a:pPr>
              <a:buClr>
                <a:srgbClr val="000066"/>
              </a:buClr>
              <a:buFont typeface="Wingdings" pitchFamily="2" charset="2"/>
              <a:buChar char="ь"/>
            </a:pPr>
            <a:r>
              <a:rPr lang="ru-RU" altLang="ru-RU" b="1" i="1">
                <a:latin typeface="Tahoma" pitchFamily="34" charset="0"/>
              </a:rPr>
              <a:t>от отношения личности к той или иной деятельности;</a:t>
            </a:r>
            <a:r>
              <a:rPr lang="ru-RU" altLang="ru-RU" b="1">
                <a:latin typeface="Tahoma" pitchFamily="34" charset="0"/>
              </a:rPr>
              <a:t> </a:t>
            </a:r>
            <a:endParaRPr lang="ru-RU" altLang="ru-RU" b="1" i="1">
              <a:latin typeface="Tahoma" pitchFamily="34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ь"/>
            </a:pPr>
            <a:r>
              <a:rPr lang="ru-RU" altLang="ru-RU" b="1" i="1">
                <a:latin typeface="Tahoma" pitchFamily="34" charset="0"/>
              </a:rPr>
              <a:t>от эмоционального настроя;</a:t>
            </a:r>
            <a:r>
              <a:rPr lang="ru-RU" altLang="ru-RU" b="1">
                <a:latin typeface="Tahoma" pitchFamily="34" charset="0"/>
              </a:rPr>
              <a:t> </a:t>
            </a:r>
            <a:endParaRPr lang="ru-RU" altLang="ru-RU" b="1" i="1">
              <a:latin typeface="Tahoma" pitchFamily="34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ь"/>
            </a:pPr>
            <a:r>
              <a:rPr lang="ru-RU" altLang="ru-RU" b="1" i="1">
                <a:latin typeface="Tahoma" pitchFamily="34" charset="0"/>
              </a:rPr>
              <a:t>от волевого усилия.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249" y="1428736"/>
            <a:ext cx="4179561" cy="5143536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</a:t>
            </a:r>
            <a:r>
              <a:rPr lang="ru-RU" sz="40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000" dirty="0" err="1" smtClean="0">
                <a:solidFill>
                  <a:schemeClr val="tx2">
                    <a:satMod val="200000"/>
                  </a:schemeClr>
                </a:solidFill>
              </a:rPr>
              <a:t>Блапгодарю</a:t>
            </a:r>
            <a:r>
              <a:rPr lang="ru-RU" sz="4000" dirty="0" smtClean="0">
                <a:solidFill>
                  <a:schemeClr val="tx2">
                    <a:satMod val="200000"/>
                  </a:schemeClr>
                </a:solidFill>
              </a:rPr>
              <a:t> за ВНИМАНИЕ!</a:t>
            </a:r>
            <a:endParaRPr lang="ru-RU" sz="40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0180" name="Рисунок 3" descr="101563_f5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42918"/>
            <a:ext cx="5086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2189163" y="384175"/>
            <a:ext cx="4765675" cy="9239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400" dirty="0" smtClean="0">
                <a:solidFill>
                  <a:schemeClr val="bg1"/>
                </a:solidFill>
                <a:latin typeface="Monotype Corsiva" pitchFamily="66" charset="0"/>
              </a:rPr>
              <a:t>Нервная память 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4716463" y="1700213"/>
            <a:ext cx="4038600" cy="4525962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В памяти закрепляются не только отдельные информационные элементы, а целостные системы знаний, позволяющие живому организму приобретать, хранить и использовать обширный запас сведений в целях эффективного приспособления к окружающему миру.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250825" y="12684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— это особая форма психического отражения действительности, заключающаяся в </a:t>
            </a:r>
            <a:r>
              <a:rPr lang="ru-RU" altLang="ru-RU" b="1">
                <a:solidFill>
                  <a:srgbClr val="FF0000"/>
                </a:solidFill>
              </a:rPr>
              <a:t>закреплении, сохранении и последующем воспроизведении информации </a:t>
            </a:r>
            <a:r>
              <a:rPr lang="ru-RU" altLang="ru-RU" b="1"/>
              <a:t>в головном мозге. </a:t>
            </a:r>
          </a:p>
        </p:txBody>
      </p:sp>
      <p:pic>
        <p:nvPicPr>
          <p:cNvPr id="7173" name="Рисунок 3" descr="48411683_memo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249613"/>
            <a:ext cx="4152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31775"/>
            <a:ext cx="7848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Виды нервной памяти</a:t>
            </a:r>
            <a:r>
              <a:rPr lang="ru-RU" sz="3600" b="1" dirty="0">
                <a:solidFill>
                  <a:srgbClr val="000000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66713" y="1484313"/>
            <a:ext cx="42481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2000" b="1" i="1">
                <a:solidFill>
                  <a:srgbClr val="FF0000"/>
                </a:solidFill>
                <a:latin typeface="Tahoma" pitchFamily="34" charset="0"/>
              </a:rPr>
              <a:t>Генотипическая </a:t>
            </a:r>
            <a:r>
              <a:rPr lang="ru-RU" altLang="ru-RU" b="1" i="1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ru-RU" altLang="ru-RU" b="1">
                <a:solidFill>
                  <a:srgbClr val="000000"/>
                </a:solidFill>
                <a:latin typeface="Tahoma" pitchFamily="34" charset="0"/>
              </a:rPr>
              <a:t>врожденная) - обеспечивает становление безусловных рефлексов и инстинктов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787900" y="1371600"/>
            <a:ext cx="410368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2000" b="1" i="1">
                <a:solidFill>
                  <a:srgbClr val="FF0000"/>
                </a:solidFill>
                <a:latin typeface="Tahoma" pitchFamily="34" charset="0"/>
              </a:rPr>
              <a:t>Фенотипическая </a:t>
            </a:r>
            <a:r>
              <a:rPr lang="ru-RU" altLang="ru-RU" sz="2000" b="1" i="1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ru-RU" altLang="ru-RU" b="1">
                <a:solidFill>
                  <a:srgbClr val="000000"/>
                </a:solidFill>
                <a:latin typeface="Tahoma" pitchFamily="34" charset="0"/>
              </a:rPr>
              <a:t>приобретенная) - составляет основу индивидуального опыта, формируемого в процессе научения</a:t>
            </a:r>
          </a:p>
          <a:p>
            <a:pPr>
              <a:buFontTx/>
              <a:buChar char="-"/>
            </a:pPr>
            <a:endParaRPr lang="ru-RU" altLang="ru-RU" sz="2000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ru-RU" altLang="ru-RU" sz="2000" b="1">
                <a:solidFill>
                  <a:srgbClr val="000000"/>
                </a:solidFill>
                <a:latin typeface="Tahoma" pitchFamily="34" charset="0"/>
              </a:rPr>
              <a:t>   </a:t>
            </a:r>
          </a:p>
          <a:p>
            <a:endParaRPr lang="ru-RU" altLang="ru-RU" sz="2000" b="1">
              <a:solidFill>
                <a:srgbClr val="000000"/>
              </a:solidFill>
              <a:latin typeface="Tahoma" pitchFamily="34" charset="0"/>
            </a:endParaRPr>
          </a:p>
          <a:p>
            <a:endParaRPr lang="ru-RU" altLang="ru-RU" sz="2000" b="1">
              <a:solidFill>
                <a:srgbClr val="000000"/>
              </a:solidFill>
              <a:latin typeface="Tahoma" pitchFamily="34" charset="0"/>
            </a:endParaRPr>
          </a:p>
          <a:p>
            <a:endParaRPr lang="ru-RU" altLang="ru-RU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ru-RU" altLang="ru-RU" b="1">
                <a:solidFill>
                  <a:srgbClr val="333399"/>
                </a:solidFill>
                <a:latin typeface="Tahoma" pitchFamily="34" charset="0"/>
              </a:rPr>
              <a:t>  В) Декларативная память </a:t>
            </a:r>
            <a:r>
              <a:rPr lang="ru-RU" altLang="ru-RU" b="1">
                <a:solidFill>
                  <a:srgbClr val="000000"/>
                </a:solidFill>
                <a:latin typeface="Tahoma" pitchFamily="34" charset="0"/>
              </a:rPr>
              <a:t>– хранение любой информации (кроме навыков): формул, символов, содержания прочитанного и т.п.</a:t>
            </a: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704850" y="4592638"/>
            <a:ext cx="3362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А) Процедурная память  - </a:t>
            </a:r>
            <a:r>
              <a:rPr lang="ru-RU" altLang="ru-RU" b="1"/>
              <a:t>связана с усвоением навыков (процедур)</a:t>
            </a:r>
          </a:p>
        </p:txBody>
      </p:sp>
      <p:cxnSp>
        <p:nvCxnSpPr>
          <p:cNvPr id="5" name="Прямая со стрелкой 4"/>
          <p:cNvCxnSpPr>
            <a:endCxn id="9221" idx="0"/>
          </p:cNvCxnSpPr>
          <p:nvPr/>
        </p:nvCxnSpPr>
        <p:spPr>
          <a:xfrm flipH="1">
            <a:off x="2386013" y="2852738"/>
            <a:ext cx="3625850" cy="1739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1863" y="2852738"/>
            <a:ext cx="341312" cy="13684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66713" y="1371600"/>
            <a:ext cx="4249737" cy="14811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7900" y="1371600"/>
            <a:ext cx="4103688" cy="148113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4850" y="4592638"/>
            <a:ext cx="3219450" cy="922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7900" y="4221163"/>
            <a:ext cx="3887788" cy="15827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493125" cy="6011862"/>
          </a:xfrm>
        </p:spPr>
        <p:txBody>
          <a:bodyPr rtlCol="0">
            <a:normAutofit/>
          </a:bodyPr>
          <a:lstStyle/>
          <a:p>
            <a:pPr marL="685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Классификации видов</a:t>
            </a:r>
            <a:r>
              <a:rPr lang="x-none" sz="32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памяти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685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x-none" b="1" smtClean="0">
                <a:solidFill>
                  <a:srgbClr val="C00000"/>
                </a:solidFill>
              </a:rPr>
              <a:t>по форме проявления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41148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None/>
              <a:defRPr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Образная    2. Эмоциональная   3. Словесно-логическая             4. Моторная</a:t>
            </a:r>
          </a:p>
          <a:p>
            <a:pPr marL="685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по</a:t>
            </a:r>
            <a:r>
              <a:rPr lang="x-none" b="1" smtClean="0">
                <a:solidFill>
                  <a:srgbClr val="C00000"/>
                </a:solidFill>
              </a:rPr>
              <a:t> продолжительности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582930" indent="-51435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AutoNum type="arabicPeriod"/>
              <a:defRPr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Мгновенная   2. Кратковременная   3. Долговременная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- </a:t>
            </a:r>
            <a:r>
              <a:rPr lang="ru-RU" b="1" dirty="0" smtClean="0">
                <a:solidFill>
                  <a:srgbClr val="C00000"/>
                </a:solidFill>
              </a:rPr>
              <a:t>по способу реализации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Внутренняя    2. Произвольная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непроизвольная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Сознательная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латентная</a:t>
            </a:r>
          </a:p>
          <a:p>
            <a:pPr marL="0" indent="0" eaLnBrk="1" fontAlgn="auto" hangingPunct="1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-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</a:rPr>
              <a:t>ПО ВИДАМ ЧУВСТВИТЕЛЬНОСТИ:</a:t>
            </a:r>
          </a:p>
          <a:p>
            <a:pPr marL="0" indent="0" eaLnBrk="1" fontAlgn="auto" hangingPunct="1">
              <a:spcBef>
                <a:spcPct val="50000"/>
              </a:spcBef>
              <a:buClr>
                <a:srgbClr val="000066"/>
              </a:buClr>
              <a:buFontTx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+mj-lt"/>
              </a:rPr>
              <a:t>  1. Зрительная     2. </a:t>
            </a:r>
            <a:r>
              <a:rPr lang="ru-RU" sz="2000" i="1" dirty="0">
                <a:solidFill>
                  <a:srgbClr val="000000"/>
                </a:solidFill>
                <a:latin typeface="+mj-lt"/>
              </a:rPr>
              <a:t>Слуховая </a:t>
            </a:r>
            <a:r>
              <a:rPr lang="ru-RU" sz="2000" i="1" dirty="0" smtClean="0">
                <a:solidFill>
                  <a:srgbClr val="000000"/>
                </a:solidFill>
                <a:latin typeface="+mj-lt"/>
              </a:rPr>
              <a:t>  3. </a:t>
            </a:r>
            <a:r>
              <a:rPr lang="ru-RU" sz="2000" i="1" dirty="0">
                <a:solidFill>
                  <a:srgbClr val="000000"/>
                </a:solidFill>
                <a:latin typeface="+mj-lt"/>
              </a:rPr>
              <a:t>Обонятельная </a:t>
            </a:r>
            <a:r>
              <a:rPr lang="ru-RU" sz="2000" i="1" dirty="0" smtClean="0">
                <a:solidFill>
                  <a:srgbClr val="000000"/>
                </a:solidFill>
                <a:latin typeface="+mj-lt"/>
              </a:rPr>
              <a:t>  4. </a:t>
            </a:r>
            <a:r>
              <a:rPr lang="ru-RU" sz="2000" i="1" dirty="0">
                <a:solidFill>
                  <a:srgbClr val="000000"/>
                </a:solidFill>
                <a:latin typeface="+mj-lt"/>
              </a:rPr>
              <a:t>Вкусовая</a:t>
            </a:r>
          </a:p>
          <a:p>
            <a:pPr marL="0" indent="0" eaLnBrk="1" fontAlgn="auto" hangingPunct="1">
              <a:spcBef>
                <a:spcPct val="50000"/>
              </a:spcBef>
              <a:buClr>
                <a:srgbClr val="000066"/>
              </a:buClr>
              <a:buFontTx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+mj-lt"/>
              </a:rPr>
              <a:t>  5. Осязательная</a:t>
            </a:r>
            <a:endParaRPr lang="ru-RU" sz="2000" i="1" dirty="0">
              <a:solidFill>
                <a:srgbClr val="000000"/>
              </a:solidFill>
              <a:latin typeface="+mj-lt"/>
            </a:endParaRPr>
          </a:p>
          <a:p>
            <a:pPr marL="685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725738" y="2349500"/>
            <a:ext cx="6418262" cy="27432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Образная память </a:t>
            </a:r>
            <a:r>
              <a:rPr lang="ru-RU" altLang="ru-RU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память на представления; запоминание, сохранение и воспроизведение образов ранее воспринимавшихся предметов и явлений действительности.</a:t>
            </a:r>
          </a:p>
        </p:txBody>
      </p:sp>
      <p:pic>
        <p:nvPicPr>
          <p:cNvPr id="15363" name="Picture 2" descr="C:\Users\Юрий\Desktop\Виды памя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2232025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6264275" cy="4341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altLang="ru-RU" smtClean="0"/>
              <a:t> </a:t>
            </a:r>
            <a:r>
              <a:rPr lang="ru-RU" altLang="ru-RU" sz="3600" b="1" smtClean="0"/>
              <a:t>Эмоциональная память</a:t>
            </a:r>
            <a:r>
              <a:rPr lang="ru-RU" altLang="ru-RU" sz="3600" smtClean="0"/>
              <a:t> </a:t>
            </a:r>
            <a:r>
              <a:rPr lang="ru-RU" altLang="ru-RU" sz="2800" smtClean="0"/>
              <a:t>- память на пережитые чувства; способность запоминать и воспроизводить чувства.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     Эмоциональная память проявляется в закреплении и последующем (непроизвольном) воспроизведении тех или иных эмоциональных состояний. </a:t>
            </a:r>
          </a:p>
        </p:txBody>
      </p:sp>
      <p:pic>
        <p:nvPicPr>
          <p:cNvPr id="16387" name="Picture 2" descr="C:\Users\Юрий\Desktop\обр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33375"/>
            <a:ext cx="28400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348038" y="2565400"/>
            <a:ext cx="5122862" cy="28082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 b="1" smtClean="0"/>
              <a:t>Логическая память </a:t>
            </a:r>
            <a:r>
              <a:rPr lang="ru-RU" altLang="ru-RU" smtClean="0"/>
              <a:t>— память на словесные сигналы, обозначающие как внешние объекты и события, так и вызванные ими ощущения и представления.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7411" name="Picture 2" descr="C:\Users\Юрий\Desktop\Эмо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5888"/>
            <a:ext cx="2808287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267325" cy="8636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dirty="0" smtClean="0"/>
              <a:t>Моторная память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18435" name="Picture 2" descr="C:\Users\Юрий\Desktop\лог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928670"/>
            <a:ext cx="2226365" cy="4364182"/>
          </a:xfrm>
          <a:noFill/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4325" y="1916113"/>
            <a:ext cx="52562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/>
              <a:t>Запоминание движений, их последовательности и положения тела в пространстве в ходе их выполнения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2813</TotalTime>
  <Words>1233</Words>
  <Application>Microsoft Office PowerPoint</Application>
  <PresentationFormat>Экран (4:3)</PresentationFormat>
  <Paragraphs>112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Нервная память </vt:lpstr>
      <vt:lpstr>Слайд 4</vt:lpstr>
      <vt:lpstr>Слайд 5</vt:lpstr>
      <vt:lpstr>Слайд 6</vt:lpstr>
      <vt:lpstr>Слайд 7</vt:lpstr>
      <vt:lpstr>Слайд 8</vt:lpstr>
      <vt:lpstr>Моторная память </vt:lpstr>
      <vt:lpstr>Временные виды памяти</vt:lpstr>
      <vt:lpstr>Слайд 11</vt:lpstr>
      <vt:lpstr>Слайд 12</vt:lpstr>
      <vt:lpstr>Схема поступления информации из сенсорной памяти во вторичную</vt:lpstr>
      <vt:lpstr>ФАЗЫ РАБОТЫ ПАМЯТИ</vt:lpstr>
      <vt:lpstr>Классификация  памяти по механизмам усвоения и хранения информации   </vt:lpstr>
      <vt:lpstr>Первичная электрофизиологическая (кратковременная) память</vt:lpstr>
      <vt:lpstr>Вторичная электрофизиологическая память (разновидность кратковременной)</vt:lpstr>
      <vt:lpstr>Механизм долговременной потенциации</vt:lpstr>
      <vt:lpstr>Слайд 19</vt:lpstr>
      <vt:lpstr>Нейрохимическая (промежуточная) память</vt:lpstr>
      <vt:lpstr>Слайд 21</vt:lpstr>
      <vt:lpstr>Слайд 22</vt:lpstr>
      <vt:lpstr>Нейроструктурная (долговременная) память</vt:lpstr>
      <vt:lpstr>Слайд 24</vt:lpstr>
      <vt:lpstr>Слайд 25</vt:lpstr>
      <vt:lpstr>Слайд 26</vt:lpstr>
      <vt:lpstr>        Блапгодарю за ВНИМАНИЕ!</vt:lpstr>
    </vt:vector>
  </TitlesOfParts>
  <Company>VND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Timofeeva</dc:creator>
  <cp:lastModifiedBy>Салтереева Хава Р</cp:lastModifiedBy>
  <cp:revision>475</cp:revision>
  <dcterms:created xsi:type="dcterms:W3CDTF">2005-02-02T10:19:50Z</dcterms:created>
  <dcterms:modified xsi:type="dcterms:W3CDTF">2020-06-02T18:18:58Z</dcterms:modified>
</cp:coreProperties>
</file>