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E4CFF-7050-4094-B9B0-E84993F78ED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D30F0-C87D-4FDF-873B-41087EEC3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628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E4CFF-7050-4094-B9B0-E84993F78ED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D30F0-C87D-4FDF-873B-41087EEC3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585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E4CFF-7050-4094-B9B0-E84993F78ED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D30F0-C87D-4FDF-873B-41087EEC3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250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E4CFF-7050-4094-B9B0-E84993F78ED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D30F0-C87D-4FDF-873B-41087EEC3749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3956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E4CFF-7050-4094-B9B0-E84993F78ED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D30F0-C87D-4FDF-873B-41087EEC3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081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E4CFF-7050-4094-B9B0-E84993F78ED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D30F0-C87D-4FDF-873B-41087EEC3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915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E4CFF-7050-4094-B9B0-E84993F78ED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D30F0-C87D-4FDF-873B-41087EEC3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6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E4CFF-7050-4094-B9B0-E84993F78ED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D30F0-C87D-4FDF-873B-41087EEC3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142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E4CFF-7050-4094-B9B0-E84993F78ED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D30F0-C87D-4FDF-873B-41087EEC3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146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E4CFF-7050-4094-B9B0-E84993F78ED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D30F0-C87D-4FDF-873B-41087EEC3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928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E4CFF-7050-4094-B9B0-E84993F78ED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D30F0-C87D-4FDF-873B-41087EEC3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45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E4CFF-7050-4094-B9B0-E84993F78ED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D30F0-C87D-4FDF-873B-41087EEC3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274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E4CFF-7050-4094-B9B0-E84993F78ED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D30F0-C87D-4FDF-873B-41087EEC3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218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E4CFF-7050-4094-B9B0-E84993F78ED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D30F0-C87D-4FDF-873B-41087EEC3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656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E4CFF-7050-4094-B9B0-E84993F78ED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D30F0-C87D-4FDF-873B-41087EEC3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746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E4CFF-7050-4094-B9B0-E84993F78ED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D30F0-C87D-4FDF-873B-41087EEC3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253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E4CFF-7050-4094-B9B0-E84993F78ED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D30F0-C87D-4FDF-873B-41087EEC3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015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0E4CFF-7050-4094-B9B0-E84993F78ED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2CD30F0-C87D-4FDF-873B-41087EEC3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15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7157" y="512618"/>
            <a:ext cx="8689976" cy="1302325"/>
          </a:xfrm>
        </p:spPr>
        <p:txBody>
          <a:bodyPr>
            <a:normAutofit/>
          </a:bodyPr>
          <a:lstStyle/>
          <a:p>
            <a:r>
              <a:rPr lang="ru-RU" sz="4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Полипозный </a:t>
            </a:r>
            <a:r>
              <a:rPr lang="ru-RU" sz="4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риносинусит</a:t>
            </a:r>
            <a:r>
              <a:rPr lang="ru-RU" sz="4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Современный взгляд на проблему</a:t>
            </a:r>
            <a:endParaRPr lang="ru-RU" sz="4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gaimoritus.ru/wp-content/uploads/2015/09/polir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3" y="1911927"/>
            <a:ext cx="8631381" cy="473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452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424547" y="401782"/>
            <a:ext cx="9282544" cy="6456218"/>
          </a:xfrm>
        </p:spPr>
        <p:txBody>
          <a:bodyPr>
            <a:normAutofit/>
          </a:bodyPr>
          <a:lstStyle/>
          <a:p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Больные с ПР, по имеющимся данным, страдают прогрессирующей заложенностью носа (100 %),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гипосмией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различной степени выраженности (78 %),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ринореей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(69 %), лицевыми болями (60 %), головной болью (43 %),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аносмией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полипозном поражении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остиомеатального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комплекса нарушается дренажная, вентиляционная функция больших околоносовых синусов, и в них возникают патологические состояния от острых гнойных до хронических гнойно-гиперпластических процессов, симптоматика которых усугубляет течение ПР.</a:t>
            </a:r>
            <a:b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первых на возникновение приступов удушья во время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полипотомии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при операциях на носовой полости, а также на утяжеление течения БА в послеоперационном периоде у больных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аспириновой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триадой обратил внимание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francis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1929 г. Аналогичная точка зрения встречается в более поздних работах. Есть мнение, что хирургическое лечение лор-органов при БА в лучшем случае не оказывает влияния на состояние нижних отделов дыхательного тракта, а в худшем – приводит к утяжелению со стороны бронхолегочной системы или к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бронхоспазму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 время операции, что может заканчиваться летальным исходом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uprostim.com/wp-content/uploads/2021/03/anime_01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389" y="1302328"/>
            <a:ext cx="4286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160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537" y="-13855"/>
            <a:ext cx="10364451" cy="928255"/>
          </a:xfrm>
        </p:spPr>
        <p:txBody>
          <a:bodyPr>
            <a:normAutofit/>
          </a:bodyPr>
          <a:lstStyle/>
          <a:p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748145"/>
            <a:ext cx="10363826" cy="5735783"/>
          </a:xfrm>
        </p:spPr>
        <p:txBody>
          <a:bodyPr>
            <a:noAutofit/>
          </a:bodyPr>
          <a:lstStyle/>
          <a:p>
            <a:pPr lvl="0"/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объективный осмотр.</a:t>
            </a:r>
          </a:p>
          <a:p>
            <a:pPr lvl="0"/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гистологического исследования полипозной ткани при распространенном полипозном процессе</a:t>
            </a:r>
          </a:p>
          <a:p>
            <a:pPr lvl="0"/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цитоморфологическое исследования назального секрета или мазков-отпечатков со слизистой оболочки - при сочетании ПРС с аллергическим ринитом.</a:t>
            </a:r>
          </a:p>
          <a:p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передняя и задняя риноскопия.</a:t>
            </a:r>
          </a:p>
          <a:p>
            <a:pPr lvl="0"/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омпьютерная томография околоносовых пазух .</a:t>
            </a:r>
          </a:p>
          <a:p>
            <a:pPr lvl="0"/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магнитно-резонансная томография околоносовых пазух (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мрт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онсультация пульмонолога и\или аллерголога-иммунолога перед хирургическим вмешательством проведение исследования функции внешнего дыхания.</a:t>
            </a:r>
          </a:p>
          <a:p>
            <a:pPr lvl="0"/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ередняя активная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риноманометрия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пикфлуометрия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акустическая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риноманометрия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сследование цилиарной активности (сахариновый тест).</a:t>
            </a:r>
            <a: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https://avatars.mds.yandex.net/get-zen_doc/1945572/pub_5d21749ce3a2d600aec724e0_5d217791959b0d00ad33be7a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131" y="2396835"/>
            <a:ext cx="2843887" cy="220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412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773821"/>
          </a:xfrm>
        </p:spPr>
        <p:txBody>
          <a:bodyPr/>
          <a:lstStyle/>
          <a:p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149" y="635277"/>
            <a:ext cx="10363826" cy="4767996"/>
          </a:xfrm>
        </p:spPr>
        <p:txBody>
          <a:bodyPr>
            <a:normAutofit/>
          </a:bodyPr>
          <a:lstStyle/>
          <a:p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Хирургические методы широко применяются в лечении ПР. Они преследуют следующие цели: восстановление свободного носового дыхания, полное удаление полипозной ткани, максимальное сохранение патологически неизмененной слизистой оболочки. Основной проблемой, с которой чаще всего приходится сталкиваться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ринохирургу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является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рецидивирование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полипоза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некоторых случаях рост полипозной ткани настолько интенсивен, что больной вынужден прибегать к хирургическому лечению два-три и более раз в год. Частые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полипотомии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особенно нежелательно проводить пациентам, у которых ПР сочетается с БА, так как любое оперативное вмешательство в носовой полости у таких больных чревато возникновением астматического приступа или утяжелением течения БА. 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svetly3.ru/800/600/https/www.davinci.al/wp-content/uploads/2019/01/eleminimi-i-polipeve-klinika-davinc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680" y="3948545"/>
            <a:ext cx="6494607" cy="290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24" y="3948544"/>
            <a:ext cx="4762500" cy="29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36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53556" y="346364"/>
            <a:ext cx="11139680" cy="512618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стране на сегодняшний день для проведения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полипотомии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носа чаще всего используют полипные петли. С их помощью возможно восстановить нормальное носовое дыхание, но сложно удалить полностью всю полипозную ткань из верхних отделов носовой полости и из области среднего носового хода. Кроме того, при этом нередко удаляются большие участки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интактной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слизистой оболочки.</a:t>
            </a:r>
            <a:endParaRPr lang="ru-RU" sz="2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www.colorectalsurgeonssydney.com.au/sites/default/files/inline-images/snared-polypectomy_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534" y="2646217"/>
            <a:ext cx="9119466" cy="351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www.glavm.ru/upload/shop_3/9/1/1/item_9111/item_9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" y="3758189"/>
            <a:ext cx="3349626" cy="309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033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11991" y="568038"/>
            <a:ext cx="11250517" cy="5264726"/>
          </a:xfrm>
        </p:spPr>
        <p:txBody>
          <a:bodyPr>
            <a:normAutofit/>
          </a:bodyPr>
          <a:lstStyle/>
          <a:p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сегодняшний день используется большое количество методик комплексного лечения ПР с использованием лазерного, ультразвукового и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электрокоагуляционного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воздействий на полипозную ткань. Они позволяют более полно удалить все патологически измененные участки слизистой оболочки. Применение этих методов дает возможность увеличить продолжительность ремиссии.</a:t>
            </a:r>
            <a:b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845" y="3200401"/>
            <a:ext cx="7609610" cy="328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82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01155" y="221674"/>
            <a:ext cx="11153535" cy="4987635"/>
          </a:xfrm>
        </p:spPr>
        <p:txBody>
          <a:bodyPr>
            <a:noAutofit/>
          </a:bodyPr>
          <a:lstStyle/>
          <a:p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Разработан щадящий и в то же время эффективный метод лечения ПР – метод эндоскопической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эндоназальной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хирургии. В ходе операций,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проводящихся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 контролем эндоскопа, возможно осмотреть все отделы полости носа и околоносовых пазух, удалить практически все патологически измененные ткани. При этом полностью сохраняется не вовлеченная в полипозный процесс слизистая оболочка. Дальнейшее совершенствование хирургической аппаратуры привело к созданию «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микродебридера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Его рабочая часть состоит из полой трубки, внутри которой вращается лезвие. К каналу ручки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микродебридера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присоединен шланг отсоса. За счет создаваемого отрицательного давления полипы присасываются к отверстию на конце рабочей части инструмента и срезаются лезвием.</a:t>
            </a:r>
            <a:endParaRPr lang="ru-RU" sz="2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s://1.bp.blogspot.com/-VW4ojaM-9KQ/YDI2YYe1lTI/AAAAAAABBKY/86MnBEU0W28pemqAeUr104CEgQ8jq3C7QCLcBGAsYHQ/s1600/%25D0%25BC%25D0%25B5%25D0%25B4%25D0%25B8%25D1%2586%25D0%25B8%25D0%25BD%25D0%25B0_%2BDoV%2B%252833%25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205" y="4461164"/>
            <a:ext cx="3626741" cy="288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kurspresent.ru/assets/images/resources/167/spray-painting-wall-anim-500-clr-113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921" y="4627418"/>
            <a:ext cx="4762500" cy="24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856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656101"/>
          </a:xfrm>
        </p:spPr>
        <p:txBody>
          <a:bodyPr/>
          <a:lstStyle/>
          <a:p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28750" y="633329"/>
            <a:ext cx="5680990" cy="6201899"/>
          </a:xfrm>
        </p:spPr>
        <p:txBody>
          <a:bodyPr/>
          <a:lstStyle/>
          <a:p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Интраназальные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глюкокортикостероиды</a:t>
            </a:r>
            <a:endParaRPr lang="ru-RU" sz="2400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Системные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глюкокортикостероиды</a:t>
            </a:r>
            <a:endParaRPr lang="ru-RU" sz="2400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Антагонисты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лейкотриеновых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рецепторов</a:t>
            </a:r>
          </a:p>
          <a:p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Антибиотики - не рекомендуются в связи с недостаточными доказательствами эффективности при ПРС и потенциальных рисках, связанных с формированием резистентности микрофлоры, возникновением анафилаксии, осложнений со стороны желудочно-кишечного тракта.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4338" name="Picture 2" descr="https://i.gifer.com/7U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0" y="0"/>
            <a:ext cx="27051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74.img.avito.st/image/1/e95UgbaB1zciJCUxLpAUi6si0zH2INcxkUHTMSIkJTHiJtsz4iDXc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088" y="3089305"/>
            <a:ext cx="39624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kurspresent.ru/assets/images/resources/243/stick-figure-drawing-three-check-marks-nonlooping-500-clr-657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0"/>
            <a:ext cx="2857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747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149" y="1066801"/>
            <a:ext cx="10363826" cy="516774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при неэффективности медикаментозной терапии ПРС, распространенном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полипозе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носа и ОНП. Оптимальным вариантом хирургического вмешательства при ПРС является функциональная эндоскопическая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риносинусохирургия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(ФЭРСХ), концепция которой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Предусматривает удаление полипов (полипозно измененной СО полости носа и ОНП), восстановление проходимости естественных соустий, устранение анатомических нарушений в полости носа, включающее, чаще всего,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септопластику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и/или редукцию гипертрофированных нижних /средних носовых раковин, коррекцию буллезной средней раковины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выраженности и характера патологических изменений, могут применяться минимально инвазивные вмешательства, обеспечивающие дренирование и аэрацию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онп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Эффективность хирургического лечения ПРС в значительной мере зависит от предоперационной медикаментозной терапии.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4744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Салтереева Хава Р\Downloads\lLmaHIIYssU.jpg"/>
          <p:cNvPicPr>
            <a:picLocks noGrp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65418" y="124691"/>
            <a:ext cx="649778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https://malware.xyz/wp-content/uploads/2017/12/sql-injection-malware-xyz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6395"/>
            <a:ext cx="422910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71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149" y="334543"/>
            <a:ext cx="10364451" cy="649130"/>
          </a:xfrm>
        </p:spPr>
        <p:txBody>
          <a:bodyPr/>
          <a:lstStyle/>
          <a:p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983673"/>
            <a:ext cx="10363826" cy="5694217"/>
          </a:xfrm>
        </p:spPr>
        <p:txBody>
          <a:bodyPr>
            <a:normAutofit/>
          </a:bodyPr>
          <a:lstStyle/>
          <a:p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результаты красноречиво свидетельствуют о необходимости отказаться от привычной хирургической тактики при сочетании ПР с БА, используя щадящую оперативную методику и комплексную фоновую терапию.</a:t>
            </a:r>
          </a:p>
          <a:p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Однако, сравнивая хирургические и терапевтические методы, можно сказать, что использование даже самых последних достижений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ринохирургии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позволяет воздействовать лишь на конечный результат патологического процесса, никак не влияя на звенья патогенеза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полипоза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этом смысле хирургическое лечение носит симптоматический характер, избавляя больного от проявлений болезни. Оно не прерывает цепь ее развития и поэтому практически не влияет на продолжительность ремиссии.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4663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443346"/>
            <a:ext cx="10363826" cy="3910877"/>
          </a:xfrm>
        </p:spPr>
        <p:txBody>
          <a:bodyPr>
            <a:normAutofit/>
          </a:bodyPr>
          <a:lstStyle/>
          <a:p>
            <a: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Актуальность. 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многочисленные исследования, посвященные вопросам лечения полипозного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риносинусита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одной из самых сложных и спорных задач данной тематики остается поиск наиболее эффективных методов устранения назальной обструкции, позволяющих максимально длительно сохранить адекватность носового дыхания, вследствие нарушения которого в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рганизме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развивается как органная, так и тканевая гипоксия. Сложность в решении этой проблемы повсеместно связывают с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полиэтиологичностью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данного заболевания.</a:t>
            </a:r>
          </a:p>
          <a:p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стандарты лечения полипозного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риносинусита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согласно международным рекомендациям, включают применения топических, а при необходимости и системных кортикостероидов.</a:t>
            </a:r>
          </a:p>
          <a:p>
            <a:endParaRPr lang="ru-RU" dirty="0"/>
          </a:p>
        </p:txBody>
      </p:sp>
      <p:pic>
        <p:nvPicPr>
          <p:cNvPr id="2050" name="Picture 2" descr="https://avatars.mds.yandex.net/get-ynews/3335063/15231d90c745eeac7c06334c37faee58/992x4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90" y="3994005"/>
            <a:ext cx="7107383" cy="286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189131.selcdn.ru/leonardo/uploadsForSiteId/200301/texteditor/a5120d27-5c8d-4faa-8a42-5b5de90d0f9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74" y="4553166"/>
            <a:ext cx="2536008" cy="210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80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 descr="https://pbs.twimg.com/media/DwFK_xbWoAAdi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12738"/>
            <a:ext cx="11551516" cy="628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507" y="312738"/>
            <a:ext cx="10364451" cy="1596177"/>
          </a:xfrm>
        </p:spPr>
        <p:txBody>
          <a:bodyPr>
            <a:normAutofit/>
          </a:bodyPr>
          <a:lstStyle/>
          <a:p>
            <a:r>
              <a:rPr lang="ru-RU" sz="4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sz="4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s://s0.slide-share.ru/s_slide/8458f0600398fc380933cf93336d0fe4/5983110c-e4f0-4b4a-8425-f95d87cf604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s0.slide-share.ru/s_slide/e28df9f50f69061ef40e6ee9913dc55a/6a9bd1dc-f56f-461b-8ef8-9120392b5864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53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149" y="521536"/>
            <a:ext cx="10364451" cy="76693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этиология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89004" y="1288474"/>
            <a:ext cx="10363826" cy="5301095"/>
          </a:xfrm>
        </p:spPr>
        <p:txBody>
          <a:bodyPr>
            <a:normAutofit/>
          </a:bodyPr>
          <a:lstStyle/>
          <a:p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Единой теории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этиопатогенеза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сегодняшний день не существует. С большой долей уверенности можно говорить, что ПРС является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полиэтиологичным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заболеванием. При этом существуют локальные, ограниченные только слизистой оболочкой околоносовых пазух (ОНП) и системные формы заболевания, при которых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полипоз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сочетается с бронхиальной астмой (БА), непереносимостью нестероидных противовоспалительных средств (НПВС),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муковисцидозом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синдромом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картагенера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 Хотя убедительных доказательных данных на этот счет нет, генетическая предрасположенность к развитию ПРС не отвергается.</a:t>
            </a:r>
          </a:p>
          <a:p>
            <a:endParaRPr lang="ru-RU" dirty="0"/>
          </a:p>
        </p:txBody>
      </p:sp>
      <p:pic>
        <p:nvPicPr>
          <p:cNvPr id="3074" name="Picture 2" descr="https://kartinki-vernisazh.ru/_ph/806/2/53287504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20" y="3255819"/>
            <a:ext cx="15430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495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hematologyisrael.files.wordpress.com/2015/04/d0b3d0b5d0bcd0b02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709" y="1025236"/>
            <a:ext cx="3893127" cy="281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149" y="272153"/>
            <a:ext cx="10364451" cy="753083"/>
          </a:xfrm>
        </p:spPr>
        <p:txBody>
          <a:bodyPr/>
          <a:lstStyle/>
          <a:p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Патогенез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025236"/>
            <a:ext cx="6581535" cy="5832764"/>
          </a:xfrm>
        </p:spPr>
        <p:txBody>
          <a:bodyPr>
            <a:normAutofit fontScale="92500" lnSpcReduction="10000"/>
          </a:bodyPr>
          <a:lstStyle/>
          <a:p>
            <a:r>
              <a:rPr lang="ru-RU" sz="2400" cap="none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Эозинофильное воспаление.</a:t>
            </a:r>
          </a:p>
          <a:p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Эозинофилы являются ключевыми клетками воспалительного процесса при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прс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Доказано, что в ткани полипа повышено содержание интерлейкина-5 (ИЛ-5),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эотаксина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эозинофильного катионного белка (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eosinophil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cationic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protein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и альбумина, которые способны стимулировать повышенную миграцию эозинофилов, либо удлинение срока их жизни в ткани (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апоптоз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либо комбинацию двух этих факторов. Это приводит к развитию эозинофильного воспаления. Однако остается открытым вопрос – что в данном случае является пусковым механизмом.</a:t>
            </a:r>
          </a:p>
          <a:p>
            <a:endParaRPr lang="ru-RU" dirty="0"/>
          </a:p>
        </p:txBody>
      </p:sp>
      <p:pic>
        <p:nvPicPr>
          <p:cNvPr id="4098" name="Picture 2" descr="https://i.gifer.com/origin/7b/7b04e96eb36ed19491bc1a91f2695b0f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655" y="3629891"/>
            <a:ext cx="2286000" cy="322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295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9594" y="706581"/>
            <a:ext cx="6678516" cy="6400799"/>
          </a:xfrm>
        </p:spPr>
        <p:txBody>
          <a:bodyPr>
            <a:normAutofit fontScale="92500" lnSpcReduction="20000"/>
          </a:bodyPr>
          <a:lstStyle/>
          <a:p>
            <a:r>
              <a:rPr lang="ru-RU" sz="2400" cap="none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Грибковая теория патогенеза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Элементы мицелия, попадающие в верхние дыхательные пути, в процессе дыхания выявляются как у здоровых лиц, так и у предрасположенных к развитию ПРС. Т-лимфоциты у последних активируют эозинофилы и заставляют их мигрировать в слизь, содержащуюся в ОНП. Группы эозинофилов окружают и уничтожают грибковые элементы путем выделения содержащихся в их цитоплазме токсических белков: главного эозинофильного белка, эозинофильного катионного белка, эозинофильной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пероксидазы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эозинофильного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нейротоксина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результате в просвете ОНП образуется очень густой муцин, содержащий большое количество токсичных белков, который и оказывает повреждающее действие на слизистую оболочку, вызывая в ней хронический воспалительный процесс и рост полипов.</a:t>
            </a:r>
          </a:p>
          <a:p>
            <a:endParaRPr lang="ru-RU" dirty="0"/>
          </a:p>
        </p:txBody>
      </p:sp>
      <p:pic>
        <p:nvPicPr>
          <p:cNvPr id="5122" name="Picture 2" descr="https://avatars.mds.yandex.net/get-zen_doc/2046228/pub_5eda91b6c01ef21d6c7d9d85_5eda95321394a14a1cc523ce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565" y="706581"/>
            <a:ext cx="5167746" cy="320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3.bp.blogspot.com/-1I_CTYScBSY/WXBbnBi07QI/AAAAAAADVXU/-KPoTB2QB9MgeP4KimWwEiRqA_OV2PY6QCLcBGAs/s1600/%25D0%2593%25D1%2580%25D0%25B8%25D0%25B1%25D1%258B.gif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109" y="4197925"/>
            <a:ext cx="2244436" cy="266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903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568901" y="595745"/>
            <a:ext cx="6224493" cy="6068291"/>
          </a:xfrm>
        </p:spPr>
        <p:txBody>
          <a:bodyPr/>
          <a:lstStyle/>
          <a:p>
            <a:r>
              <a:rPr lang="ru-RU" sz="2400" cap="none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Вирусные респираторные инфекции. 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Доказательств вирусной природы ПРС пока не существует. Однако имеется достаточно убедительный клинический опыт, свидетельствующий о том, респираторные вирусные инфекции зачастую способствуют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рецидивированию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стремительному росту полипов на фоне, казалось бы, достигнутой ремиссии.</a:t>
            </a:r>
          </a:p>
          <a:p>
            <a:endParaRPr lang="ru-RU" dirty="0"/>
          </a:p>
        </p:txBody>
      </p:sp>
      <p:pic>
        <p:nvPicPr>
          <p:cNvPr id="6146" name="Picture 2" descr="https://avatars.mds.yandex.net/get-zen_doc/1918125/pub_5fec944bfe4e686f6aab013f_5fec9460bb14d54ffb1993a5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9233"/>
            <a:ext cx="4762500" cy="46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gifmania.ru/Animated-Gifs-Lyudi/Animations-Professions/Images-Doctors/Doctors-6120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2" y="3629890"/>
            <a:ext cx="21240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097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692728"/>
            <a:ext cx="10363826" cy="5098472"/>
          </a:xfrm>
        </p:spPr>
        <p:txBody>
          <a:bodyPr/>
          <a:lstStyle/>
          <a:p>
            <a:r>
              <a:rPr lang="ru-RU" sz="2400" cap="none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Генетические факторы. 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Вполне вероятно, что генетическая предрасположенность является одним из факторов риска развития ПРС. Косвенным подтверждением этой гипотезы является тесная связь между полипозным процессом в ОНП и такими генетически обусловленными заболеваниями как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муковисцидоз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синдром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картагенера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7170" name="Picture 2" descr="https://extend.schoolwires.com/ClipartGallery/images/3276104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30" y="3188710"/>
            <a:ext cx="25622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tatic.wixstatic.com/media/a104ea_da47b9c74eb24962ab0c61494e159acf~mv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793" y="3188710"/>
            <a:ext cx="5715000" cy="346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105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149" y="202880"/>
            <a:ext cx="10364451" cy="753083"/>
          </a:xfrm>
        </p:spPr>
        <p:txBody>
          <a:bodyPr/>
          <a:lstStyle/>
          <a:p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06583" y="955962"/>
            <a:ext cx="9144000" cy="5694219"/>
          </a:xfrm>
        </p:spPr>
        <p:txBody>
          <a:bodyPr>
            <a:normAutofit fontScale="92500" lnSpcReduction="20000"/>
          </a:bodyPr>
          <a:lstStyle/>
          <a:p>
            <a:pPr lvl="0" fontAlgn="base"/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Аллергический или отёчный полип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Характерна гиперплазия бокаловидных клеток, утолщение и отёчность базальной мембраны. Среди клеточного состава преобладают эозинофилы. Такие полипы встречаются в 80-90% случаев.</a:t>
            </a:r>
          </a:p>
          <a:p>
            <a:pPr lvl="0" fontAlgn="base"/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Воспалительно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фиброзный полип. 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Типична картина хронического вялотекущего воспалительного процесса, склеротических изменений ткани. Происходит стойкое замещение поверхностного эпителия на плоскоклеточный. Среди клеток преобладают нейтрофилы.</a:t>
            </a:r>
          </a:p>
          <a:p>
            <a:pPr lvl="0" fontAlgn="base"/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Железистый полип. 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Характеризуется разрастанием желёз серозно-слизистого типа, деформацией базальной мембраны, отёчностью стромы. Встречается крайне редко.</a:t>
            </a:r>
          </a:p>
          <a:p>
            <a:pPr lvl="0" fontAlgn="base"/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Атипический полип. 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гистологии обнаруживаются атипичные клетки, что требует проведения дифференциальной диагностики со злокачественной опухолью. Этот тип полипов обязательно подлежит удалению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8194" name="Picture 2" descr="https://kurspresent.ru/assets/images/resources/163/question-what-is-it-500-clr-1321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1542792"/>
            <a:ext cx="2857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504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50538" y="554182"/>
            <a:ext cx="10363826" cy="5029199"/>
          </a:xfrm>
        </p:spPr>
        <p:txBody>
          <a:bodyPr>
            <a:normAutofit/>
          </a:bodyPr>
          <a:lstStyle/>
          <a:p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Клиника и патогенез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Выделение медиаторов воспаления, а также эозинофильная инфильтрация приводят к экссудации и отеку собственной пластинки слизистой оболочки, а также к десквамации и деструкции эпителия. Некоторые авторы трактуют данный процесс как отечный пролапс слизистой оболочки с разрывом базальной мембраны.</a:t>
            </a:r>
            <a:b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формирование полипов происходит за счет персистенции воспалительного процесса и пролиферации фибробластов.</a:t>
            </a:r>
            <a:b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Большую роль в патогенезе ПР играют иммунопатологические процессы. Отмечено повышение содержания в полипозной ткани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iga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ige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в некоторых случаях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igg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igm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 сравнению с сывороткой крови. При этом доказано, что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ige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-обусловленные заболевания не всегда приводят к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полипообразованию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но когда присоединяется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атопия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течение ПР протекает тяжелее.</a:t>
            </a:r>
            <a:b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drbedrizov.ru/wp-content/uploads/37d28b8270a1eee7d6c1eeb0b03a22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014" y="4239491"/>
            <a:ext cx="6451022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739402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151</TotalTime>
  <Words>1229</Words>
  <Application>Microsoft Office PowerPoint</Application>
  <PresentationFormat>Произвольный</PresentationFormat>
  <Paragraphs>45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Капля</vt:lpstr>
      <vt:lpstr>Полипозный риносинусит. Современный взгляд на проблему</vt:lpstr>
      <vt:lpstr>Презентация PowerPoint</vt:lpstr>
      <vt:lpstr>этиология</vt:lpstr>
      <vt:lpstr>Патогенез</vt:lpstr>
      <vt:lpstr>Презентация PowerPoint</vt:lpstr>
      <vt:lpstr>Презентация PowerPoint</vt:lpstr>
      <vt:lpstr>Презентация PowerPoint</vt:lpstr>
      <vt:lpstr>Классификация</vt:lpstr>
      <vt:lpstr>Презентация PowerPoint</vt:lpstr>
      <vt:lpstr>Презентация PowerPoint</vt:lpstr>
      <vt:lpstr>Диагностика</vt:lpstr>
      <vt:lpstr>Лечение</vt:lpstr>
      <vt:lpstr>Презентация PowerPoint</vt:lpstr>
      <vt:lpstr>Презентация PowerPoint</vt:lpstr>
      <vt:lpstr>Презентация PowerPoint</vt:lpstr>
      <vt:lpstr>Лечение</vt:lpstr>
      <vt:lpstr>Презентация PowerPoint</vt:lpstr>
      <vt:lpstr>Презентация PowerPoint</vt:lpstr>
      <vt:lpstr>Заключение</vt:lpstr>
      <vt:lpstr>Благодарю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Полипозный риносинусит. Современный взгляд на проблему</dc:title>
  <dc:creator>комп</dc:creator>
  <cp:lastModifiedBy>HP</cp:lastModifiedBy>
  <cp:revision>35</cp:revision>
  <dcterms:created xsi:type="dcterms:W3CDTF">2021-05-28T11:09:28Z</dcterms:created>
  <dcterms:modified xsi:type="dcterms:W3CDTF">2023-03-13T15:06:36Z</dcterms:modified>
</cp:coreProperties>
</file>