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7" r:id="rId2"/>
    <p:sldId id="268" r:id="rId3"/>
    <p:sldId id="269" r:id="rId4"/>
    <p:sldId id="262" r:id="rId5"/>
    <p:sldId id="257" r:id="rId6"/>
    <p:sldId id="256" r:id="rId7"/>
    <p:sldId id="258" r:id="rId8"/>
    <p:sldId id="259" r:id="rId9"/>
    <p:sldId id="260" r:id="rId10"/>
    <p:sldId id="261" r:id="rId11"/>
    <p:sldId id="264" r:id="rId12"/>
    <p:sldId id="263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Послеоперационные</a:t>
            </a:r>
            <a:r>
              <a:rPr lang="ru-RU" dirty="0" smtClean="0"/>
              <a:t> осложнения при </a:t>
            </a:r>
            <a:r>
              <a:rPr lang="ru-RU" dirty="0" err="1" smtClean="0">
                <a:solidFill>
                  <a:schemeClr val="tx1"/>
                </a:solidFill>
              </a:rPr>
              <a:t>факоэмульсификации</a:t>
            </a:r>
            <a:r>
              <a:rPr lang="ru-RU" dirty="0" smtClean="0"/>
              <a:t> катаракты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/>
              <a:t>Выполнила: ординатор </a:t>
            </a:r>
            <a:r>
              <a:rPr lang="ru-RU" sz="2200" dirty="0" smtClean="0"/>
              <a:t>2-го года кафедры</a:t>
            </a:r>
          </a:p>
          <a:p>
            <a:pPr algn="r"/>
            <a:r>
              <a:rPr lang="ru-RU" sz="2200" dirty="0" smtClean="0"/>
              <a:t>офтальмологии и оториноларингологии</a:t>
            </a:r>
          </a:p>
          <a:p>
            <a:pPr algn="r"/>
            <a:r>
              <a:rPr lang="ru-RU" sz="2200" dirty="0" err="1" smtClean="0"/>
              <a:t>Бекиева</a:t>
            </a:r>
            <a:r>
              <a:rPr lang="ru-RU" sz="2200" dirty="0" smtClean="0"/>
              <a:t> М.А.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Послеоперационный Астигматизм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54864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Астигматизм— </a:t>
            </a:r>
            <a:r>
              <a:rPr lang="ru-RU" dirty="0" smtClean="0"/>
              <a:t>это отклонение рефракции, при котором роговица или хрусталик имеют неправильную форму, несферическую. В результате этого происходит рассеивание световых лучей, они падают на несколько точек сетчатки, что приводит к формированию расплывчатого изображения. Астигматизм даже при легкой степени сопровождается нечеткостью зрения, головной болью, тяжестью в глазах, дискомфортом в надбровной области, быстрой утомляемостью органов зрения и всего организма.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Салтереева Хава Р\Desktop\intraokulyarnye_linz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686300" cy="436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 </a:t>
            </a:r>
            <a:r>
              <a:rPr lang="ru-RU" b="0" dirty="0" smtClean="0"/>
              <a:t>С</a:t>
            </a:r>
            <a:r>
              <a:rPr lang="ru-RU" dirty="0" smtClean="0"/>
              <a:t>мещение </a:t>
            </a:r>
            <a:r>
              <a:rPr lang="ru-RU" dirty="0" smtClean="0"/>
              <a:t>интраокулярной линзы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70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Слабовыраженное смещение интраокулярной линзы происходит из-за неверной установки ее в процессе операции, несимметричного помещения </a:t>
            </a:r>
            <a:r>
              <a:rPr lang="ru-RU" dirty="0" err="1" smtClean="0"/>
              <a:t>гаптики</a:t>
            </a:r>
            <a:r>
              <a:rPr lang="ru-RU" dirty="0" smtClean="0"/>
              <a:t> либо повреждения в ходе вмешательства </a:t>
            </a:r>
            <a:r>
              <a:rPr lang="ru-RU" dirty="0" err="1" smtClean="0"/>
              <a:t>связочно-капсулярного</a:t>
            </a:r>
            <a:r>
              <a:rPr lang="ru-RU" dirty="0" smtClean="0"/>
              <a:t> </a:t>
            </a:r>
            <a:r>
              <a:rPr lang="ru-RU" dirty="0" err="1" smtClean="0"/>
              <a:t>хрусталикового</a:t>
            </a:r>
            <a:r>
              <a:rPr lang="ru-RU" dirty="0" smtClean="0"/>
              <a:t> аппарата</a:t>
            </a:r>
            <a:endParaRPr lang="ru-RU" dirty="0"/>
          </a:p>
        </p:txBody>
      </p:sp>
      <p:pic>
        <p:nvPicPr>
          <p:cNvPr id="6146" name="Picture 2" descr="C:\Users\Салтереева Хава Р\Desktop\dislokatsiya-iskusstvennogo-hrustal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495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Регматогенная</a:t>
            </a:r>
            <a:r>
              <a:rPr lang="ru-RU" dirty="0" smtClean="0"/>
              <a:t> отслойка сетчатки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50139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Первичная  (РОС) – тяжелое заболевание, характеризующееся скоплением </a:t>
            </a:r>
            <a:r>
              <a:rPr lang="ru-RU" dirty="0" err="1" smtClean="0"/>
              <a:t>субретинальной</a:t>
            </a:r>
            <a:r>
              <a:rPr lang="ru-RU" dirty="0" smtClean="0"/>
              <a:t> жидкости через разрыв </a:t>
            </a:r>
            <a:r>
              <a:rPr lang="ru-RU" b="1" dirty="0" smtClean="0"/>
              <a:t>с</a:t>
            </a:r>
            <a:r>
              <a:rPr lang="ru-RU" dirty="0" smtClean="0"/>
              <a:t>етчатки между </a:t>
            </a:r>
            <a:r>
              <a:rPr lang="ru-RU" dirty="0" err="1" smtClean="0"/>
              <a:t>нейросенсорными</a:t>
            </a:r>
            <a:r>
              <a:rPr lang="ru-RU" dirty="0" smtClean="0"/>
              <a:t> слоями и подлежащим пигментным эпителием и требующее срочного хирургического лечения. Без проведения операции РОС приводит к полной необратимой слепоте.</a:t>
            </a:r>
            <a:endParaRPr lang="ru-RU" dirty="0"/>
          </a:p>
        </p:txBody>
      </p:sp>
      <p:pic>
        <p:nvPicPr>
          <p:cNvPr id="7170" name="Picture 2" descr="C:\Users\Салтереева Хава Р\Desktop\otsloenie-setchatki-glaza-pri-beremen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876800" cy="47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Хориоидальное</a:t>
            </a:r>
            <a:r>
              <a:rPr lang="ru-RU" dirty="0" smtClean="0"/>
              <a:t> </a:t>
            </a:r>
            <a:r>
              <a:rPr lang="ru-RU" dirty="0" smtClean="0"/>
              <a:t>кровоизлияние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600200"/>
            <a:ext cx="5029200" cy="58674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Хориоидальное</a:t>
            </a:r>
            <a:r>
              <a:rPr lang="ru-RU" b="1" dirty="0" smtClean="0"/>
              <a:t> кровоизлияние</a:t>
            </a:r>
            <a:r>
              <a:rPr lang="ru-RU" dirty="0" smtClean="0"/>
              <a:t> — </a:t>
            </a:r>
            <a:r>
              <a:rPr lang="ru-RU" dirty="0" smtClean="0"/>
              <a:t>излитие </a:t>
            </a:r>
            <a:r>
              <a:rPr lang="ru-RU" dirty="0" smtClean="0"/>
              <a:t>крови в сосудистый слой, оно выглядит как бардовое пятно</a:t>
            </a:r>
            <a:r>
              <a:rPr lang="ru-RU" dirty="0" smtClean="0"/>
              <a:t>.</a:t>
            </a:r>
            <a:r>
              <a:rPr lang="ru-RU" dirty="0" smtClean="0"/>
              <a:t> Кровоточить начинают сосуды </a:t>
            </a:r>
            <a:r>
              <a:rPr lang="ru-RU" dirty="0" err="1" smtClean="0"/>
              <a:t>хориоидеи</a:t>
            </a:r>
            <a:r>
              <a:rPr lang="ru-RU" dirty="0" smtClean="0"/>
              <a:t>, которые </a:t>
            </a:r>
            <a:r>
              <a:rPr lang="ru-RU" dirty="0" smtClean="0"/>
              <a:t>находятся под сетчаткой глаза и питают ее</a:t>
            </a:r>
            <a:r>
              <a:rPr lang="ru-RU" dirty="0" smtClean="0"/>
              <a:t>.</a:t>
            </a:r>
            <a:r>
              <a:rPr lang="ru-RU" dirty="0" smtClean="0"/>
              <a:t> В данном случае факторами риска могут быть такие соматические заболевания:</a:t>
            </a:r>
            <a:br>
              <a:rPr lang="ru-RU" dirty="0" smtClean="0"/>
            </a:br>
            <a:r>
              <a:rPr lang="ru-RU" dirty="0" smtClean="0"/>
              <a:t>- артериальная гипертензия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  - атеросклероз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- глаукома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  - афакия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  - внезапная </a:t>
            </a:r>
            <a:r>
              <a:rPr lang="ru-RU" dirty="0" smtClean="0"/>
              <a:t>внутриглазная гипертензия;</a:t>
            </a:r>
          </a:p>
          <a:p>
            <a:pPr>
              <a:buNone/>
            </a:pPr>
            <a:r>
              <a:rPr lang="ru-RU" dirty="0" smtClean="0"/>
              <a:t>      - чрезмерно </a:t>
            </a:r>
            <a:r>
              <a:rPr lang="ru-RU" dirty="0" smtClean="0"/>
              <a:t>маленький переднезадний </a:t>
            </a:r>
            <a:r>
              <a:rPr lang="ru-RU" dirty="0" smtClean="0"/>
              <a:t>  размер </a:t>
            </a:r>
            <a:r>
              <a:rPr lang="ru-RU" dirty="0" smtClean="0"/>
              <a:t>глаза либо же осевая миопия;</a:t>
            </a:r>
            <a:br>
              <a:rPr lang="ru-RU" dirty="0" smtClean="0"/>
            </a:br>
            <a:r>
              <a:rPr lang="ru-RU" dirty="0" smtClean="0"/>
              <a:t> воспалительный процесс;</a:t>
            </a:r>
          </a:p>
          <a:p>
            <a:pPr>
              <a:buNone/>
            </a:pPr>
            <a:r>
              <a:rPr lang="ru-RU" dirty="0" smtClean="0"/>
              <a:t>      - пожилой </a:t>
            </a:r>
            <a:r>
              <a:rPr lang="ru-RU" dirty="0" smtClean="0"/>
              <a:t>возраст;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- прием </a:t>
            </a:r>
            <a:r>
              <a:rPr lang="ru-RU" dirty="0" smtClean="0"/>
              <a:t>антикоагулянтов.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Салтереева Хава Р\Desktop\0208051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96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лтереева Хава Р\Desktop\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581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Факоэмульсификация</a:t>
            </a:r>
            <a:r>
              <a:rPr lang="ru-RU" dirty="0" smtClean="0"/>
              <a:t> </a:t>
            </a:r>
            <a:r>
              <a:rPr lang="ru-RU" dirty="0" smtClean="0"/>
              <a:t>    </a:t>
            </a:r>
            <a:r>
              <a:rPr lang="ru-RU" b="1" dirty="0" smtClean="0"/>
              <a:t>катаракты </a:t>
            </a:r>
            <a:r>
              <a:rPr lang="ru-RU" dirty="0" smtClean="0"/>
              <a:t>— </a:t>
            </a:r>
            <a:r>
              <a:rPr lang="ru-RU" dirty="0" smtClean="0"/>
              <a:t>микрохирургический метод удаления </a:t>
            </a:r>
            <a:r>
              <a:rPr lang="ru-RU" b="1" dirty="0" smtClean="0"/>
              <a:t>катаракты</a:t>
            </a:r>
            <a:r>
              <a:rPr lang="ru-RU" dirty="0" smtClean="0"/>
              <a:t>, при котором для разрушения ядра хрусталика по принципу «отбойного молота» используется специальная игла (</a:t>
            </a:r>
            <a:r>
              <a:rPr lang="ru-RU" dirty="0" err="1" smtClean="0"/>
              <a:t>факонаконечник</a:t>
            </a:r>
            <a:r>
              <a:rPr lang="ru-RU" dirty="0" smtClean="0"/>
              <a:t>), осуществляющая возвратно-поступательные и/или осцилляционные колебания частотой выше 20 000 раз в секунду.</a:t>
            </a:r>
            <a:endParaRPr lang="ru-RU" dirty="0" smtClean="0"/>
          </a:p>
        </p:txBody>
      </p:sp>
      <p:pic>
        <p:nvPicPr>
          <p:cNvPr id="10242" name="Picture 2" descr="C:\Users\Салтереева Хава Р\Desktop\fakoemulsifikaciy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876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Послеоперационные </a:t>
            </a:r>
            <a:r>
              <a:rPr lang="ru-RU" dirty="0" smtClean="0"/>
              <a:t>осложнения:</a:t>
            </a:r>
          </a:p>
          <a:p>
            <a:endParaRPr lang="ru-RU" dirty="0" smtClean="0"/>
          </a:p>
          <a:p>
            <a:r>
              <a:rPr lang="ru-RU" dirty="0" smtClean="0"/>
              <a:t>1.</a:t>
            </a:r>
            <a:r>
              <a:rPr lang="ru-RU" b="1" dirty="0" smtClean="0"/>
              <a:t> Вторичная катаракта 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b="1" dirty="0" smtClean="0"/>
              <a:t>Повышение ВГД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b="1" dirty="0" smtClean="0"/>
              <a:t>Симптом </a:t>
            </a:r>
            <a:r>
              <a:rPr lang="ru-RU" b="1" dirty="0" err="1" smtClean="0"/>
              <a:t>Ирвина-Гасса</a:t>
            </a:r>
            <a:endParaRPr lang="ru-RU" b="1" dirty="0" smtClean="0"/>
          </a:p>
          <a:p>
            <a:r>
              <a:rPr lang="ru-RU" dirty="0" smtClean="0"/>
              <a:t>4. </a:t>
            </a:r>
            <a:r>
              <a:rPr lang="ru-RU" b="1" dirty="0" smtClean="0"/>
              <a:t>Отек </a:t>
            </a:r>
            <a:r>
              <a:rPr lang="ru-RU" b="1" dirty="0" smtClean="0"/>
              <a:t>роговицы</a:t>
            </a:r>
          </a:p>
          <a:p>
            <a:r>
              <a:rPr lang="ru-RU" b="1" dirty="0" smtClean="0"/>
              <a:t>5.</a:t>
            </a:r>
            <a:r>
              <a:rPr lang="ru-RU" dirty="0" smtClean="0"/>
              <a:t> </a:t>
            </a:r>
            <a:r>
              <a:rPr lang="ru-RU" b="1" dirty="0" smtClean="0"/>
              <a:t>Послеоперационный Астигматизм</a:t>
            </a:r>
            <a:endParaRPr lang="ru-RU" b="1" dirty="0" smtClean="0"/>
          </a:p>
          <a:p>
            <a:r>
              <a:rPr lang="ru-RU" b="1" dirty="0" smtClean="0"/>
              <a:t>6.</a:t>
            </a:r>
            <a:r>
              <a:rPr lang="ru-RU" dirty="0" smtClean="0"/>
              <a:t> </a:t>
            </a:r>
            <a:r>
              <a:rPr lang="ru-RU" b="1" dirty="0" smtClean="0"/>
              <a:t>Смещение интраокулярной </a:t>
            </a:r>
            <a:r>
              <a:rPr lang="ru-RU" b="1" dirty="0" smtClean="0"/>
              <a:t>линзы</a:t>
            </a:r>
          </a:p>
          <a:p>
            <a:r>
              <a:rPr lang="ru-RU" b="1" dirty="0" smtClean="0"/>
              <a:t>7. </a:t>
            </a:r>
            <a:r>
              <a:rPr lang="ru-RU" b="1" dirty="0" err="1" smtClean="0"/>
              <a:t>Регматогенная</a:t>
            </a:r>
            <a:r>
              <a:rPr lang="ru-RU" b="1" dirty="0" smtClean="0"/>
              <a:t> отслойка </a:t>
            </a:r>
            <a:r>
              <a:rPr lang="ru-RU" b="1" dirty="0" smtClean="0"/>
              <a:t>сетчатки</a:t>
            </a:r>
          </a:p>
          <a:p>
            <a:r>
              <a:rPr lang="ru-RU" b="1" dirty="0" smtClean="0"/>
              <a:t>8.</a:t>
            </a:r>
            <a:r>
              <a:rPr lang="ru-RU" dirty="0" smtClean="0"/>
              <a:t> </a:t>
            </a:r>
            <a:r>
              <a:rPr lang="ru-RU" b="1" dirty="0" err="1" smtClean="0"/>
              <a:t>Хориоидальное</a:t>
            </a:r>
            <a:r>
              <a:rPr lang="ru-RU" b="1" dirty="0" smtClean="0"/>
              <a:t> кровоизлияние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105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Вторичная катаракта </a:t>
            </a:r>
            <a:r>
              <a:rPr lang="ru-RU" dirty="0" smtClean="0"/>
              <a:t>или </a:t>
            </a:r>
            <a:r>
              <a:rPr lang="ru-RU" dirty="0" smtClean="0"/>
              <a:t>помутнение задней капсулы хрусталика. Ее частота преимущественно зависит от качества материала, из которого изготовлена интраокулярная линза. При использовании полиакриловых линз частота этого осложнения составляет десять процентов, если используется силиконовые </a:t>
            </a:r>
            <a:r>
              <a:rPr lang="ru-RU" dirty="0" smtClean="0"/>
              <a:t>ИОЛ – </a:t>
            </a:r>
            <a:r>
              <a:rPr lang="ru-RU" dirty="0" smtClean="0"/>
              <a:t>сорок, а при применении </a:t>
            </a:r>
            <a:r>
              <a:rPr lang="ru-RU" dirty="0" err="1" smtClean="0"/>
              <a:t>полиметилакрилатовых</a:t>
            </a:r>
            <a:r>
              <a:rPr lang="ru-RU" dirty="0" smtClean="0"/>
              <a:t> линз количество осложнений возрастает до пятидесяти шести процентов. До настоящего времени не выяснены истинные причины этих осложнений и не разработаны действенные превентивные </a:t>
            </a:r>
            <a:r>
              <a:rPr lang="ru-RU" dirty="0" smtClean="0"/>
              <a:t>меры.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лтереева Хава Р\Desktop\arztsamui-shutterstock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6172200"/>
          </a:xfrm>
        </p:spPr>
        <p:txBody>
          <a:bodyPr/>
          <a:lstStyle/>
          <a:p>
            <a:pPr algn="l"/>
            <a:r>
              <a:rPr lang="ru-RU" b="1" dirty="0" smtClean="0"/>
              <a:t>Повышение </a:t>
            </a:r>
            <a:r>
              <a:rPr lang="ru-RU" b="1" dirty="0" smtClean="0"/>
              <a:t>ВГД. </a:t>
            </a:r>
            <a:r>
              <a:rPr lang="ru-RU" dirty="0" smtClean="0"/>
              <a:t>Это </a:t>
            </a:r>
            <a:r>
              <a:rPr lang="ru-RU" dirty="0" smtClean="0"/>
              <a:t>случается вследствие неполного вымывания специального гелеобразного вещества (</a:t>
            </a:r>
            <a:r>
              <a:rPr lang="ru-RU" dirty="0" err="1" smtClean="0"/>
              <a:t>вискоэластика</a:t>
            </a:r>
            <a:r>
              <a:rPr lang="ru-RU" dirty="0" smtClean="0"/>
              <a:t>), которое вводится в переднюю </a:t>
            </a:r>
            <a:r>
              <a:rPr lang="ru-RU" dirty="0" smtClean="0"/>
              <a:t>камеру глазного</a:t>
            </a:r>
            <a:r>
              <a:rPr lang="ru-RU" dirty="0" smtClean="0"/>
              <a:t> яблока для защиты его тканей от повреждения. Оно попадает в дренажную систему глаза, что нарушает ее проходимость. Причиной повышения ВГД может быть и зрачковый блок при смещении интраокулярной линзы в сторону радужки. ВГД приходит в норму при применении на протяжении нескольких дней </a:t>
            </a:r>
            <a:r>
              <a:rPr lang="ru-RU" dirty="0" err="1" smtClean="0"/>
              <a:t>антиглаукомных</a:t>
            </a:r>
            <a:r>
              <a:rPr lang="ru-RU" dirty="0" smtClean="0"/>
              <a:t> капель.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лтереева Хава Р\Desktop\db64d89285498ac55fc7852d1e9fa26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228600"/>
            <a:ext cx="8610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1219200"/>
            <a:ext cx="4038600" cy="50901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Симптом </a:t>
            </a:r>
            <a:r>
              <a:rPr lang="ru-RU" b="1" dirty="0" err="1" smtClean="0"/>
              <a:t>Ирвина-Гасса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Кистозный </a:t>
            </a:r>
            <a:r>
              <a:rPr lang="ru-RU" dirty="0" smtClean="0"/>
              <a:t>отек макулы, развившийся после экстракции катаракты, впервые описал S.R. </a:t>
            </a:r>
            <a:r>
              <a:rPr lang="ru-RU" dirty="0" err="1" smtClean="0"/>
              <a:t>Irvine</a:t>
            </a:r>
            <a:r>
              <a:rPr lang="ru-RU" dirty="0" smtClean="0"/>
              <a:t> в 1953 г. На сегодняшний день вышеописанное послеоперационное осложнение формулируется как синдром Ирвина – </a:t>
            </a:r>
            <a:r>
              <a:rPr lang="ru-RU" dirty="0" err="1" smtClean="0"/>
              <a:t>Гасса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Салтереева Хава Р\Desktop\razriv-setchatki-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4648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Отек роговицы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1143000"/>
            <a:ext cx="4572000" cy="5715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Отек роговицы — это заболевание глаз, характеризующееся накоплением жидкости между слоями роговицы</a:t>
            </a:r>
            <a:r>
              <a:rPr lang="ru-RU" dirty="0" smtClean="0"/>
              <a:t>.</a:t>
            </a:r>
            <a:r>
              <a:rPr lang="ru-RU" dirty="0" smtClean="0"/>
              <a:t> Это явление часто наблюдается по целому ряду причин (в том числе: дистрофия Фукса, неправильное использование контактных линз, процедуры удаления катаракты, внутриглазная гипертензия и т.д.).</a:t>
            </a:r>
          </a:p>
          <a:p>
            <a:r>
              <a:rPr lang="ru-RU" dirty="0" smtClean="0"/>
              <a:t>Отек роговицы приводит к снижению естественной прозрачности роговицы, что приводит к ухудшению зрения.</a:t>
            </a:r>
          </a:p>
          <a:p>
            <a:endParaRPr lang="ru-RU" dirty="0"/>
          </a:p>
        </p:txBody>
      </p:sp>
      <p:pic>
        <p:nvPicPr>
          <p:cNvPr id="4098" name="Picture 2" descr="C:\Users\Салтереева Хава Р\Desktop\otek-rogovic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23862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212</Words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Послеоперационные осложнения при факоэмульсификации катаракты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Отек роговицы</vt:lpstr>
      <vt:lpstr>Послеоперационный Астигматизм</vt:lpstr>
      <vt:lpstr> Смещение интраокулярной линзы  </vt:lpstr>
      <vt:lpstr>Регматогенная отслойка сетчатки</vt:lpstr>
      <vt:lpstr>Хориоидальное кровоизлияние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Послеоперационные осложнения при факоэмульсификации катаракты</dc:title>
  <dc:creator>SALTEREEVA KHAVA</dc:creator>
  <cp:lastModifiedBy>Салтереева Хава Р</cp:lastModifiedBy>
  <cp:revision>15</cp:revision>
  <dcterms:created xsi:type="dcterms:W3CDTF">2020-05-12T16:16:37Z</dcterms:created>
  <dcterms:modified xsi:type="dcterms:W3CDTF">2020-05-12T17:50:59Z</dcterms:modified>
</cp:coreProperties>
</file>