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67" r:id="rId2"/>
    <p:sldId id="268" r:id="rId3"/>
    <p:sldId id="269" r:id="rId4"/>
    <p:sldId id="262" r:id="rId5"/>
    <p:sldId id="257" r:id="rId6"/>
    <p:sldId id="256" r:id="rId7"/>
    <p:sldId id="258" r:id="rId8"/>
    <p:sldId id="259" r:id="rId9"/>
    <p:sldId id="260" r:id="rId10"/>
    <p:sldId id="261" r:id="rId11"/>
    <p:sldId id="264" r:id="rId12"/>
    <p:sldId id="263" r:id="rId13"/>
    <p:sldId id="266" r:id="rId14"/>
    <p:sldId id="270" r:id="rId15"/>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p:cViewPr varScale="1">
        <p:scale>
          <a:sx n="69" d="100"/>
          <a:sy n="69" d="100"/>
        </p:scale>
        <p:origin x="-1440"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7EAF463A-BC7C-46EE-9F1E-7F377CCA4891}" type="datetimeFigureOut">
              <a:rPr lang="en-US" smtClean="0"/>
              <a:pPr/>
              <a:t>3/13/2023</a:t>
            </a:fld>
            <a:endParaRPr lang="en-US"/>
          </a:p>
        </p:txBody>
      </p:sp>
      <p:sp>
        <p:nvSpPr>
          <p:cNvPr id="17" name="Нижний колонтитул 16"/>
          <p:cNvSpPr>
            <a:spLocks noGrp="1"/>
          </p:cNvSpPr>
          <p:nvPr>
            <p:ph type="ftr" sz="quarter" idx="11"/>
          </p:nvPr>
        </p:nvSpPr>
        <p:spPr/>
        <p:txBody>
          <a:bodyPr/>
          <a:lstStyle/>
          <a:p>
            <a:endParaRPr lang="en-US"/>
          </a:p>
        </p:txBody>
      </p:sp>
      <p:sp>
        <p:nvSpPr>
          <p:cNvPr id="29" name="Номер слайда 28"/>
          <p:cNvSpPr>
            <a:spLocks noGrp="1"/>
          </p:cNvSpPr>
          <p:nvPr>
            <p:ph type="sldNum" sz="quarter" idx="12"/>
          </p:nvPr>
        </p:nvSpPr>
        <p:spPr/>
        <p:txBody>
          <a:bodyPr/>
          <a:lstStyle/>
          <a:p>
            <a:fld id="{A483448D-3A78-4528-A469-B745A65DA480}" type="slidenum">
              <a:rPr lang="en-US" smtClean="0"/>
              <a:pPr/>
              <a:t>‹#›</a:t>
            </a:fld>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3/13/2023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3/13/2023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3/13/2023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7EAF463A-BC7C-46EE-9F1E-7F377CCA4891}" type="datetimeFigureOut">
              <a:rPr lang="en-US" smtClean="0"/>
              <a:pPr/>
              <a:t>3/13/2023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a:xfrm>
            <a:off x="7924800" y="6416675"/>
            <a:ext cx="762000" cy="365125"/>
          </a:xfrm>
        </p:spPr>
        <p:txBody>
          <a:bodyPr/>
          <a:lstStyle/>
          <a:p>
            <a:fld id="{A483448D-3A78-4528-A469-B745A65DA48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EAF463A-BC7C-46EE-9F1E-7F377CCA4891}" type="datetimeFigureOut">
              <a:rPr lang="en-US" smtClean="0"/>
              <a:pPr/>
              <a:t>3/13/2023</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7EAF463A-BC7C-46EE-9F1E-7F377CCA4891}" type="datetimeFigureOut">
              <a:rPr lang="en-US" smtClean="0"/>
              <a:pPr/>
              <a:t>3/13/2023</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7EAF463A-BC7C-46EE-9F1E-7F377CCA4891}" type="datetimeFigureOut">
              <a:rPr lang="en-US" smtClean="0"/>
              <a:pPr/>
              <a:t>3/13/2023</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EAF463A-BC7C-46EE-9F1E-7F377CCA4891}" type="datetimeFigureOut">
              <a:rPr lang="en-US" smtClean="0"/>
              <a:pPr/>
              <a:t>3/13/2023</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EAF463A-BC7C-46EE-9F1E-7F377CCA4891}" type="datetimeFigureOut">
              <a:rPr lang="en-US" smtClean="0"/>
              <a:pPr/>
              <a:t>3/13/2023</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7EAF463A-BC7C-46EE-9F1E-7F377CCA4891}" type="datetimeFigureOut">
              <a:rPr lang="en-US" smtClean="0"/>
              <a:pPr/>
              <a:t>3/13/2023</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EAF463A-BC7C-46EE-9F1E-7F377CCA4891}" type="datetimeFigureOut">
              <a:rPr lang="en-US" smtClean="0"/>
              <a:pPr/>
              <a:t>3/13/2023</a:t>
            </a:fld>
            <a:endParaRPr lang="en-US"/>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483448D-3A78-4528-A469-B745A65DA48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smtClean="0">
                <a:solidFill>
                  <a:schemeClr val="tx1"/>
                </a:solidFill>
              </a:rPr>
              <a:t>Послеоперационные</a:t>
            </a:r>
            <a:r>
              <a:rPr lang="ru-RU" dirty="0" smtClean="0"/>
              <a:t> осложнения при </a:t>
            </a:r>
            <a:r>
              <a:rPr lang="ru-RU" dirty="0" err="1" smtClean="0">
                <a:solidFill>
                  <a:schemeClr val="tx1"/>
                </a:solidFill>
              </a:rPr>
              <a:t>факоэмульсификации</a:t>
            </a:r>
            <a:r>
              <a:rPr lang="ru-RU" dirty="0" smtClean="0"/>
              <a:t> катаракты</a:t>
            </a:r>
            <a:endParaRPr lang="ru-RU" dirty="0"/>
          </a:p>
        </p:txBody>
      </p:sp>
      <p:sp>
        <p:nvSpPr>
          <p:cNvPr id="3" name="Подзаголовок 2"/>
          <p:cNvSpPr>
            <a:spLocks noGrp="1"/>
          </p:cNvSpPr>
          <p:nvPr>
            <p:ph type="subTitle" idx="1"/>
          </p:nvPr>
        </p:nvSpPr>
        <p:spPr>
          <a:xfrm>
            <a:off x="2514600" y="4876800"/>
            <a:ext cx="6400800" cy="1752600"/>
          </a:xfrm>
        </p:spPr>
        <p:txBody>
          <a:bodyPr>
            <a:normAutofit/>
          </a:bodyPr>
          <a:lstStyle/>
          <a:p>
            <a:pPr algn="r"/>
            <a:r>
              <a:rPr lang="ru-RU" sz="2200" dirty="0" smtClean="0"/>
              <a:t>Выполнила: ординатор 2-го года кафедры</a:t>
            </a:r>
          </a:p>
          <a:p>
            <a:pPr algn="r"/>
            <a:r>
              <a:rPr lang="ru-RU" sz="2200" dirty="0" smtClean="0"/>
              <a:t>офтальмологии и оториноларингологии</a:t>
            </a:r>
          </a:p>
          <a:p>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Послеоперационный Астигматизм</a:t>
            </a:r>
            <a:endParaRPr lang="ru-RU" dirty="0"/>
          </a:p>
        </p:txBody>
      </p:sp>
      <p:sp>
        <p:nvSpPr>
          <p:cNvPr id="3" name="Содержимое 2"/>
          <p:cNvSpPr>
            <a:spLocks noGrp="1"/>
          </p:cNvSpPr>
          <p:nvPr>
            <p:ph idx="1"/>
          </p:nvPr>
        </p:nvSpPr>
        <p:spPr>
          <a:xfrm>
            <a:off x="4495800" y="1600200"/>
            <a:ext cx="4191000" cy="5486400"/>
          </a:xfrm>
        </p:spPr>
        <p:txBody>
          <a:bodyPr>
            <a:normAutofit fontScale="70000" lnSpcReduction="20000"/>
          </a:bodyPr>
          <a:lstStyle/>
          <a:p>
            <a:r>
              <a:rPr lang="ru-RU" dirty="0" smtClean="0"/>
              <a:t>Астигматизм— это отклонение рефракции, при котором роговица или хрусталик имеют неправильную форму, несферическую. В результате этого происходит рассеивание световых лучей, они падают на несколько точек сетчатки, что приводит к формированию расплывчатого изображения. Астигматизм даже при легкой степени сопровождается нечеткостью зрения, головной болью, тяжестью в глазах, дискомфортом в надбровной области, быстрой утомляемостью органов зрения и всего организма.</a:t>
            </a:r>
            <a:br>
              <a:rPr lang="ru-RU" dirty="0" smtClean="0"/>
            </a:br>
            <a:r>
              <a:rPr lang="ru-RU" dirty="0" smtClean="0"/>
              <a:t/>
            </a:r>
            <a:br>
              <a:rPr lang="ru-RU" dirty="0" smtClean="0"/>
            </a:br>
            <a:endParaRPr lang="ru-RU" dirty="0"/>
          </a:p>
        </p:txBody>
      </p:sp>
      <p:pic>
        <p:nvPicPr>
          <p:cNvPr id="5122" name="Picture 2" descr="C:\Users\Салтереева Хава Р\Desktop\intraokulyarnye_linzy1.jpg"/>
          <p:cNvPicPr>
            <a:picLocks noChangeAspect="1" noChangeArrowheads="1"/>
          </p:cNvPicPr>
          <p:nvPr/>
        </p:nvPicPr>
        <p:blipFill>
          <a:blip r:embed="rId2"/>
          <a:srcRect/>
          <a:stretch>
            <a:fillRect/>
          </a:stretch>
        </p:blipFill>
        <p:spPr bwMode="auto">
          <a:xfrm>
            <a:off x="304800" y="1676400"/>
            <a:ext cx="4686300" cy="4367213"/>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011362"/>
          </a:xfrm>
        </p:spPr>
        <p:txBody>
          <a:bodyPr>
            <a:normAutofit fontScale="90000"/>
          </a:bodyPr>
          <a:lstStyle/>
          <a:p>
            <a:r>
              <a:rPr lang="ru-RU" b="0" dirty="0" smtClean="0"/>
              <a:t> С</a:t>
            </a:r>
            <a:r>
              <a:rPr lang="ru-RU" dirty="0" smtClean="0"/>
              <a:t>мещение интраокулярной линзы</a:t>
            </a:r>
            <a:br>
              <a:rPr lang="ru-RU" dirty="0" smtClean="0"/>
            </a:br>
            <a:r>
              <a:rPr lang="ru-RU" dirty="0" smtClean="0"/>
              <a:t/>
            </a:r>
            <a:br>
              <a:rPr lang="ru-RU" dirty="0" smtClean="0"/>
            </a:br>
            <a:endParaRPr lang="ru-RU" dirty="0"/>
          </a:p>
        </p:txBody>
      </p:sp>
      <p:sp>
        <p:nvSpPr>
          <p:cNvPr id="3" name="Содержимое 2"/>
          <p:cNvSpPr>
            <a:spLocks noGrp="1"/>
          </p:cNvSpPr>
          <p:nvPr>
            <p:ph idx="1"/>
          </p:nvPr>
        </p:nvSpPr>
        <p:spPr>
          <a:xfrm>
            <a:off x="4191000" y="1600200"/>
            <a:ext cx="4495800" cy="4709160"/>
          </a:xfrm>
        </p:spPr>
        <p:txBody>
          <a:bodyPr>
            <a:normAutofit fontScale="92500" lnSpcReduction="10000"/>
          </a:bodyPr>
          <a:lstStyle/>
          <a:p>
            <a:r>
              <a:rPr lang="ru-RU" dirty="0" smtClean="0"/>
              <a:t>Слабовыраженное смещение интраокулярной линзы происходит из-за неверной установки ее в процессе операции, несимметричного помещения </a:t>
            </a:r>
            <a:r>
              <a:rPr lang="ru-RU" dirty="0" err="1" smtClean="0"/>
              <a:t>гаптики</a:t>
            </a:r>
            <a:r>
              <a:rPr lang="ru-RU" dirty="0" smtClean="0"/>
              <a:t> либо повреждения в ходе вмешательства </a:t>
            </a:r>
            <a:r>
              <a:rPr lang="ru-RU" dirty="0" err="1" smtClean="0"/>
              <a:t>связочно-капсулярного</a:t>
            </a:r>
            <a:r>
              <a:rPr lang="ru-RU" dirty="0" smtClean="0"/>
              <a:t> </a:t>
            </a:r>
            <a:r>
              <a:rPr lang="ru-RU" dirty="0" err="1" smtClean="0"/>
              <a:t>хрусталикового</a:t>
            </a:r>
            <a:r>
              <a:rPr lang="ru-RU" dirty="0" smtClean="0"/>
              <a:t> аппарата</a:t>
            </a:r>
            <a:endParaRPr lang="ru-RU" dirty="0"/>
          </a:p>
        </p:txBody>
      </p:sp>
      <p:pic>
        <p:nvPicPr>
          <p:cNvPr id="6146" name="Picture 2" descr="C:\Users\Салтереева Хава Р\Desktop\dislokatsiya-iskusstvennogo-hrustalika.jpg"/>
          <p:cNvPicPr>
            <a:picLocks noChangeAspect="1" noChangeArrowheads="1"/>
          </p:cNvPicPr>
          <p:nvPr/>
        </p:nvPicPr>
        <p:blipFill>
          <a:blip r:embed="rId2"/>
          <a:srcRect/>
          <a:stretch>
            <a:fillRect/>
          </a:stretch>
        </p:blipFill>
        <p:spPr bwMode="auto">
          <a:xfrm>
            <a:off x="228600" y="1600200"/>
            <a:ext cx="4495800" cy="44196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smtClean="0"/>
              <a:t>Регматогенная</a:t>
            </a:r>
            <a:r>
              <a:rPr lang="ru-RU" dirty="0" smtClean="0"/>
              <a:t> отслойка сетчатки</a:t>
            </a:r>
            <a:endParaRPr lang="ru-RU" dirty="0"/>
          </a:p>
        </p:txBody>
      </p:sp>
      <p:sp>
        <p:nvSpPr>
          <p:cNvPr id="3" name="Содержимое 2"/>
          <p:cNvSpPr>
            <a:spLocks noGrp="1"/>
          </p:cNvSpPr>
          <p:nvPr>
            <p:ph idx="1"/>
          </p:nvPr>
        </p:nvSpPr>
        <p:spPr>
          <a:xfrm>
            <a:off x="4724400" y="1524000"/>
            <a:ext cx="3962400" cy="5013960"/>
          </a:xfrm>
        </p:spPr>
        <p:txBody>
          <a:bodyPr>
            <a:normAutofit fontScale="85000" lnSpcReduction="20000"/>
          </a:bodyPr>
          <a:lstStyle/>
          <a:p>
            <a:r>
              <a:rPr lang="ru-RU" dirty="0" smtClean="0"/>
              <a:t>Первичная  (РОС) – тяжелое заболевание, характеризующееся скоплением </a:t>
            </a:r>
            <a:r>
              <a:rPr lang="ru-RU" dirty="0" err="1" smtClean="0"/>
              <a:t>субретинальной</a:t>
            </a:r>
            <a:r>
              <a:rPr lang="ru-RU" dirty="0" smtClean="0"/>
              <a:t> жидкости через разрыв </a:t>
            </a:r>
            <a:r>
              <a:rPr lang="ru-RU" b="1" dirty="0" smtClean="0"/>
              <a:t>с</a:t>
            </a:r>
            <a:r>
              <a:rPr lang="ru-RU" dirty="0" smtClean="0"/>
              <a:t>етчатки между </a:t>
            </a:r>
            <a:r>
              <a:rPr lang="ru-RU" dirty="0" err="1" smtClean="0"/>
              <a:t>нейросенсорными</a:t>
            </a:r>
            <a:r>
              <a:rPr lang="ru-RU" dirty="0" smtClean="0"/>
              <a:t> слоями и подлежащим пигментным эпителием и требующее срочного хирургического лечения. Без проведения операции РОС приводит к полной необратимой слепоте.</a:t>
            </a:r>
            <a:endParaRPr lang="ru-RU" dirty="0"/>
          </a:p>
        </p:txBody>
      </p:sp>
      <p:pic>
        <p:nvPicPr>
          <p:cNvPr id="7170" name="Picture 2" descr="C:\Users\Салтереева Хава Р\Desktop\otsloenie-setchatki-glaza-pri-beremennosti.jpg"/>
          <p:cNvPicPr>
            <a:picLocks noChangeAspect="1" noChangeArrowheads="1"/>
          </p:cNvPicPr>
          <p:nvPr/>
        </p:nvPicPr>
        <p:blipFill>
          <a:blip r:embed="rId2"/>
          <a:srcRect/>
          <a:stretch>
            <a:fillRect/>
          </a:stretch>
        </p:blipFill>
        <p:spPr bwMode="auto">
          <a:xfrm>
            <a:off x="304800" y="1524000"/>
            <a:ext cx="4876800" cy="479107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smtClean="0"/>
              <a:t>Хориоидальное</a:t>
            </a:r>
            <a:r>
              <a:rPr lang="ru-RU" dirty="0" smtClean="0"/>
              <a:t> кровоизлияние</a:t>
            </a:r>
            <a:endParaRPr lang="ru-RU" dirty="0"/>
          </a:p>
        </p:txBody>
      </p:sp>
      <p:sp>
        <p:nvSpPr>
          <p:cNvPr id="3" name="Содержимое 2"/>
          <p:cNvSpPr>
            <a:spLocks noGrp="1"/>
          </p:cNvSpPr>
          <p:nvPr>
            <p:ph idx="1"/>
          </p:nvPr>
        </p:nvSpPr>
        <p:spPr>
          <a:xfrm>
            <a:off x="4114800" y="1600200"/>
            <a:ext cx="5029200" cy="5867400"/>
          </a:xfrm>
        </p:spPr>
        <p:txBody>
          <a:bodyPr>
            <a:normAutofit fontScale="70000" lnSpcReduction="20000"/>
          </a:bodyPr>
          <a:lstStyle/>
          <a:p>
            <a:r>
              <a:rPr lang="ru-RU" b="1" dirty="0" err="1" smtClean="0"/>
              <a:t>Хориоидальное</a:t>
            </a:r>
            <a:r>
              <a:rPr lang="ru-RU" b="1" dirty="0" smtClean="0"/>
              <a:t> кровоизлияние</a:t>
            </a:r>
            <a:r>
              <a:rPr lang="ru-RU" dirty="0" smtClean="0"/>
              <a:t> — излитие крови в сосудистый слой, оно выглядит как бардовое пятно. Кровоточить начинают сосуды </a:t>
            </a:r>
            <a:r>
              <a:rPr lang="ru-RU" dirty="0" err="1" smtClean="0"/>
              <a:t>хориоидеи</a:t>
            </a:r>
            <a:r>
              <a:rPr lang="ru-RU" dirty="0" smtClean="0"/>
              <a:t>, которые находятся под сетчаткой глаза и питают ее. В данном случае факторами риска могут быть такие соматические заболевания:</a:t>
            </a:r>
            <a:br>
              <a:rPr lang="ru-RU" dirty="0" smtClean="0"/>
            </a:br>
            <a:r>
              <a:rPr lang="ru-RU" dirty="0" smtClean="0"/>
              <a:t>- артериальная гипертензия;</a:t>
            </a:r>
          </a:p>
          <a:p>
            <a:pPr>
              <a:buNone/>
            </a:pPr>
            <a:r>
              <a:rPr lang="ru-RU" dirty="0" smtClean="0"/>
              <a:t>      - атеросклероз;</a:t>
            </a:r>
          </a:p>
          <a:p>
            <a:pPr>
              <a:buNone/>
            </a:pPr>
            <a:r>
              <a:rPr lang="ru-RU" dirty="0" smtClean="0"/>
              <a:t>      - глаукома;</a:t>
            </a:r>
          </a:p>
          <a:p>
            <a:pPr>
              <a:buNone/>
            </a:pPr>
            <a:r>
              <a:rPr lang="ru-RU" dirty="0" smtClean="0"/>
              <a:t>      - афакия;</a:t>
            </a:r>
          </a:p>
          <a:p>
            <a:pPr>
              <a:buNone/>
            </a:pPr>
            <a:r>
              <a:rPr lang="ru-RU" dirty="0" smtClean="0"/>
              <a:t>      - внезапная внутриглазная гипертензия;</a:t>
            </a:r>
          </a:p>
          <a:p>
            <a:pPr>
              <a:buNone/>
            </a:pPr>
            <a:r>
              <a:rPr lang="ru-RU" dirty="0" smtClean="0"/>
              <a:t>      - чрезмерно маленький переднезадний   размер глаза либо же осевая миопия;</a:t>
            </a:r>
            <a:br>
              <a:rPr lang="ru-RU" dirty="0" smtClean="0"/>
            </a:br>
            <a:r>
              <a:rPr lang="ru-RU" dirty="0" smtClean="0"/>
              <a:t> воспалительный процесс;</a:t>
            </a:r>
          </a:p>
          <a:p>
            <a:pPr>
              <a:buNone/>
            </a:pPr>
            <a:r>
              <a:rPr lang="ru-RU" dirty="0" smtClean="0"/>
              <a:t>      - пожилой возраст;</a:t>
            </a:r>
          </a:p>
          <a:p>
            <a:pPr>
              <a:buNone/>
            </a:pPr>
            <a:r>
              <a:rPr lang="ru-RU" dirty="0" smtClean="0"/>
              <a:t>      - прием антикоагулянтов.</a:t>
            </a:r>
            <a:br>
              <a:rPr lang="ru-RU" dirty="0" smtClean="0"/>
            </a:br>
            <a:r>
              <a:rPr lang="ru-RU" dirty="0" smtClean="0"/>
              <a:t/>
            </a:r>
            <a:br>
              <a:rPr lang="ru-RU" dirty="0" smtClean="0"/>
            </a:br>
            <a:r>
              <a:rPr lang="ru-RU" dirty="0" smtClean="0"/>
              <a:t/>
            </a:r>
            <a:br>
              <a:rPr lang="ru-RU" dirty="0" smtClean="0"/>
            </a:br>
            <a:endParaRPr lang="ru-RU" dirty="0"/>
          </a:p>
        </p:txBody>
      </p:sp>
      <p:pic>
        <p:nvPicPr>
          <p:cNvPr id="8194" name="Picture 2" descr="C:\Users\Салтереева Хава Р\Desktop\0208051942.jpg"/>
          <p:cNvPicPr>
            <a:picLocks noChangeAspect="1" noChangeArrowheads="1"/>
          </p:cNvPicPr>
          <p:nvPr/>
        </p:nvPicPr>
        <p:blipFill>
          <a:blip r:embed="rId2"/>
          <a:srcRect/>
          <a:stretch>
            <a:fillRect/>
          </a:stretch>
        </p:blipFill>
        <p:spPr bwMode="auto">
          <a:xfrm>
            <a:off x="304800" y="1676400"/>
            <a:ext cx="3962400" cy="48768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Салтереева Хава Р\Desktop\043.jpg"/>
          <p:cNvPicPr>
            <a:picLocks noGrp="1" noChangeAspect="1" noChangeArrowheads="1"/>
          </p:cNvPicPr>
          <p:nvPr>
            <p:ph idx="1"/>
          </p:nvPr>
        </p:nvPicPr>
        <p:blipFill>
          <a:blip r:embed="rId2"/>
          <a:srcRect/>
          <a:stretch>
            <a:fillRect/>
          </a:stretch>
        </p:blipFill>
        <p:spPr bwMode="auto">
          <a:xfrm>
            <a:off x="381000" y="533400"/>
            <a:ext cx="8458199" cy="6096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48200" y="0"/>
            <a:ext cx="4495800" cy="6858000"/>
          </a:xfrm>
        </p:spPr>
        <p:txBody>
          <a:bodyPr>
            <a:normAutofit fontScale="92500" lnSpcReduction="10000"/>
          </a:bodyPr>
          <a:lstStyle/>
          <a:p>
            <a:pPr>
              <a:buNone/>
            </a:pPr>
            <a:r>
              <a:rPr lang="ru-RU" b="1" dirty="0" smtClean="0"/>
              <a:t>    </a:t>
            </a:r>
            <a:r>
              <a:rPr lang="ru-RU" b="1" dirty="0" err="1" smtClean="0"/>
              <a:t>Факоэмульсификация</a:t>
            </a:r>
            <a:r>
              <a:rPr lang="ru-RU" dirty="0" smtClean="0"/>
              <a:t>     </a:t>
            </a:r>
            <a:r>
              <a:rPr lang="ru-RU" b="1" dirty="0" smtClean="0"/>
              <a:t>катаракты </a:t>
            </a:r>
            <a:r>
              <a:rPr lang="ru-RU" dirty="0" smtClean="0"/>
              <a:t>— микрохирургический метод удаления </a:t>
            </a:r>
            <a:r>
              <a:rPr lang="ru-RU" b="1" dirty="0" smtClean="0"/>
              <a:t>катаракты</a:t>
            </a:r>
            <a:r>
              <a:rPr lang="ru-RU" dirty="0" smtClean="0"/>
              <a:t>, при котором для разрушения ядра хрусталика по принципу «отбойного молота» используется специальная игла (</a:t>
            </a:r>
            <a:r>
              <a:rPr lang="ru-RU" dirty="0" err="1" smtClean="0"/>
              <a:t>факонаконечник</a:t>
            </a:r>
            <a:r>
              <a:rPr lang="ru-RU" dirty="0" smtClean="0"/>
              <a:t>), осуществляющая возвратно-поступательные и/или осцилляционные колебания частотой выше 20 000 раз в секунду.</a:t>
            </a:r>
          </a:p>
        </p:txBody>
      </p:sp>
      <p:pic>
        <p:nvPicPr>
          <p:cNvPr id="10242" name="Picture 2" descr="C:\Users\Салтереева Хава Р\Desktop\fakoemulsifikaciya2.jpg"/>
          <p:cNvPicPr>
            <a:picLocks noChangeAspect="1" noChangeArrowheads="1"/>
          </p:cNvPicPr>
          <p:nvPr/>
        </p:nvPicPr>
        <p:blipFill>
          <a:blip r:embed="rId2"/>
          <a:srcRect/>
          <a:stretch>
            <a:fillRect/>
          </a:stretch>
        </p:blipFill>
        <p:spPr bwMode="auto">
          <a:xfrm>
            <a:off x="228600" y="228600"/>
            <a:ext cx="4876800" cy="6096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33400"/>
            <a:ext cx="8229600" cy="5775960"/>
          </a:xfrm>
        </p:spPr>
        <p:txBody>
          <a:bodyPr>
            <a:normAutofit/>
          </a:bodyPr>
          <a:lstStyle/>
          <a:p>
            <a:pPr algn="ctr">
              <a:buNone/>
            </a:pPr>
            <a:r>
              <a:rPr lang="ru-RU" dirty="0" smtClean="0"/>
              <a:t>Послеоперационные осложнения:</a:t>
            </a:r>
          </a:p>
          <a:p>
            <a:endParaRPr lang="ru-RU" dirty="0" smtClean="0"/>
          </a:p>
          <a:p>
            <a:r>
              <a:rPr lang="ru-RU" dirty="0" smtClean="0"/>
              <a:t>1.</a:t>
            </a:r>
            <a:r>
              <a:rPr lang="ru-RU" b="1" dirty="0" smtClean="0"/>
              <a:t> Вторичная катаракта </a:t>
            </a:r>
            <a:endParaRPr lang="ru-RU" dirty="0" smtClean="0"/>
          </a:p>
          <a:p>
            <a:r>
              <a:rPr lang="ru-RU" dirty="0" smtClean="0"/>
              <a:t>2. </a:t>
            </a:r>
            <a:r>
              <a:rPr lang="ru-RU" b="1" dirty="0" smtClean="0"/>
              <a:t>Повышение ВГД</a:t>
            </a:r>
            <a:endParaRPr lang="ru-RU" dirty="0" smtClean="0"/>
          </a:p>
          <a:p>
            <a:r>
              <a:rPr lang="ru-RU" dirty="0" smtClean="0"/>
              <a:t>3. </a:t>
            </a:r>
            <a:r>
              <a:rPr lang="ru-RU" b="1" dirty="0" smtClean="0"/>
              <a:t>Симптом </a:t>
            </a:r>
            <a:r>
              <a:rPr lang="ru-RU" b="1" dirty="0" err="1" smtClean="0"/>
              <a:t>Ирвина-Гасса</a:t>
            </a:r>
            <a:endParaRPr lang="ru-RU" b="1" dirty="0" smtClean="0"/>
          </a:p>
          <a:p>
            <a:r>
              <a:rPr lang="ru-RU" dirty="0" smtClean="0"/>
              <a:t>4. </a:t>
            </a:r>
            <a:r>
              <a:rPr lang="ru-RU" b="1" dirty="0" smtClean="0"/>
              <a:t>Отек роговицы</a:t>
            </a:r>
          </a:p>
          <a:p>
            <a:r>
              <a:rPr lang="ru-RU" b="1" dirty="0" smtClean="0"/>
              <a:t>5.</a:t>
            </a:r>
            <a:r>
              <a:rPr lang="ru-RU" dirty="0" smtClean="0"/>
              <a:t> </a:t>
            </a:r>
            <a:r>
              <a:rPr lang="ru-RU" b="1" dirty="0" smtClean="0"/>
              <a:t>Послеоперационный Астигматизм</a:t>
            </a:r>
          </a:p>
          <a:p>
            <a:r>
              <a:rPr lang="ru-RU" b="1" dirty="0" smtClean="0"/>
              <a:t>6.</a:t>
            </a:r>
            <a:r>
              <a:rPr lang="ru-RU" dirty="0" smtClean="0"/>
              <a:t> </a:t>
            </a:r>
            <a:r>
              <a:rPr lang="ru-RU" b="1" dirty="0" smtClean="0"/>
              <a:t>Смещение интраокулярной линзы</a:t>
            </a:r>
          </a:p>
          <a:p>
            <a:r>
              <a:rPr lang="ru-RU" b="1" dirty="0" smtClean="0"/>
              <a:t>7. </a:t>
            </a:r>
            <a:r>
              <a:rPr lang="ru-RU" b="1" dirty="0" err="1" smtClean="0"/>
              <a:t>Регматогенная</a:t>
            </a:r>
            <a:r>
              <a:rPr lang="ru-RU" b="1" dirty="0" smtClean="0"/>
              <a:t> отслойка сетчатки</a:t>
            </a:r>
          </a:p>
          <a:p>
            <a:r>
              <a:rPr lang="ru-RU" b="1" dirty="0" smtClean="0"/>
              <a:t>8.</a:t>
            </a:r>
            <a:r>
              <a:rPr lang="ru-RU" dirty="0" smtClean="0"/>
              <a:t> </a:t>
            </a:r>
            <a:r>
              <a:rPr lang="ru-RU" b="1" dirty="0" err="1" smtClean="0"/>
              <a:t>Хориоидальное</a:t>
            </a:r>
            <a:r>
              <a:rPr lang="ru-RU" b="1" dirty="0" smtClean="0"/>
              <a:t> кровоизлияние</a:t>
            </a:r>
            <a:endParaRPr lang="ru-RU"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762000"/>
            <a:ext cx="9144000" cy="5105400"/>
          </a:xfrm>
        </p:spPr>
        <p:txBody>
          <a:bodyPr>
            <a:normAutofit fontScale="92500" lnSpcReduction="10000"/>
          </a:bodyPr>
          <a:lstStyle/>
          <a:p>
            <a:r>
              <a:rPr lang="ru-RU" b="1" dirty="0" smtClean="0"/>
              <a:t>Вторичная катаракта </a:t>
            </a:r>
            <a:r>
              <a:rPr lang="ru-RU" dirty="0" smtClean="0"/>
              <a:t>или помутнение задней капсулы хрусталика. Ее частота преимущественно зависит от качества материала, из которого изготовлена интраокулярная линза. При использовании полиакриловых линз частота этого осложнения составляет десять процентов, если используется силиконовые ИОЛ – сорок, а при применении </a:t>
            </a:r>
            <a:r>
              <a:rPr lang="ru-RU" dirty="0" err="1" smtClean="0"/>
              <a:t>полиметилакрилатовых</a:t>
            </a:r>
            <a:r>
              <a:rPr lang="ru-RU" dirty="0" smtClean="0"/>
              <a:t> линз количество осложнений возрастает до пятидесяти шести процентов. До настоящего времени не выяснены истинные причины этих осложнений и не разработаны действенные превентивные меры.</a:t>
            </a:r>
            <a:br>
              <a:rPr lang="ru-RU" dirty="0" smtClean="0"/>
            </a:br>
            <a:r>
              <a:rPr lang="ru-RU" dirty="0" smtClean="0"/>
              <a:t/>
            </a:r>
            <a:br>
              <a:rPr lang="ru-RU" dirty="0" smtClean="0"/>
            </a:b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C:\Users\Салтереева Хава Р\Desktop\arztsamui-shutterstock1.jpg"/>
          <p:cNvPicPr>
            <a:picLocks noGrp="1" noChangeAspect="1" noChangeArrowheads="1"/>
          </p:cNvPicPr>
          <p:nvPr>
            <p:ph idx="1"/>
          </p:nvPr>
        </p:nvPicPr>
        <p:blipFill>
          <a:blip r:embed="rId2"/>
          <a:srcRect/>
          <a:stretch>
            <a:fillRect/>
          </a:stretch>
        </p:blipFill>
        <p:spPr bwMode="auto">
          <a:xfrm>
            <a:off x="228600" y="304800"/>
            <a:ext cx="8763000" cy="63246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28600" y="457200"/>
            <a:ext cx="8686800" cy="6172200"/>
          </a:xfrm>
        </p:spPr>
        <p:txBody>
          <a:bodyPr/>
          <a:lstStyle/>
          <a:p>
            <a:pPr algn="l"/>
            <a:r>
              <a:rPr lang="ru-RU" b="1" dirty="0" smtClean="0"/>
              <a:t>Повышение ВГД. </a:t>
            </a:r>
            <a:r>
              <a:rPr lang="ru-RU" dirty="0" smtClean="0"/>
              <a:t>Это случается вследствие неполного вымывания специального гелеобразного вещества (</a:t>
            </a:r>
            <a:r>
              <a:rPr lang="ru-RU" dirty="0" err="1" smtClean="0"/>
              <a:t>вискоэластика</a:t>
            </a:r>
            <a:r>
              <a:rPr lang="ru-RU" dirty="0" smtClean="0"/>
              <a:t>), которое вводится в переднюю камеру глазного яблока для защиты его тканей от повреждения. Оно попадает в дренажную систему глаза, что нарушает ее проходимость. Причиной повышения ВГД может быть и зрачковый блок при смещении интраокулярной линзы в сторону радужки. ВГД приходит в норму при применении на протяжении нескольких дней </a:t>
            </a:r>
            <a:r>
              <a:rPr lang="ru-RU" dirty="0" err="1" smtClean="0"/>
              <a:t>антиглаукомных</a:t>
            </a:r>
            <a:r>
              <a:rPr lang="ru-RU" dirty="0" smtClean="0"/>
              <a:t> капель.</a:t>
            </a:r>
            <a:br>
              <a:rPr lang="ru-RU" dirty="0" smtClean="0"/>
            </a:b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C:\Users\Салтереева Хава Р\Desktop\db64d89285498ac55fc7852d1e9fa26d.jpg"/>
          <p:cNvPicPr>
            <a:picLocks noGrp="1" noChangeAspect="1" noChangeArrowheads="1"/>
          </p:cNvPicPr>
          <p:nvPr>
            <p:ph idx="1"/>
          </p:nvPr>
        </p:nvPicPr>
        <p:blipFill>
          <a:blip r:embed="rId2"/>
          <a:srcRect/>
          <a:stretch>
            <a:fillRect/>
          </a:stretch>
        </p:blipFill>
        <p:spPr bwMode="auto">
          <a:xfrm>
            <a:off x="304801" y="228600"/>
            <a:ext cx="8610600" cy="66294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48200" y="1219200"/>
            <a:ext cx="4038600" cy="5090160"/>
          </a:xfrm>
        </p:spPr>
        <p:txBody>
          <a:bodyPr>
            <a:normAutofit fontScale="92500" lnSpcReduction="20000"/>
          </a:bodyPr>
          <a:lstStyle/>
          <a:p>
            <a:r>
              <a:rPr lang="ru-RU" b="1" dirty="0" smtClean="0"/>
              <a:t>Симптом </a:t>
            </a:r>
            <a:r>
              <a:rPr lang="ru-RU" b="1" dirty="0" err="1" smtClean="0"/>
              <a:t>Ирвина-Гасса</a:t>
            </a:r>
            <a:endParaRPr lang="ru-RU" b="1" dirty="0" smtClean="0"/>
          </a:p>
          <a:p>
            <a:pPr>
              <a:buNone/>
            </a:pPr>
            <a:r>
              <a:rPr lang="ru-RU" dirty="0" smtClean="0"/>
              <a:t>     Кистозный отек макулы, развившийся после экстракции катаракты, впервые описал S.R. </a:t>
            </a:r>
            <a:r>
              <a:rPr lang="ru-RU" dirty="0" err="1" smtClean="0"/>
              <a:t>Irvine</a:t>
            </a:r>
            <a:r>
              <a:rPr lang="ru-RU" dirty="0" smtClean="0"/>
              <a:t> в 1953 г. На сегодняшний день вышеописанное послеоперационное осложнение формулируется как синдром Ирвина – </a:t>
            </a:r>
            <a:r>
              <a:rPr lang="ru-RU" dirty="0" err="1" smtClean="0"/>
              <a:t>Гасса</a:t>
            </a:r>
            <a:r>
              <a:rPr lang="ru-RU" dirty="0" smtClean="0"/>
              <a:t>.</a:t>
            </a:r>
            <a:endParaRPr lang="ru-RU" dirty="0"/>
          </a:p>
        </p:txBody>
      </p:sp>
      <p:pic>
        <p:nvPicPr>
          <p:cNvPr id="3074" name="Picture 2" descr="C:\Users\Салтереева Хава Р\Desktop\razriv-setchatki-6.jpeg"/>
          <p:cNvPicPr>
            <a:picLocks noChangeAspect="1" noChangeArrowheads="1"/>
          </p:cNvPicPr>
          <p:nvPr/>
        </p:nvPicPr>
        <p:blipFill>
          <a:blip r:embed="rId2"/>
          <a:srcRect/>
          <a:stretch>
            <a:fillRect/>
          </a:stretch>
        </p:blipFill>
        <p:spPr bwMode="auto">
          <a:xfrm>
            <a:off x="152400" y="1143000"/>
            <a:ext cx="4648200" cy="51054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Отек роговицы</a:t>
            </a:r>
            <a:endParaRPr lang="ru-RU" dirty="0"/>
          </a:p>
        </p:txBody>
      </p:sp>
      <p:sp>
        <p:nvSpPr>
          <p:cNvPr id="3" name="Содержимое 2"/>
          <p:cNvSpPr>
            <a:spLocks noGrp="1"/>
          </p:cNvSpPr>
          <p:nvPr>
            <p:ph idx="1"/>
          </p:nvPr>
        </p:nvSpPr>
        <p:spPr>
          <a:xfrm>
            <a:off x="4343400" y="1143000"/>
            <a:ext cx="4572000" cy="5715000"/>
          </a:xfrm>
        </p:spPr>
        <p:txBody>
          <a:bodyPr>
            <a:normAutofit fontScale="85000" lnSpcReduction="20000"/>
          </a:bodyPr>
          <a:lstStyle/>
          <a:p>
            <a:r>
              <a:rPr lang="ru-RU" dirty="0" smtClean="0"/>
              <a:t>Отек роговицы — это заболевание глаз, характеризующееся накоплением жидкости между слоями роговицы. Это явление часто наблюдается по целому ряду причин (в том числе: дистрофия Фукса, неправильное использование контактных линз, процедуры удаления катаракты, внутриглазная гипертензия и т.д.).</a:t>
            </a:r>
          </a:p>
          <a:p>
            <a:r>
              <a:rPr lang="ru-RU" dirty="0" smtClean="0"/>
              <a:t>Отек роговицы приводит к снижению естественной прозрачности роговицы, что приводит к ухудшению зрения.</a:t>
            </a:r>
          </a:p>
          <a:p>
            <a:endParaRPr lang="ru-RU" dirty="0"/>
          </a:p>
        </p:txBody>
      </p:sp>
      <p:pic>
        <p:nvPicPr>
          <p:cNvPr id="4098" name="Picture 2" descr="C:\Users\Салтереева Хава Р\Desktop\otek-rogovicy2.jpg"/>
          <p:cNvPicPr>
            <a:picLocks noChangeAspect="1" noChangeArrowheads="1"/>
          </p:cNvPicPr>
          <p:nvPr/>
        </p:nvPicPr>
        <p:blipFill>
          <a:blip r:embed="rId2" cstate="print"/>
          <a:srcRect/>
          <a:stretch>
            <a:fillRect/>
          </a:stretch>
        </p:blipFill>
        <p:spPr bwMode="auto">
          <a:xfrm>
            <a:off x="228600" y="1219200"/>
            <a:ext cx="4238625" cy="54864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84</TotalTime>
  <Words>209</Words>
  <Application>Microsoft Office PowerPoint</Application>
  <PresentationFormat>Экран (4:3)</PresentationFormat>
  <Paragraphs>36</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Апекс</vt:lpstr>
      <vt:lpstr>Послеоперационные осложнения при факоэмульсификации катаракты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Отек роговицы</vt:lpstr>
      <vt:lpstr>Послеоперационный Астигматизм</vt:lpstr>
      <vt:lpstr> Смещение интраокулярной линзы  </vt:lpstr>
      <vt:lpstr>Регматогенная отслойка сетчатки</vt:lpstr>
      <vt:lpstr>Хориоидальное кровоизлияние</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Послеоперационные осложнения при факоэмульсификации катаракты</dc:title>
  <dc:creator>SALTEREEVA KHAVA</dc:creator>
  <cp:lastModifiedBy>HP</cp:lastModifiedBy>
  <cp:revision>16</cp:revision>
  <dcterms:created xsi:type="dcterms:W3CDTF">2020-05-12T16:16:37Z</dcterms:created>
  <dcterms:modified xsi:type="dcterms:W3CDTF">2023-03-13T14:04:13Z</dcterms:modified>
</cp:coreProperties>
</file>