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95" r:id="rId2"/>
    <p:sldId id="296" r:id="rId3"/>
    <p:sldId id="297" r:id="rId4"/>
    <p:sldId id="298" r:id="rId5"/>
    <p:sldId id="300" r:id="rId6"/>
    <p:sldId id="301" r:id="rId7"/>
    <p:sldId id="302" r:id="rId8"/>
    <p:sldId id="303" r:id="rId9"/>
    <p:sldId id="304" r:id="rId10"/>
    <p:sldId id="305" r:id="rId11"/>
    <p:sldId id="318" r:id="rId12"/>
    <p:sldId id="319" r:id="rId13"/>
    <p:sldId id="320" r:id="rId14"/>
    <p:sldId id="321" r:id="rId15"/>
    <p:sldId id="322" r:id="rId16"/>
    <p:sldId id="308" r:id="rId17"/>
    <p:sldId id="310" r:id="rId18"/>
    <p:sldId id="323" r:id="rId19"/>
    <p:sldId id="31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58" autoAdjust="0"/>
    <p:restoredTop sz="94660"/>
  </p:normalViewPr>
  <p:slideViewPr>
    <p:cSldViewPr>
      <p:cViewPr varScale="1">
        <p:scale>
          <a:sx n="116" d="100"/>
          <a:sy n="116" d="100"/>
        </p:scale>
        <p:origin x="-17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27DB6A-FC8A-4D9A-8936-B2D77A80C8BF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506D92-5685-4713-885E-AB38FFA7D09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1%83%D0%B1%D1%8A%D0%B5%D0%BA%D1%82" TargetMode="External"/><Relationship Id="rId2" Type="http://schemas.openxmlformats.org/officeDocument/2006/relationships/hyperlink" Target="http://ru.wikipedia.org/wiki/%D0%9F%D1%81%D0%B8%D1%85%D0%BE%D0%BB%D0%BE%D0%B3%D0%B8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F%D1%81%D0%B8%D1%85%D0%BE%D0%BB%D0%BE%D0%B3%D0%B8%D1%87%D0%B5%D1%81%D0%BA%D0%B0%D1%8F_%D1%82%D1%80%D0%B0%D0%B2%D0%BC%D0%B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86808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Посттравматическое стрессовое расстройство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52120" y="5715016"/>
            <a:ext cx="3275856" cy="926960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Работу выполнила</a:t>
            </a:r>
          </a:p>
          <a:p>
            <a:pPr algn="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рдинатор 1 года обучения</a:t>
            </a:r>
          </a:p>
          <a:p>
            <a:pPr algn="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Магомедова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Разият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Махдиевна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post-traumatic_stress_disorder_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000240"/>
            <a:ext cx="7643866" cy="36433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7239000" cy="626469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u="sng" dirty="0" smtClean="0"/>
              <a:t>Злоупотребление наркотическими и лекарственными веществами</a:t>
            </a:r>
            <a:r>
              <a:rPr lang="ru-RU" dirty="0" smtClean="0"/>
              <a:t>. В попытке снизить интенсивность посттравматических симптомов многие пациенты, особенно вьетнамские ветераны, употребляют марихуану, алкоголь и (в меньшей степени) другие наркотические вещества. Важно отметить, что среди ветеранов — жертв ПТСР существуют еще две большие группы: те, кто принимает только лекарственные препараты, прописанные врачом, и те, кто вообще не принимает ни лекарств ни наркотиков</a:t>
            </a:r>
          </a:p>
          <a:p>
            <a:pPr algn="just">
              <a:buFont typeface="Wingdings" pitchFamily="2" charset="2"/>
              <a:buChar char="ü"/>
            </a:pPr>
            <a:r>
              <a:rPr lang="ru-RU" u="sng" dirty="0" smtClean="0"/>
              <a:t>Непрошеные воспоминания.</a:t>
            </a:r>
            <a:r>
              <a:rPr lang="ru-RU" dirty="0" smtClean="0"/>
              <a:t> Пожалуй, это наиболее важный симптом, дающий право говорить о присутствии ПТСР. В памяти пациента внезапно всплывают жуткие, безобразные сцены, связанные с травмирующим событием. Эти воспоминания могут возникать как во сне, так и во время бодрствования.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7239000" cy="62670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u="sng" dirty="0" smtClean="0"/>
              <a:t>Галлюцинаторные переживания</a:t>
            </a:r>
            <a:r>
              <a:rPr lang="ru-RU" dirty="0" smtClean="0"/>
              <a:t>. Это особая разновидность непрошеных воспоминаний о травмирующих событиях с той разницей, что при галлюцинаторном переживании память о случившемся выступает настолько ярко, что события текущего момента как бы отходят на второй план и кажутся менее реальными, чем воспоминания. В этом “галлюцинаторном”, состоянии человек ведет себя  так, словно он снова переживает прошлое травмирующее событие; он действует, думает и чувствует так же, как в тот момент, когда ему пришлось спасать свою жизнь.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Галлюцинаторные переживания свойственны не всем пациентам: это всего лишь разновидность непрошеных воспоминаний, для которых характерна особая яркость и болезненность. Они чаще возникают под влиянием наркотических веществ, в частности алкоголя, однако галлюцинаторные переживания могут появиться у человека и в трезвом состоянии, а также у того, кто никогда не употребляет наркотических веществ.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u="sng" dirty="0" smtClean="0"/>
              <a:t>Бессонница</a:t>
            </a:r>
            <a:r>
              <a:rPr lang="ru-RU" dirty="0" smtClean="0"/>
              <a:t> (трудности с засыпанием и прерывистый сон). Когда человека посещают ночные кошмары, есть основания считать, что он сам невольно противится засыпанию, и именно в этом причина его бессонницы: человек боится заснуть и вновь увидеть это. Регулярное недосыпание, приводящее к крайнему нервному истощению, дополняет картину симптомов посттравматического стресса. Бессонница также бывает вызвана высоким уровнем тревожности, неспособностью расслабиться, а также </a:t>
            </a:r>
            <a:r>
              <a:rPr lang="ru-RU" dirty="0" err="1" smtClean="0"/>
              <a:t>непроходящим</a:t>
            </a:r>
            <a:r>
              <a:rPr lang="ru-RU" dirty="0" smtClean="0"/>
              <a:t> чувством физической или душевной боли.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u="sng" dirty="0" smtClean="0"/>
              <a:t>Мысли о самоубийстве.</a:t>
            </a:r>
            <a:r>
              <a:rPr lang="ru-RU" dirty="0" smtClean="0"/>
              <a:t> Пациент постоянно думает о самоубийстве или планирует какие-либо действия, которые в конечном итоге должны привести его к смерти. Когда жизнь представляется более пугающей и болезненной, чем смерть, мысль покончить со всеми страданиями может показаться заманчивой. Когда человек доходит до той грани отчаяния, где не видно никаких способов поправить свое положение, он начинает размышлять о самоубийстве.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u="sng" dirty="0" smtClean="0"/>
              <a:t>«Вина выжившего».</a:t>
            </a:r>
            <a:r>
              <a:rPr lang="ru-RU" dirty="0" smtClean="0"/>
              <a:t> Чувство вины из-за того, что выжил в тяжелых испытаниях, стоивших жизни другим, нередко присуще тем, кто страдает от «эмоциональной глухоты» (неспособности пережить радость, любовь, сострадание и т.д.) со времени травмирующих событий. Многие жертвы ПТСР готовы на что угодно, лишь бы избежать напоминания о трагедии, о гибели товарищей.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indrom_broshennogo_vyzova_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428604"/>
            <a:ext cx="8072494" cy="5786478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4446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влияет на развитие ПТСР?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Исследователи выявили три фактора, сочетание которых увеличивает уязвимость для развития ПТСР.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Чем сильнее травмирующее событие, чем ближе человек  к нему находится,  и дольше его воздействие - тем выше риск травмы.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 История человека до события - наличие психических расстройств до травмы, история семьи и т.д.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Посттравматических факторы - доступность социальной поддержки, появление избегания, оцепенения, или постоянного переживания травмы.</a:t>
            </a:r>
          </a:p>
          <a:p>
            <a:pPr algn="just">
              <a:buNone/>
            </a:pPr>
            <a:r>
              <a:rPr lang="ru-RU" dirty="0" smtClean="0"/>
              <a:t>    Хотя терроризм может вызвать ПТСР, но большинство людей справятся и будут вспоминать об этом событии, конечно, но при этом продолжать жить дальше своей обычной жизнью.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резентация &quot;Посттравматическое стрессовое расстройство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01122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1008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Спасибо за </a:t>
            </a:r>
            <a:r>
              <a:rPr lang="ru-RU" smtClean="0"/>
              <a:t>внимание</a:t>
            </a:r>
            <a:r>
              <a:rPr lang="ru-RU" smtClean="0"/>
              <a:t>!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Посттравматическое стрессовое расстройство</a:t>
            </a:r>
            <a:r>
              <a:rPr lang="ru-RU" dirty="0" smtClean="0"/>
              <a:t> (ПТСР, «вьетнамский синдром», «афганский синдром», «чеченский синдром») — </a:t>
            </a:r>
            <a:r>
              <a:rPr lang="ru-RU" b="1" dirty="0" smtClean="0">
                <a:hlinkClick r:id="rId2" tooltip="Психология"/>
              </a:rPr>
              <a:t>психологическое</a:t>
            </a:r>
            <a:r>
              <a:rPr lang="ru-RU" dirty="0" smtClean="0"/>
              <a:t> состояние, которое возникает в результате психотравмирующих ситуаций, выходящих за пределы обычного человеческого опыта и угрожающих физической целостности </a:t>
            </a:r>
            <a:r>
              <a:rPr lang="ru-RU" b="1" dirty="0" smtClean="0">
                <a:solidFill>
                  <a:schemeClr val="accent1"/>
                </a:solidFill>
                <a:hlinkClick r:id="rId3" tooltip="Субъект"/>
              </a:rPr>
              <a:t>субъекта</a:t>
            </a:r>
            <a:r>
              <a:rPr lang="ru-RU" dirty="0" smtClean="0"/>
              <a:t> или других людей. Отличается пролонгированным воздействием, имеет латентный период, и проявляется в период от шести месяцев до десяти лет и более после перенесения однократной или повторяющейся </a:t>
            </a:r>
            <a:r>
              <a:rPr lang="ru-RU" b="1" dirty="0" smtClean="0">
                <a:solidFill>
                  <a:schemeClr val="accent1"/>
                </a:solidFill>
                <a:hlinkClick r:id="rId4" tooltip="Психологическая травма"/>
              </a:rPr>
              <a:t>психологической травмы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239000" cy="1143000"/>
          </a:xfrm>
        </p:spPr>
        <p:txBody>
          <a:bodyPr/>
          <a:lstStyle/>
          <a:p>
            <a:r>
              <a:rPr lang="ru-RU" dirty="0" smtClean="0"/>
              <a:t>Факторы риска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7239000" cy="2214578"/>
          </a:xfrm>
        </p:spPr>
        <p:txBody>
          <a:bodyPr>
            <a:noAutofit/>
          </a:bodyPr>
          <a:lstStyle/>
          <a:p>
            <a:pPr marL="342900" indent="-34290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1.Психотравмы: внезапно возникшая травма с радикалом агрессии и угрозой смерти (потенциальным риском физического уничтожения); эмоциональная травма, сопровождаемая интенсивным напряжением; наличие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психотравм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анамнезе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0_70def_13ab5c08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2571744"/>
            <a:ext cx="4098756" cy="34289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7158" y="2928934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None/>
            </a:pPr>
            <a:r>
              <a:rPr lang="ru-RU" dirty="0" smtClean="0"/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Социальные: войны, революции, природные и техногенные катастрофы, терроризм, насилие и другие события или ситуации угрожающего и катастрофического характера, выходящие за рамки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вычного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человеческого опыта. Эти стрессовые события патогенны для всех участников событий.</a:t>
            </a:r>
          </a:p>
          <a:p>
            <a:pPr marL="342900" indent="-342900" algn="just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3. </a:t>
            </a:r>
            <a:r>
              <a:rPr lang="ru-RU" sz="2000" dirty="0" err="1" smtClean="0"/>
              <a:t>Этнокультуральные</a:t>
            </a:r>
            <a:r>
              <a:rPr lang="ru-RU" sz="2000" dirty="0" smtClean="0"/>
              <a:t>: осмысление проблемы жизни и смерти, тяжести греха и степени выраженности наказания и другие экзистенциальные вопросы решаются участниками исторической драмы в зависимости от их ментальности, религиозного и идеологического мировоззрения и являются очень важными факторами развития ПТСР, так как играют ведущую роль в восприятии стрессовой ситуации. </a:t>
            </a:r>
          </a:p>
          <a:p>
            <a:pPr algn="just">
              <a:buNone/>
            </a:pPr>
            <a:r>
              <a:rPr lang="ru-RU" sz="2000" dirty="0" smtClean="0"/>
              <a:t>4. Психологические: характерологические особенности: эмоциональная неустойчивость, повышенная тревожность, незрелость личности. Среди детей - астенические черты характера ,острые приступы страха, паники; вегетативные нарушения и неспецифические соматические жалобы (например головная боль).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Клинические симптомы: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Когда у человека нет возможности разрядить внутреннее напряжение, его тело и психика находят способ как-то примениться к этому напряжению. В этом, в принципе, и состоит механизм посттравматического стресса. Его симптомы - которые в комплексе выглядят как психическое отклонение - на самом деле не что иное, как глубоко укоренившиеся способы поведения, связанные с экстремальными событиями в прошлом. При ПТСР наблюдаются следующие клинические симптомы.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ü"/>
            </a:pPr>
            <a:r>
              <a:rPr lang="ru-RU" u="sng" dirty="0" smtClean="0"/>
              <a:t>Немотивированная бдительность</a:t>
            </a:r>
            <a:r>
              <a:rPr lang="ru-RU" dirty="0" smtClean="0"/>
              <a:t>. Человек пристально следит за всем, что происходит вокруг, словно ему постоянно угрожает опасность.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u="sng" dirty="0" smtClean="0"/>
              <a:t>«Взрывная» реакция</a:t>
            </a:r>
            <a:r>
              <a:rPr lang="ru-RU" dirty="0" smtClean="0"/>
              <a:t>. При малейшей неожиданности человек делает стремительные движения (бросается на землю при звуке  низко пролетающего вертолета, резко оборачивается и принимает боевую позу, когда кто-то приближается к нему из-за спины).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7239000" cy="6267096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Wingdings" pitchFamily="2" charset="2"/>
              <a:buChar char="ü"/>
            </a:pPr>
            <a:r>
              <a:rPr lang="ru-RU" u="sng" dirty="0" smtClean="0"/>
              <a:t>Притупленность эмоций.</a:t>
            </a:r>
            <a:r>
              <a:rPr lang="ru-RU" dirty="0" smtClean="0"/>
              <a:t> Бывает, что человек полностью  или частично утратил способность к эмоциональным проявлениям. Ему трудно устанавливать близкие и дружеские связи с окружающими, ему недоступны радость, любовь, творческий подъем, игривость и спонтанность. 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ru-RU" u="sng" dirty="0" smtClean="0"/>
              <a:t>Агрессивность</a:t>
            </a:r>
            <a:r>
              <a:rPr lang="ru-RU" dirty="0" smtClean="0"/>
              <a:t>. Стремление решать проблемы с помощью грубой силы. Хотя, как правило, это касается физического силового воздействия, но встречается также психическая, эмоциональная и вербальная агрессивность. Попросту говоря, человек склонен применять силовое давление на окружающих всякий раз, когда хочет добиться своего, даже если цель не является жизненно важной. 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7239000" cy="619268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ru-RU" u="sng" dirty="0" smtClean="0"/>
              <a:t>Нарушения памяти и концентрации внимания. </a:t>
            </a:r>
            <a:r>
              <a:rPr lang="ru-RU" dirty="0" smtClean="0"/>
              <a:t>Человек испытывает  трудности, когда требуется сосредоточиться или что-то вспомнить, по крайней мере, такие трудности возникают при определенных обстоятельствах. В некоторые моменты концентрация может быть великолепной, но стоит появиться какому-либо стрессовому фактору, как человек уже не в силах сосредоточиться.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u="sng" dirty="0" smtClean="0"/>
              <a:t>Депрессия</a:t>
            </a:r>
            <a:r>
              <a:rPr lang="ru-RU" dirty="0" smtClean="0"/>
              <a:t>. В состоянии посттравматического стресса  депрессия достигает самых темных и беспросветных глубин человеческого отчаяния, когда кажется, что все бессмысленно и бесполезно. Этому  чувству  депрессии сопутствуют нервное истощение, апатия и отрицательное отношение к жизни.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7239000" cy="666936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u="sng" dirty="0" smtClean="0"/>
              <a:t>Общая тревожность</a:t>
            </a:r>
            <a:r>
              <a:rPr lang="ru-RU" dirty="0" smtClean="0"/>
              <a:t>. Проявляется на физиологическом уровне (ломота в спине, спазмы желудка, головные боли), в психической сфере (постоянное беспокойство и озабоченность, “</a:t>
            </a:r>
            <a:r>
              <a:rPr lang="ru-RU" dirty="0" err="1" smtClean="0"/>
              <a:t>параноидальные</a:t>
            </a:r>
            <a:r>
              <a:rPr lang="ru-RU" dirty="0" smtClean="0"/>
              <a:t>” явления - например, необоснованная боязнь преследования), в эмоциональных переживаниях (постоянное чувство страха, неуверенность в себе, комплекс  вины). </a:t>
            </a:r>
          </a:p>
          <a:p>
            <a:pPr algn="just">
              <a:buFont typeface="Wingdings" pitchFamily="2" charset="2"/>
              <a:buChar char="ü"/>
            </a:pPr>
            <a:r>
              <a:rPr lang="ru-RU" u="sng" dirty="0" smtClean="0"/>
              <a:t>Приступы ярости.</a:t>
            </a:r>
            <a:r>
              <a:rPr lang="ru-RU" dirty="0" smtClean="0"/>
              <a:t> Не приливы умеренного гнева, а именно взрывы ярости, по силе подобные извержению вулкана. Многие пациенты сообщают, что такие приступы чаще возникают под действием наркотических веществ, особенно алкоголя. Однако бывают и в отсутствие алкоголя или наркотиков, так что было бы неверно считать опьянение главной причиной этих явлений.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</TotalTime>
  <Words>986</Words>
  <Application>Microsoft Office PowerPoint</Application>
  <PresentationFormat>Экран (4:3)</PresentationFormat>
  <Paragraphs>39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Посттравматическое стрессовое расстройство</vt:lpstr>
      <vt:lpstr>Слайд 2</vt:lpstr>
      <vt:lpstr>Факторы риска</vt:lpstr>
      <vt:lpstr>Слайд 4</vt:lpstr>
      <vt:lpstr>Клинические симптомы: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Что влияет на развитие ПТСР?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Тигр</dc:creator>
  <cp:lastModifiedBy>Yusupova_ER</cp:lastModifiedBy>
  <cp:revision>20</cp:revision>
  <dcterms:created xsi:type="dcterms:W3CDTF">2012-03-27T15:55:11Z</dcterms:created>
  <dcterms:modified xsi:type="dcterms:W3CDTF">2023-06-22T11:30:03Z</dcterms:modified>
</cp:coreProperties>
</file>