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4" r:id="rId6"/>
    <p:sldId id="266" r:id="rId7"/>
    <p:sldId id="267" r:id="rId8"/>
    <p:sldId id="268" r:id="rId9"/>
    <p:sldId id="269" r:id="rId10"/>
    <p:sldId id="272" r:id="rId11"/>
    <p:sldId id="277" r:id="rId12"/>
    <p:sldId id="278" r:id="rId13"/>
    <p:sldId id="291" r:id="rId14"/>
    <p:sldId id="294" r:id="rId15"/>
    <p:sldId id="293" r:id="rId16"/>
    <p:sldId id="279" r:id="rId17"/>
    <p:sldId id="281" r:id="rId18"/>
    <p:sldId id="282" r:id="rId19"/>
    <p:sldId id="284" r:id="rId20"/>
    <p:sldId id="285" r:id="rId21"/>
    <p:sldId id="286" r:id="rId22"/>
    <p:sldId id="295" r:id="rId23"/>
    <p:sldId id="287" r:id="rId24"/>
    <p:sldId id="296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6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16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30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88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527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1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465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356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705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8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92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69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90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79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14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13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56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05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1D76E-6E52-4821-8FDF-E2AF7C33E1BF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D7DA5AC-7792-48C6-BC1C-5CD4A9C30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65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6918" y="0"/>
            <a:ext cx="9876104" cy="223256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ОБРАЗОВАТЕЛЬНАЯ ОРГАНИЗАЦИЯ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"АСТРАХАНСКИЙ БАЗОВЫЙ МЕДИЦИНСКИЙ КОЛЛЕДЖ"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71100" y="2505693"/>
            <a:ext cx="9258586" cy="409698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Дипломная работа на тему: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деятельность акушерки по профилактике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рака молочной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железы</a:t>
            </a:r>
          </a:p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177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5688" y="0"/>
            <a:ext cx="9187335" cy="1752599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акушерки смотрового кабинет по выявлению рака молочных желез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3808" y="1662545"/>
            <a:ext cx="9389215" cy="495201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задача смотровых кабинетов - профилактический осмотр женщин старше 18 лет с целью раннего выявления злокачественных опухолей и пред- опухолевых заболеваний 6 визуальных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локализаций.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выявлении заболеваний во время профилактических осмотров и необходимости дополнительного обследования и лечения дальнейшую работу с пациенткой проводят врачи соответствующего профиля</a:t>
            </a:r>
          </a:p>
        </p:txBody>
      </p:sp>
    </p:spTree>
    <p:extLst>
      <p:ext uri="{BB962C8B-B14F-4D97-AF65-F5344CB8AC3E}">
        <p14:creationId xmlns:p14="http://schemas.microsoft.com/office/powerpoint/2010/main" val="1505856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по теоретической части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163783"/>
            <a:ext cx="10018713" cy="542702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Рак груди — опасный патологический процесс, развивающийся в молочной железе. Актуальность проблемы усугубляется увеличением количества случаев рака молочной железы среди женщин моложе 40 лет, так как большинство из них относится к социально-активной работающей части женского населения.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начальной стадии заболевания внешние симптомы рака молочной железы отсутствуют. Зачастую женщина даже не подозревает о нависшей над здоровьем угрозе. Но со временем появляются более выраженные признаки заболевания, которые все сложнее игнорировать. Первые симптомы рака груди можно заметить, когда механизм болезни уже запущен.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9539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755071"/>
            <a:ext cx="10018713" cy="520634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Возникновению и последующему развитию рака молочной железы способствуют следующие факторы: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Генетические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репродуктивной системы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Эндокринно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‑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метаболические факторы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Предраковые заболевания молочной железы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Своевременно поставленный правильный диагноз рака груди и вовремя назначенная терапия позволяют добиться более чем в 80% случаев пятилетней выживаемости пациенток с раком молочной железы.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474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заболеваемости на 100.000 населения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по АО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280048"/>
              </p:ext>
            </p:extLst>
          </p:nvPr>
        </p:nvGraphicFramePr>
        <p:xfrm>
          <a:off x="1484313" y="2553195"/>
          <a:ext cx="10018713" cy="878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571"/>
                <a:gridCol w="3339571"/>
                <a:gridCol w="3339571"/>
              </a:tblGrid>
              <a:tr h="878773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Заболеваемость 2016г.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(РФ - 47,1)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Заболеваемость 2017г.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(РФ – 48,5)</a:t>
                      </a:r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Заболеваемость 2018г.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085863"/>
              </p:ext>
            </p:extLst>
          </p:nvPr>
        </p:nvGraphicFramePr>
        <p:xfrm>
          <a:off x="1484311" y="3431968"/>
          <a:ext cx="10018719" cy="178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191"/>
                <a:gridCol w="1113191"/>
                <a:gridCol w="1113191"/>
                <a:gridCol w="1113191"/>
                <a:gridCol w="1113191"/>
                <a:gridCol w="1113191"/>
                <a:gridCol w="1113191"/>
                <a:gridCol w="1113191"/>
                <a:gridCol w="1113191"/>
              </a:tblGrid>
              <a:tr h="89065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абс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абс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абс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ru-RU" dirty="0"/>
                    </a:p>
                  </a:txBody>
                  <a:tcPr/>
                </a:tc>
              </a:tr>
              <a:tr h="890650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417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смертности на 100.000 населения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по АО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037257"/>
              </p:ext>
            </p:extLst>
          </p:nvPr>
        </p:nvGraphicFramePr>
        <p:xfrm>
          <a:off x="1484313" y="2553195"/>
          <a:ext cx="1001871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571"/>
                <a:gridCol w="3339571"/>
                <a:gridCol w="3339571"/>
              </a:tblGrid>
              <a:tr h="878773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Смертность 2016г.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(РФ – 15,3)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Смертность 2017г.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(РФ – 15,7)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Смертность 2018г.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614597"/>
              </p:ext>
            </p:extLst>
          </p:nvPr>
        </p:nvGraphicFramePr>
        <p:xfrm>
          <a:off x="1484311" y="3431968"/>
          <a:ext cx="10018719" cy="178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191"/>
                <a:gridCol w="1113191"/>
                <a:gridCol w="1113191"/>
                <a:gridCol w="1113191"/>
                <a:gridCol w="1113191"/>
                <a:gridCol w="1113191"/>
                <a:gridCol w="1113191"/>
                <a:gridCol w="1113191"/>
                <a:gridCol w="1113191"/>
              </a:tblGrid>
              <a:tr h="89065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абс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абс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абс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ru-RU" dirty="0"/>
                    </a:p>
                  </a:txBody>
                  <a:tcPr/>
                </a:tc>
              </a:tr>
              <a:tr h="890650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112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25631"/>
            <a:ext cx="10018713" cy="87877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выявляемости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профосмотрах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морфологического подтверждения диагноз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по АО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921436"/>
              </p:ext>
            </p:extLst>
          </p:nvPr>
        </p:nvGraphicFramePr>
        <p:xfrm>
          <a:off x="1484313" y="1211284"/>
          <a:ext cx="10018712" cy="5379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638"/>
                <a:gridCol w="2743200"/>
                <a:gridCol w="3099459"/>
                <a:gridCol w="2893415"/>
              </a:tblGrid>
              <a:tr h="1493977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на</a:t>
                      </a:r>
                    </a:p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профосмотрах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на</a:t>
                      </a:r>
                    </a:p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профосмотрах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Диагноз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подтвержден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морфологически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71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135                            32.4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116                            37.3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435                         100.0</a:t>
                      </a:r>
                      <a:endParaRPr lang="ru-RU" dirty="0"/>
                    </a:p>
                  </a:txBody>
                  <a:tcPr/>
                </a:tc>
              </a:tr>
              <a:tr h="7771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170                           41.8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143                           48.0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419                        98.4</a:t>
                      </a:r>
                      <a:endParaRPr lang="ru-RU" dirty="0"/>
                    </a:p>
                  </a:txBody>
                  <a:tcPr/>
                </a:tc>
              </a:tr>
              <a:tr h="7771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 2017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         43.5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           98.1</a:t>
                      </a:r>
                      <a:endParaRPr lang="ru-RU" dirty="0"/>
                    </a:p>
                  </a:txBody>
                  <a:tcPr/>
                </a:tc>
              </a:tr>
              <a:tr h="7771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188                          32.5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124                            39.7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454                        98.9</a:t>
                      </a:r>
                      <a:endParaRPr lang="ru-RU" dirty="0"/>
                    </a:p>
                  </a:txBody>
                  <a:tcPr/>
                </a:tc>
              </a:tr>
              <a:tr h="7771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 2018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794465"/>
              </p:ext>
            </p:extLst>
          </p:nvPr>
        </p:nvGraphicFramePr>
        <p:xfrm>
          <a:off x="2731325" y="2101931"/>
          <a:ext cx="87716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558"/>
                <a:gridCol w="3084525"/>
                <a:gridCol w="2913616"/>
              </a:tblGrid>
              <a:tr h="628205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                    (%)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число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                     (%) 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число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число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075019" y="2125682"/>
            <a:ext cx="45719" cy="44651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7194664" y="2090058"/>
            <a:ext cx="45719" cy="4500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105901" y="2113808"/>
            <a:ext cx="47502" cy="4476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502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деятельности акушерки по профилактике рака молочной железы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52599"/>
            <a:ext cx="10018713" cy="467195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рака молочной железы включает проведение первичной, вторичной и третичной профилактики.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профилактика рака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предупреждение возникновения качественных опухолей и предшествующих им предопухолевых состояний.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первичной профилактики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сохранение здоровья, предотвращение воздействия вредных факторов природной и социальной среды, способных вызывать патологические изменения в организме.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683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7433" y="1"/>
            <a:ext cx="10018713" cy="1484416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первичной профилактике рака молочной железы относится: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0047" y="1258784"/>
            <a:ext cx="9792976" cy="5391397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Своевременные роды.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абортов и грамотное планирование беременности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Нормализация веса тела.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Регулярное и достаточное употребление растительной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клетчатки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потребления копченой и нитрит - содержащей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пищи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потребления алкоголя.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от вредных привычек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грудного вскармливания до полугода значительно снижает риск развития рака груди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стрессовых ситуаций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Ограниченное применение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гормонозаместительной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972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484313" y="760021"/>
            <a:ext cx="10018712" cy="5771408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Вторичная профилактика рака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раннее выявление и лечение начальных  стадий онкологических заболеваний и предшествующих им предопухолевых состояний.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вторичной профилактики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уменьшение смертности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инвалидизации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врача гинеколога ежегодно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онколога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лечение болезней, которые могут переродиться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Рентгенологическая маммография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 и МРТ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УЗИ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320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0629"/>
            <a:ext cx="10018713" cy="6590805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Третичная профилактика рака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предупреждение возникновения, а также раннее выявление и лечение возможных рецидивов заболевания в период после завершения основного курса лечения.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третичной профилактики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предупреждение рецидивов.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следующих методов: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УЗИ молочных желез;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маммография (ежегодно);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анализы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онкомаркеры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пункция тканей пораженной молочной железы.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2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00940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проблемы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2" y="1175657"/>
            <a:ext cx="10348684" cy="5682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Рак молочной железы занимает первое место в структуре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онкологической заболеваемости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женщин. По данным ВОЗ в мире ежегодно выявляется около 1,38 млн новых случаев рака данной локализации. В России ежегодно диагностируют более 50 тысяч новых случаев РМЖ, прирост заболеваемости за последние 5 лет составляет 6,7 %. В последние годы смертность от рака молочной железы в Российской Федерации лидирует среди причин смерти от злокачественных новообразований (17,3 %) и продолжает увеличиваться в абсолютных и относительных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показателях. Несмотря на то, что проблеме рака молочной железы уделяется много внимания, до сих пор нерешенными остаются вопросы снижения заболеваемости и смертности от данной нозологии. Поэтому профилактика рака молочной железы важна не менее, чем лечение. Роль акушерки в профилактике рака молочной железы заключается в том, чтобы объяснить женщине, что ранняя профилактика - это предупреждение заболевания путем влияния на факторы риска, которые приводят к развитию данной патологии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42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2" y="4678878"/>
            <a:ext cx="10018712" cy="200297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Пункционная биопсия с последующим цитологическим исследованием биоптата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используется для диагностики фиброзно-кистозной мастопатии. Информативность данного метода составляет 93—95%. Материал для цитологического метода - выделения из сосков, соскобы - отпечатки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эрозированных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поверхностей или из трещин в области соска,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полученный из узлового образования, или биоптат подозрительного участка.</a:t>
            </a:r>
          </a:p>
          <a:p>
            <a:endParaRPr lang="ru-RU" dirty="0"/>
          </a:p>
        </p:txBody>
      </p:sp>
      <p:pic>
        <p:nvPicPr>
          <p:cNvPr id="6" name="Рисунок 5" descr="unnamed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23804" y="199253"/>
            <a:ext cx="8787740" cy="409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623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460173"/>
            <a:ext cx="10018713" cy="3124201"/>
          </a:xfrm>
        </p:spPr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Дуктография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используется для оценки диаметра, направления и контура протоков, для выявления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внутрипротоковых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новообразований, их размеров, количества и формы.</a:t>
            </a:r>
          </a:p>
          <a:p>
            <a:endParaRPr lang="ru-RU" dirty="0"/>
          </a:p>
        </p:txBody>
      </p:sp>
      <p:pic>
        <p:nvPicPr>
          <p:cNvPr id="4" name="Рисунок 3" descr="a1dca41498dea3a3a494a1421d8e1facbec26359-duktographia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0053" y="176583"/>
            <a:ext cx="8585860" cy="46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52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9937" y="0"/>
            <a:ext cx="10018713" cy="439387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анкетирования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024055"/>
              </p:ext>
            </p:extLst>
          </p:nvPr>
        </p:nvGraphicFramePr>
        <p:xfrm>
          <a:off x="1519936" y="605641"/>
          <a:ext cx="10177259" cy="6107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29021"/>
                <a:gridCol w="1064757"/>
                <a:gridCol w="1383079"/>
                <a:gridCol w="1129515"/>
                <a:gridCol w="1970887"/>
              </a:tblGrid>
              <a:tr h="32447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Вопросы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Иногда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Затрудняюсь ответить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  <a:tr h="34214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 Ведете ли Вы здоровый образ жизни?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  <a:tr h="45619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 Известно ли Вам о том, что существуют факторы риска по развитию рака молочной железы?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  <a:tr h="45619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 3накомы ли Вы с методикой </a:t>
                      </a:r>
                      <a:r>
                        <a:rPr lang="ru-RU" sz="1400" dirty="0" err="1">
                          <a:effectLst/>
                        </a:rPr>
                        <a:t>самообследования</a:t>
                      </a:r>
                      <a:r>
                        <a:rPr lang="ru-RU" sz="1400" dirty="0">
                          <a:effectLst/>
                        </a:rPr>
                        <a:t> молочных желёз?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  <a:tr h="34214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 Осуществляете ли Вы </a:t>
                      </a:r>
                      <a:r>
                        <a:rPr lang="ru-RU" sz="1400" dirty="0" err="1">
                          <a:effectLst/>
                        </a:rPr>
                        <a:t>самообследование</a:t>
                      </a:r>
                      <a:r>
                        <a:rPr lang="ru-RU" sz="1400" dirty="0">
                          <a:effectLst/>
                        </a:rPr>
                        <a:t> молочных желёз?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  <a:tr h="91238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5. Есть ли у Вас проблемы с молочными железами (покраснение кожных покровов молочной железы, увеличение лимфатических узлов, болезненность, выделения из сосков)?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  <a:tr h="34214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6.Можете ли Вы сказать, что Вы регулярно посещаете гинеколога?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  <a:tr h="82252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7. Семейное положение: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замужем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</a:rPr>
                        <a:t>не замужем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Замужем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замужем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  <a:tr h="34214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 Есть ли у Вас дети?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  <a:tr h="57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 Возможно ли влияние акушерки на уровень заболеваемости и снижение РМЖ посредством проводимой профилактической работы?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74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23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  <a:tr h="429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 Есть ли у Вас вредные привычки?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66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34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76" marR="1647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6847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-109847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по практической части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45" y="1056905"/>
            <a:ext cx="9840478" cy="571203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Вопрос лечения рака груди сегодня актуален. Но любое заболевание легче предупредить, чем лечить. Поэтому профилактика рака молочной железы важна не менее, чем лечение.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Роль акушерки в профилактике и раннем выявлении рака молочной железы заключается в том, чтобы объяснить женщине, что ранняя профилактика- это предупреждение заболевания путем влияния на факторы риска, которые приводят к развитию данной патологии.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Профилактика рака молочной железы включает проведение первичной, вторичной и третичной профилактики.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осмотр является первым шагом профилактики рака молочной железы. Выявить первые признаки развития патологического процесса можно самостоятельно, проводя каждый месяц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самоосмотр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посещая гинеколога.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261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982690"/>
          </a:xfrm>
        </p:spPr>
      </p:pic>
    </p:spTree>
    <p:extLst>
      <p:ext uri="{BB962C8B-B14F-4D97-AF65-F5344CB8AC3E}">
        <p14:creationId xmlns:p14="http://schemas.microsoft.com/office/powerpoint/2010/main" val="250488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377539"/>
          </a:xfrm>
        </p:spPr>
        <p:txBody>
          <a:bodyPr/>
          <a:lstStyle/>
          <a:p>
            <a:r>
              <a:rPr lang="ru-RU" cap="small" dirty="0">
                <a:latin typeface="Times New Roman" pitchFamily="18" charset="0"/>
                <a:cs typeface="Times New Roman" pitchFamily="18" charset="0"/>
              </a:rPr>
              <a:t>Цель и задачи работы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45" y="1270660"/>
            <a:ext cx="9840478" cy="558733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исследовать методы профилактики и ранней диагностики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онкопатологии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молочных желез у женщин, углубить знания акушерок о мерах профилактики и ранней диагностики злокачественных опухолей молочных желез для эффективного проведения данных мероприятий среди женского населения Астраханской области.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дипломной работы: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-Изучить специальную литературу по профилактике онкологических заболеваний молочных желез.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-Выявить факторы риска развития онкологических заболеваний молочной железы.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-Проанализировать статистические данные по Астраханской области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деятельность акушерки в профилактике и раннем выявлении патологии молочных желез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Предмет исследования: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статистические данные в Астраханской области и материалы анкетирования женщин.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57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slide-2.jpg"/>
          <p:cNvPicPr/>
          <p:nvPr/>
        </p:nvPicPr>
        <p:blipFill>
          <a:blip r:embed="rId2" cstate="print"/>
          <a:srcRect l="13459" t="18421" r="12096" b="5024"/>
          <a:stretch>
            <a:fillRect/>
          </a:stretch>
        </p:blipFill>
        <p:spPr>
          <a:xfrm>
            <a:off x="1484310" y="237507"/>
            <a:ext cx="10129757" cy="579515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626814" y="6296292"/>
            <a:ext cx="4051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 молочной железы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63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молочных желез пациенткой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43792"/>
            <a:ext cx="10018713" cy="4987637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рака молочной железы остается сложной задачей, поэтому более реалистичны меры по раннему выявлению опухоли и своевременному лечению. Для этого всем женщинам рекомендуется: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20 лет – ежемесячное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молочных желез. Врачебное обследование при плановых осмотрах каждые 6 месяцев.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35 лет– первичная маммография, при отягощенном наследственном анамнезе исследование выполняется с 30 лет.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40 лет – маммография в сочетании с УЗИ регулярно (один раз в два года).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50 лет – маммография в сочетании с УЗИ регулярно (один раз в год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Оптимальным периодом для исследования молочных желез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женщин репродуктивного возраста является первая фаза цикла (пролиферативная) с 5–6 по 12–14 день от начала менструации.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329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9932" y="5961413"/>
            <a:ext cx="10018713" cy="896587"/>
          </a:xfrm>
        </p:spPr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молочной железы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681" y="280059"/>
            <a:ext cx="9108373" cy="5681353"/>
          </a:xfrm>
        </p:spPr>
      </p:pic>
    </p:spTree>
    <p:extLst>
      <p:ext uri="{BB962C8B-B14F-4D97-AF65-F5344CB8AC3E}">
        <p14:creationId xmlns:p14="http://schemas.microsoft.com/office/powerpoint/2010/main" val="3717834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569" y="5364677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заболевания молочной железы, при которых женщина должна обратиться к врачу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profilaktika-raka-molochnoj-zhelezy-vidy-metody-foto-2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32561" y="114154"/>
            <a:ext cx="9512135" cy="547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353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8406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 развития рака молочной железы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91295"/>
            <a:ext cx="10018713" cy="485700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Экзогенные факторы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Генетические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репродуктивной системы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Эндокринно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‑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метаболические факторы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Предраковые заболевания молочной железы</a:t>
            </a:r>
          </a:p>
        </p:txBody>
      </p:sp>
    </p:spTree>
    <p:extLst>
      <p:ext uri="{BB962C8B-B14F-4D97-AF65-F5344CB8AC3E}">
        <p14:creationId xmlns:p14="http://schemas.microsoft.com/office/powerpoint/2010/main" val="512201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риска развития рака молочной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3803" y="1199408"/>
            <a:ext cx="9579220" cy="50588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низкого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 среднего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высокого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760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282</TotalTime>
  <Words>1437</Words>
  <Application>Microsoft Office PowerPoint</Application>
  <PresentationFormat>Произвольный</PresentationFormat>
  <Paragraphs>243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Параллакс</vt:lpstr>
      <vt:lpstr>ГОСУДАРСТВЕННОЕ БЮДЖЕТНОЕ УЧРЕЖДЕНИЕ ПРОФЕССИОНАЛЬНАЯ ОБРАЗОВАТЕЛЬНАЯ ОРГАНИЗАЦИЯ "АСТРАХАНСКИЙ БАЗОВЫЙ МЕДИЦИНСКИЙ КОЛЛЕДЖ"</vt:lpstr>
      <vt:lpstr>Актуальность проблемы</vt:lpstr>
      <vt:lpstr>Цель и задачи работы </vt:lpstr>
      <vt:lpstr>Презентация PowerPoint</vt:lpstr>
      <vt:lpstr>Самообследование молочных желез пациенткой</vt:lpstr>
      <vt:lpstr>Самообследование молочной железы</vt:lpstr>
      <vt:lpstr>Признаки заболевания молочной железы, при которых женщина должна обратиться к врачу</vt:lpstr>
      <vt:lpstr>Факторы риска развития рака молочной железы</vt:lpstr>
      <vt:lpstr> Группы риска развития рака молочной железы: </vt:lpstr>
      <vt:lpstr>Роль акушерки смотрового кабинет по выявлению рака молочных желез</vt:lpstr>
      <vt:lpstr>ВЫВОДЫ по теоретической части </vt:lpstr>
      <vt:lpstr>Презентация PowerPoint</vt:lpstr>
      <vt:lpstr>Показатель заболеваемости на 100.000 населения Cr 50 по АО </vt:lpstr>
      <vt:lpstr>Показатель смертности на 100.000 населения Cr 50 по АО </vt:lpstr>
      <vt:lpstr>Показатели выявляемости на профосмотрах и морфологического подтверждения диагноз Cr 50 по АО</vt:lpstr>
      <vt:lpstr>Исследование деятельности акушерки по профилактике рака молочной железы</vt:lpstr>
      <vt:lpstr>К первичной профилактике рака молочной железы относится: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анкетирования</vt:lpstr>
      <vt:lpstr>  ВЫВОДЫ по практической части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HP</cp:lastModifiedBy>
  <cp:revision>40</cp:revision>
  <dcterms:created xsi:type="dcterms:W3CDTF">2020-04-16T09:11:47Z</dcterms:created>
  <dcterms:modified xsi:type="dcterms:W3CDTF">2023-03-12T15:09:48Z</dcterms:modified>
</cp:coreProperties>
</file>