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6.xml" ContentType="application/vnd.openxmlformats-officedocument.theme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7.xml" ContentType="application/vnd.openxmlformats-officedocument.theme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  <Override PartName="/ppt/charts/style3.xml" ContentType="application/vnd.ms-office.chartstyle+xml"/>
  <Override PartName="/ppt/charts/colors3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8" r:id="rId1"/>
    <p:sldMasterId id="2147483765" r:id="rId2"/>
    <p:sldMasterId id="2147483813" r:id="rId3"/>
    <p:sldMasterId id="2147483945" r:id="rId4"/>
    <p:sldMasterId id="2147483981" r:id="rId5"/>
    <p:sldMasterId id="2147483993" r:id="rId6"/>
    <p:sldMasterId id="2147484010" r:id="rId7"/>
    <p:sldMasterId id="2147484041" r:id="rId8"/>
  </p:sldMasterIdLst>
  <p:notesMasterIdLst>
    <p:notesMasterId r:id="rId29"/>
  </p:notesMasterIdLst>
  <p:sldIdLst>
    <p:sldId id="297" r:id="rId9"/>
    <p:sldId id="282" r:id="rId10"/>
    <p:sldId id="307" r:id="rId11"/>
    <p:sldId id="295" r:id="rId12"/>
    <p:sldId id="309" r:id="rId13"/>
    <p:sldId id="261" r:id="rId14"/>
    <p:sldId id="310" r:id="rId15"/>
    <p:sldId id="311" r:id="rId16"/>
    <p:sldId id="302" r:id="rId17"/>
    <p:sldId id="299" r:id="rId18"/>
    <p:sldId id="292" r:id="rId19"/>
    <p:sldId id="306" r:id="rId20"/>
    <p:sldId id="312" r:id="rId21"/>
    <p:sldId id="313" r:id="rId22"/>
    <p:sldId id="315" r:id="rId23"/>
    <p:sldId id="314" r:id="rId24"/>
    <p:sldId id="316" r:id="rId25"/>
    <p:sldId id="317" r:id="rId26"/>
    <p:sldId id="263" r:id="rId27"/>
    <p:sldId id="298" r:id="rId28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FF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E171933-4619-4E11-9A3F-F7608DF75F80}" styleName="Средний стиль 1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FECB4D8-DB02-4DC6-A0A2-4F2EBAE1DC90}" styleName="Средний стиль 1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Светлый стиль 1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E3FDE45-AF77-4B5C-9715-49D594BDF05E}" styleName="Светлый стиль 1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59" autoAdjust="0"/>
    <p:restoredTop sz="95728" autoAdjust="0"/>
  </p:normalViewPr>
  <p:slideViewPr>
    <p:cSldViewPr>
      <p:cViewPr varScale="1">
        <p:scale>
          <a:sx n="70" d="100"/>
          <a:sy n="70" d="100"/>
        </p:scale>
        <p:origin x="-142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cap="none" spc="0" normalizeH="0" baseline="0">
                <a:solidFill>
                  <a:schemeClr val="accent6">
                    <a:lumMod val="50000"/>
                  </a:schemeClr>
                </a:solidFill>
                <a:latin typeface="Chiller" panose="04020404031007020602" pitchFamily="82" charset="0"/>
                <a:ea typeface="+mj-ea"/>
                <a:cs typeface="+mj-cs"/>
              </a:defRPr>
            </a:pPr>
            <a:r>
              <a:rPr lang="ru-RU" dirty="0" smtClean="0"/>
              <a:t>Распространенность малярии в Астраханской области за 2000-2016гг </a:t>
            </a:r>
            <a:r>
              <a:rPr lang="ru-RU" baseline="0" dirty="0" smtClean="0"/>
              <a:t> </a:t>
            </a:r>
            <a:endParaRPr lang="ru-RU" dirty="0"/>
          </a:p>
        </c:rich>
      </c:tx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Средняя заболеваемость токсокарозом населения РФ на 100 тыс. чел.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0"/>
                  <c:y val="-0.1249991251154847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9.8764740831987982E-3"/>
                  <c:y val="-6.38884417256922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3.9071765603863398E-3"/>
                  <c:y val="-7.77772334051905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7.8143531207726762E-3"/>
                  <c:y val="-4.72218917102942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1.9535882801931685E-2"/>
                  <c:y val="-8.05549917410902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0"/>
                  <c:y val="-0.1361101584590834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3.9071765603863398E-3"/>
                  <c:y val="-0.2388872168873709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3.9071765603863398E-3"/>
                  <c:y val="-0.1277768834513844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7.8143531207726762E-3"/>
                  <c:y val="-9.99993000923878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rgbClr val="002060"/>
                    </a:solidFill>
                    <a:latin typeface="Chiller" panose="04020404031007020602" pitchFamily="82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Лист1!$A$2:$A$12</c:f>
              <c:strCache>
                <c:ptCount val="11"/>
                <c:pt idx="0">
                  <c:v>2000г</c:v>
                </c:pt>
                <c:pt idx="1">
                  <c:v>2001г</c:v>
                </c:pt>
                <c:pt idx="2">
                  <c:v>2002г</c:v>
                </c:pt>
                <c:pt idx="3">
                  <c:v>2003г</c:v>
                </c:pt>
                <c:pt idx="4">
                  <c:v>2004г</c:v>
                </c:pt>
                <c:pt idx="5">
                  <c:v>2005г</c:v>
                </c:pt>
                <c:pt idx="6">
                  <c:v>2006-2007гг</c:v>
                </c:pt>
                <c:pt idx="7">
                  <c:v>2008г</c:v>
                </c:pt>
                <c:pt idx="8">
                  <c:v>2009-2013гг</c:v>
                </c:pt>
                <c:pt idx="9">
                  <c:v>2014г</c:v>
                </c:pt>
                <c:pt idx="10">
                  <c:v>20015-2016гг</c:v>
                </c:pt>
              </c:strCache>
            </c:strRef>
          </c:cat>
          <c:val>
            <c:numRef>
              <c:f>Лист1!$B$2:$B$12</c:f>
              <c:numCache>
                <c:formatCode>0.00</c:formatCode>
                <c:ptCount val="11"/>
                <c:pt idx="0">
                  <c:v>24.3</c:v>
                </c:pt>
                <c:pt idx="1">
                  <c:v>40</c:v>
                </c:pt>
                <c:pt idx="2">
                  <c:v>10</c:v>
                </c:pt>
                <c:pt idx="3">
                  <c:v>7.1</c:v>
                </c:pt>
                <c:pt idx="4">
                  <c:v>7.1</c:v>
                </c:pt>
                <c:pt idx="5">
                  <c:v>7.1</c:v>
                </c:pt>
                <c:pt idx="6">
                  <c:v>0</c:v>
                </c:pt>
                <c:pt idx="7">
                  <c:v>1.4</c:v>
                </c:pt>
                <c:pt idx="8">
                  <c:v>0</c:v>
                </c:pt>
                <c:pt idx="9">
                  <c:v>2.9</c:v>
                </c:pt>
                <c:pt idx="10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00956416"/>
        <c:axId val="133500928"/>
        <c:axId val="0"/>
      </c:bar3DChart>
      <c:catAx>
        <c:axId val="1009564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0" normalizeH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3500928"/>
        <c:crosses val="autoZero"/>
        <c:auto val="1"/>
        <c:lblAlgn val="ctr"/>
        <c:lblOffset val="100"/>
        <c:noMultiLvlLbl val="0"/>
      </c:catAx>
      <c:valAx>
        <c:axId val="133500928"/>
        <c:scaling>
          <c:orientation val="minMax"/>
        </c:scaling>
        <c:delete val="1"/>
        <c:axPos val="l"/>
        <c:numFmt formatCode="0.00" sourceLinked="1"/>
        <c:majorTickMark val="out"/>
        <c:minorTickMark val="none"/>
        <c:tickLblPos val="nextTo"/>
        <c:crossAx val="100956416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43"/>
          <c:dPt>
            <c:idx val="0"/>
            <c:bubble3D val="0"/>
            <c:explosion val="0"/>
            <c:spPr>
              <a:solidFill>
                <a:srgbClr val="FFFF00"/>
              </a:solidFill>
              <a:ln>
                <a:noFill/>
              </a:ln>
              <a:effectLst>
                <a:outerShdw blurRad="38100" dist="25400" dir="5400000" rotWithShape="0">
                  <a:srgbClr val="000000">
                    <a:alpha val="45000"/>
                  </a:srgbClr>
                </a:outerShdw>
              </a:effectLst>
            </c:spPr>
          </c:dPt>
          <c:dPt>
            <c:idx val="1"/>
            <c:bubble3D val="0"/>
            <c:explosion val="26"/>
            <c:spPr>
              <a:solidFill>
                <a:srgbClr val="00B0F0"/>
              </a:solidFill>
              <a:ln>
                <a:noFill/>
              </a:ln>
              <a:effectLst>
                <a:outerShdw blurRad="38100" dist="25400" dir="5400000" rotWithShape="0">
                  <a:srgbClr val="000000">
                    <a:alpha val="45000"/>
                  </a:srgbClr>
                </a:outerShdw>
              </a:effectLst>
            </c:spPr>
          </c:dPt>
          <c:dLbls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/>
                    </a:solidFill>
                    <a:latin typeface="Chiller" panose="04020404031007020602" pitchFamily="82" charset="0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Лист1!$A$2:$A$3</c:f>
              <c:strCache>
                <c:ptCount val="2"/>
                <c:pt idx="0">
                  <c:v>село</c:v>
                </c:pt>
                <c:pt idx="1">
                  <c:v>город</c:v>
                </c:pt>
              </c:strCache>
            </c:strRef>
          </c:cat>
          <c:val>
            <c:numRef>
              <c:f>Лист1!$B$2:$B$3</c:f>
              <c:numCache>
                <c:formatCode>0.0%</c:formatCode>
                <c:ptCount val="2"/>
                <c:pt idx="0">
                  <c:v>0.34300000000000008</c:v>
                </c:pt>
                <c:pt idx="1">
                  <c:v>0.65700000000000025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 sz="2800" b="1" i="1">
                <a:solidFill>
                  <a:srgbClr val="FF00FF"/>
                </a:solidFill>
                <a:latin typeface="Chiller" panose="04020404031007020602" pitchFamily="82" charset="0"/>
              </a:defRPr>
            </a:pPr>
            <a:r>
              <a:rPr lang="ru-RU" sz="2800" b="1" i="1" dirty="0" smtClean="0">
                <a:solidFill>
                  <a:srgbClr val="FF00FF"/>
                </a:solidFill>
              </a:rPr>
              <a:t>Завоз</a:t>
            </a:r>
            <a:r>
              <a:rPr lang="ru-RU" sz="2800" b="1" i="1" baseline="0" dirty="0" smtClean="0">
                <a:solidFill>
                  <a:srgbClr val="FF00FF"/>
                </a:solidFill>
              </a:rPr>
              <a:t> малярии в Астраханскую область</a:t>
            </a:r>
            <a:endParaRPr lang="ru-RU" sz="2800" b="1" i="1" dirty="0">
              <a:solidFill>
                <a:srgbClr val="FF00FF"/>
              </a:solidFill>
            </a:endParaRPr>
          </a:p>
        </c:rich>
      </c:tx>
      <c:layout>
        <c:manualLayout>
          <c:xMode val="edge"/>
          <c:yMode val="edge"/>
          <c:x val="0.14691725692208632"/>
          <c:y val="1.5432313076324851E-2"/>
        </c:manualLayout>
      </c:layout>
      <c:overlay val="0"/>
      <c:spPr>
        <a:noFill/>
      </c:spPr>
    </c:title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0370017824313926E-2"/>
          <c:y val="8.8471767025886008E-2"/>
          <c:w val="0.88296378211409432"/>
          <c:h val="0.54823283524052879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dLbl>
              <c:idx val="0"/>
              <c:layout>
                <c:manualLayout>
                  <c:x val="-3.555530669951569E-2"/>
                  <c:y val="0.4326850836018222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7227957576266598"/>
                      <c:h val="0.33791459518471795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8.8888850005133038E-3"/>
                  <c:y val="0.43421278983603318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4362045876610952"/>
                      <c:h val="0.29735489046077912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2.8147951137116566E-2"/>
                  <c:y val="0.37324881647796537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2.9629305598327695E-2"/>
                  <c:y val="0.3554401941450949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1.6296182237277919E-2"/>
                  <c:y val="0.25723250403520176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8.888826674878926E-3"/>
                  <c:y val="0.20404268634128786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4.4444133374394578E-3"/>
                  <c:y val="0.18298314076213751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>
                <a:glow rad="63500">
                  <a:schemeClr val="accent1">
                    <a:alpha val="40000"/>
                  </a:schemeClr>
                </a:glow>
              </a:effectLst>
            </c:spPr>
            <c:txPr>
              <a:bodyPr rot="-5400000" vert="horz"/>
              <a:lstStyle/>
              <a:p>
                <a:pPr>
                  <a:defRPr i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hiller" panose="04020404031007020602" pitchFamily="82" charset="0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у лиц, находящихся проездом через Астраханский регион</c:v>
                </c:pt>
                <c:pt idx="1">
                  <c:v>из стран ближнего зарубежья </c:v>
                </c:pt>
                <c:pt idx="2">
                  <c:v>из стран дальнего зарубежья </c:v>
                </c:pt>
                <c:pt idx="3">
                  <c:v>Азербайджан</c:v>
                </c:pt>
                <c:pt idx="4">
                  <c:v>Таджикистан</c:v>
                </c:pt>
                <c:pt idx="5">
                  <c:v>Армения и Узбекистан </c:v>
                </c:pt>
                <c:pt idx="6">
                  <c:v>Африка</c:v>
                </c:pt>
              </c:strCache>
            </c:strRef>
          </c:cat>
          <c:val>
            <c:numRef>
              <c:f>Лист1!$B$2:$B$8</c:f>
              <c:numCache>
                <c:formatCode>0.0%</c:formatCode>
                <c:ptCount val="7"/>
                <c:pt idx="0">
                  <c:v>3.1000000000000003E-2</c:v>
                </c:pt>
                <c:pt idx="1">
                  <c:v>0.98399999999999999</c:v>
                </c:pt>
                <c:pt idx="2">
                  <c:v>1.6000000000000004E-2</c:v>
                </c:pt>
                <c:pt idx="3">
                  <c:v>0.53100000000000003</c:v>
                </c:pt>
                <c:pt idx="4">
                  <c:v>0.39100000000000007</c:v>
                </c:pt>
                <c:pt idx="5">
                  <c:v>3.1000000000000003E-2</c:v>
                </c:pt>
                <c:pt idx="6">
                  <c:v>7.0999999999999994E-2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133800320"/>
        <c:axId val="133801856"/>
        <c:axId val="0"/>
      </c:bar3DChart>
      <c:catAx>
        <c:axId val="133800320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33801856"/>
        <c:crosses val="autoZero"/>
        <c:auto val="1"/>
        <c:lblAlgn val="ctr"/>
        <c:lblOffset val="100"/>
        <c:noMultiLvlLbl val="0"/>
      </c:catAx>
      <c:valAx>
        <c:axId val="133801856"/>
        <c:scaling>
          <c:orientation val="minMax"/>
        </c:scaling>
        <c:delete val="1"/>
        <c:axPos val="l"/>
        <c:numFmt formatCode="0.0%" sourceLinked="1"/>
        <c:majorTickMark val="out"/>
        <c:minorTickMark val="none"/>
        <c:tickLblPos val="nextTo"/>
        <c:crossAx val="13380032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52EC6A-92F4-4379-8D86-EB7398C643CA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661459-CCD0-4ECC-A91B-C4A13619EF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44002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9008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646230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615131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4128160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016300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466555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9387001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3938932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522832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3347437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580744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66955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90008605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42016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5649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289791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3179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9616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7551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8091" y="3085765"/>
            <a:ext cx="8240108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2" y="990600"/>
            <a:ext cx="7989752" cy="1504844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2" y="2495444"/>
            <a:ext cx="7989752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3/13/2023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7555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228003"/>
            <a:ext cx="7989752" cy="363079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4329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52646" y="5141973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36573"/>
            <a:ext cx="7989751" cy="1504844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3" y="4541417"/>
            <a:ext cx="7989751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3/13/2023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232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7500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2" y="2228002"/>
            <a:ext cx="3899527" cy="363304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2" y="2228003"/>
            <a:ext cx="3907662" cy="363304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9124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28003"/>
            <a:ext cx="3593500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2" y="2926051"/>
            <a:ext cx="3899527" cy="2934999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69308" y="2228003"/>
            <a:ext cx="3601635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2" y="2926051"/>
            <a:ext cx="3907662" cy="2934999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613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1555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0882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52646" y="5141973"/>
            <a:ext cx="8238707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352" y="5262296"/>
            <a:ext cx="353662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399" y="601200"/>
            <a:ext cx="824040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05617" y="5262295"/>
            <a:ext cx="426532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3/13/2023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0797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4693389"/>
            <a:ext cx="7989752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8093" y="599725"/>
            <a:ext cx="8238706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6"/>
            <a:ext cx="7989752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55269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83092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6629400" y="599725"/>
            <a:ext cx="2057399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75725"/>
            <a:ext cx="1503123" cy="518307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1192" y="675725"/>
            <a:ext cx="5922209" cy="518307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45255" y="5956136"/>
            <a:ext cx="947672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3/13/2023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592220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46831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79" y="182879"/>
            <a:ext cx="8778240" cy="649224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rgbClr val="FFFFFF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CB1943D-0E94-4B86-B9B2-5FE2F645526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E7817CF-25FE-4AE8-BD26-1BD1015579F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483995" y="3733800"/>
            <a:ext cx="61722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390067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1943D-0E94-4B86-B9B2-5FE2F645526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817CF-25FE-4AE8-BD26-1BD1015579F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6114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55635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60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1943D-0E94-4B86-B9B2-5FE2F645526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817CF-25FE-4AE8-BD26-1BD1015579F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1485900" y="4020408"/>
            <a:ext cx="61722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596547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1943D-0E94-4B86-B9B2-5FE2F645526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817CF-25FE-4AE8-BD26-1BD1015579F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800030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1943D-0E94-4B86-B9B2-5FE2F645526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817CF-25FE-4AE8-BD26-1BD1015579F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090130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1943D-0E94-4B86-B9B2-5FE2F645526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817CF-25FE-4AE8-BD26-1BD1015579F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833535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1943D-0E94-4B86-B9B2-5FE2F645526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817CF-25FE-4AE8-BD26-1BD1015579F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563808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314" y="1097280"/>
            <a:ext cx="4149638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1943D-0E94-4B86-B9B2-5FE2F645526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817CF-25FE-4AE8-BD26-1BD1015579F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142072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19107" y="1069847"/>
            <a:ext cx="4257703" cy="4645153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1943D-0E94-4B86-B9B2-5FE2F645526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817CF-25FE-4AE8-BD26-1BD1015579F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950473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1943D-0E94-4B86-B9B2-5FE2F645526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817CF-25FE-4AE8-BD26-1BD1015579F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414336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1943D-0E94-4B86-B9B2-5FE2F645526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817CF-25FE-4AE8-BD26-1BD1015579F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618716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79" y="182879"/>
            <a:ext cx="8778240" cy="649224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rgbClr val="FFFFFF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3/13/2023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algn="r"/>
            <a:fld id="{00000000-1234-1234-1234-123412341234}" type="slidenum">
              <a:rPr lang="ru" sz="1000" kern="0" smtClean="0">
                <a:solidFill>
                  <a:srgbClr val="595959"/>
                </a:solidFill>
                <a:cs typeface="Arial"/>
                <a:sym typeface="Arial"/>
              </a:rPr>
              <a:pPr algn="r"/>
              <a:t>‹#›</a:t>
            </a:fld>
            <a:endParaRPr lang="ru" sz="1000" kern="0">
              <a:solidFill>
                <a:srgbClr val="595959"/>
              </a:solidFill>
              <a:cs typeface="Arial"/>
              <a:sym typeface="Arial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483995" y="3733800"/>
            <a:ext cx="61722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4489481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09046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ru" sz="1000" kern="0" smtClean="0">
                <a:solidFill>
                  <a:srgbClr val="595959"/>
                </a:solidFill>
                <a:cs typeface="Arial"/>
                <a:sym typeface="Arial"/>
              </a:rPr>
              <a:pPr algn="r"/>
              <a:t>‹#›</a:t>
            </a:fld>
            <a:endParaRPr lang="ru" sz="1000" kern="0">
              <a:solidFill>
                <a:srgbClr val="595959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93616110"/>
      </p:ext>
    </p:extLst>
  </p:cSld>
  <p:clrMapOvr>
    <a:masterClrMapping/>
  </p:clrMapOvr>
  <p:hf sldNum="0" hdr="0" ft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60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ru" sz="1000" kern="0" smtClean="0">
                <a:solidFill>
                  <a:srgbClr val="595959"/>
                </a:solidFill>
                <a:cs typeface="Arial"/>
                <a:sym typeface="Arial"/>
              </a:rPr>
              <a:pPr algn="r"/>
              <a:t>‹#›</a:t>
            </a:fld>
            <a:endParaRPr lang="ru" sz="1000" kern="0">
              <a:solidFill>
                <a:srgbClr val="595959"/>
              </a:solidFill>
              <a:cs typeface="Arial"/>
              <a:sym typeface="Arial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1485900" y="4020408"/>
            <a:ext cx="61722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6010832"/>
      </p:ext>
    </p:extLst>
  </p:cSld>
  <p:clrMapOvr>
    <a:masterClrMapping/>
  </p:clrMapOvr>
  <p:hf sldNum="0" hdr="0" ft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ru" sz="1000" kern="0" smtClean="0">
                <a:solidFill>
                  <a:srgbClr val="595959"/>
                </a:solidFill>
                <a:cs typeface="Arial"/>
                <a:sym typeface="Arial"/>
              </a:rPr>
              <a:pPr algn="r"/>
              <a:t>‹#›</a:t>
            </a:fld>
            <a:endParaRPr lang="ru" sz="1000" kern="0">
              <a:solidFill>
                <a:srgbClr val="595959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88510876"/>
      </p:ext>
    </p:extLst>
  </p:cSld>
  <p:clrMapOvr>
    <a:masterClrMapping/>
  </p:clrMapOvr>
  <p:hf sldNum="0" hdr="0" ft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3/13/2023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ru" sz="1000" kern="0" smtClean="0">
                <a:solidFill>
                  <a:srgbClr val="595959"/>
                </a:solidFill>
                <a:cs typeface="Arial"/>
                <a:sym typeface="Arial"/>
              </a:rPr>
              <a:pPr algn="r"/>
              <a:t>‹#›</a:t>
            </a:fld>
            <a:endParaRPr lang="ru" sz="1000" kern="0">
              <a:solidFill>
                <a:srgbClr val="595959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65151465"/>
      </p:ext>
    </p:extLst>
  </p:cSld>
  <p:clrMapOvr>
    <a:masterClrMapping/>
  </p:clrMapOvr>
  <p:hf sldNum="0" hdr="0" ftr="0" dt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3/13/2023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ru" sz="1000" kern="0" smtClean="0">
                <a:solidFill>
                  <a:srgbClr val="595959"/>
                </a:solidFill>
                <a:cs typeface="Arial"/>
                <a:sym typeface="Arial"/>
              </a:rPr>
              <a:pPr algn="r"/>
              <a:t>‹#›</a:t>
            </a:fld>
            <a:endParaRPr lang="ru" sz="1000" kern="0">
              <a:solidFill>
                <a:srgbClr val="595959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65054671"/>
      </p:ext>
    </p:extLst>
  </p:cSld>
  <p:clrMapOvr>
    <a:masterClrMapping/>
  </p:clrMapOvr>
  <p:hf sldNum="0" hdr="0" ftr="0" dt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3/13/2023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ru" sz="1000" kern="0" smtClean="0">
                <a:solidFill>
                  <a:srgbClr val="595959"/>
                </a:solidFill>
                <a:cs typeface="Arial"/>
                <a:sym typeface="Arial"/>
              </a:rPr>
              <a:pPr algn="r"/>
              <a:t>‹#›</a:t>
            </a:fld>
            <a:endParaRPr lang="ru" sz="1000" kern="0">
              <a:solidFill>
                <a:srgbClr val="595959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94492044"/>
      </p:ext>
    </p:extLst>
  </p:cSld>
  <p:clrMapOvr>
    <a:masterClrMapping/>
  </p:clrMapOvr>
  <p:hf sldNum="0" hdr="0" ftr="0" dt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314" y="1097280"/>
            <a:ext cx="4149638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ru" sz="1000" kern="0" smtClean="0">
                <a:solidFill>
                  <a:srgbClr val="595959"/>
                </a:solidFill>
                <a:cs typeface="Arial"/>
                <a:sym typeface="Arial"/>
              </a:rPr>
              <a:pPr algn="r"/>
              <a:t>‹#›</a:t>
            </a:fld>
            <a:endParaRPr lang="ru" sz="1000" kern="0">
              <a:solidFill>
                <a:srgbClr val="595959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98651796"/>
      </p:ext>
    </p:extLst>
  </p:cSld>
  <p:clrMapOvr>
    <a:masterClrMapping/>
  </p:clrMapOvr>
  <p:hf sldNum="0" hdr="0" ftr="0" dt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19107" y="1069847"/>
            <a:ext cx="4257703" cy="4645153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ru" sz="1000" kern="0" smtClean="0">
                <a:solidFill>
                  <a:srgbClr val="595959"/>
                </a:solidFill>
                <a:cs typeface="Arial"/>
                <a:sym typeface="Arial"/>
              </a:rPr>
              <a:pPr algn="r"/>
              <a:t>‹#›</a:t>
            </a:fld>
            <a:endParaRPr lang="ru" sz="1000" kern="0">
              <a:solidFill>
                <a:srgbClr val="595959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07911443"/>
      </p:ext>
    </p:extLst>
  </p:cSld>
  <p:clrMapOvr>
    <a:masterClrMapping/>
  </p:clrMapOvr>
  <p:hf sldNum="0" hdr="0" ftr="0" dt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ru" sz="1000" kern="0" smtClean="0">
                <a:solidFill>
                  <a:srgbClr val="595959"/>
                </a:solidFill>
                <a:cs typeface="Arial"/>
                <a:sym typeface="Arial"/>
              </a:rPr>
              <a:pPr algn="r"/>
              <a:t>‹#›</a:t>
            </a:fld>
            <a:endParaRPr lang="ru" sz="1000" kern="0">
              <a:solidFill>
                <a:srgbClr val="595959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22468250"/>
      </p:ext>
    </p:extLst>
  </p:cSld>
  <p:clrMapOvr>
    <a:masterClrMapping/>
  </p:clrMapOvr>
  <p:hf sldNum="0" hdr="0" ftr="0" dt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ru" sz="1000" kern="0" smtClean="0">
                <a:solidFill>
                  <a:srgbClr val="595959"/>
                </a:solidFill>
                <a:cs typeface="Arial"/>
                <a:sym typeface="Arial"/>
              </a:rPr>
              <a:pPr algn="r"/>
              <a:t>‹#›</a:t>
            </a:fld>
            <a:endParaRPr lang="ru" sz="1000" kern="0">
              <a:solidFill>
                <a:srgbClr val="595959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78673121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06406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79" y="182879"/>
            <a:ext cx="8778240" cy="649224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rgbClr val="FFFFFF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CB1943D-0E94-4B86-B9B2-5FE2F645526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E7817CF-25FE-4AE8-BD26-1BD1015579F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483995" y="3733800"/>
            <a:ext cx="61722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359403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1943D-0E94-4B86-B9B2-5FE2F645526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817CF-25FE-4AE8-BD26-1BD1015579F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05202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60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1943D-0E94-4B86-B9B2-5FE2F645526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817CF-25FE-4AE8-BD26-1BD1015579F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1485900" y="4020408"/>
            <a:ext cx="61722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879597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1943D-0E94-4B86-B9B2-5FE2F645526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817CF-25FE-4AE8-BD26-1BD1015579F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254205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1943D-0E94-4B86-B9B2-5FE2F645526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817CF-25FE-4AE8-BD26-1BD1015579F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038226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1943D-0E94-4B86-B9B2-5FE2F645526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817CF-25FE-4AE8-BD26-1BD1015579F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157236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1943D-0E94-4B86-B9B2-5FE2F645526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817CF-25FE-4AE8-BD26-1BD1015579F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7775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314" y="1097280"/>
            <a:ext cx="4149638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1943D-0E94-4B86-B9B2-5FE2F645526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817CF-25FE-4AE8-BD26-1BD1015579F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039662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19107" y="1069847"/>
            <a:ext cx="4257703" cy="4645153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1943D-0E94-4B86-B9B2-5FE2F645526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817CF-25FE-4AE8-BD26-1BD1015579F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879103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1943D-0E94-4B86-B9B2-5FE2F645526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817CF-25FE-4AE8-BD26-1BD1015579F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01225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72106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1943D-0E94-4B86-B9B2-5FE2F645526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817CF-25FE-4AE8-BD26-1BD1015579F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462000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9144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300" y="2404534"/>
            <a:ext cx="5825202" cy="1646302"/>
          </a:xfrm>
        </p:spPr>
        <p:txBody>
          <a:bodyPr anchor="b">
            <a:noAutofit/>
          </a:bodyPr>
          <a:lstStyle>
            <a:lvl1pPr algn="r">
              <a:defRPr sz="405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300" y="4050834"/>
            <a:ext cx="5825202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783E4-1926-1D46-9242-0B6C344DD84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845648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C7562-9749-3348-8C7A-1ACF52F6CA5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278245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2700868"/>
            <a:ext cx="6447501" cy="1826581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860400"/>
          </a:xfrm>
        </p:spPr>
        <p:txBody>
          <a:bodyPr anchor="t"/>
          <a:lstStyle>
            <a:lvl1pPr marL="0" indent="0" algn="l">
              <a:buNone/>
              <a:defRPr sz="15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83EC3-B047-F94B-8EFC-27081EDD456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562625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1" y="2160589"/>
            <a:ext cx="3138026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7477" y="2160590"/>
            <a:ext cx="3138026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FCCD5-6B62-3047-B9FF-BF6A51FA10E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087693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6809" y="2160983"/>
            <a:ext cx="3139217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809" y="2737246"/>
            <a:ext cx="31392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16287" y="2160983"/>
            <a:ext cx="3139214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16288" y="2737246"/>
            <a:ext cx="313921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B8B49-C509-CF40-97F1-E67CC67B9E3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108589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F436F-0331-754A-83A3-F705197CA8D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788886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50B17-FBF0-D246-9B90-E0178D2334E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837619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498604"/>
            <a:ext cx="2890896" cy="1278466"/>
          </a:xfrm>
        </p:spPr>
        <p:txBody>
          <a:bodyPr anchor="b">
            <a:normAutofit/>
          </a:bodyPr>
          <a:lstStyle>
            <a:lvl1pPr>
              <a:defRPr sz="1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346" y="514925"/>
            <a:ext cx="3385156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2777069"/>
            <a:ext cx="2890896" cy="2584449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342797" indent="0">
              <a:buNone/>
              <a:defRPr sz="1050"/>
            </a:lvl2pPr>
            <a:lvl3pPr marL="685595" indent="0">
              <a:buNone/>
              <a:defRPr sz="900"/>
            </a:lvl3pPr>
            <a:lvl4pPr marL="1028392" indent="0">
              <a:buNone/>
              <a:defRPr sz="750"/>
            </a:lvl4pPr>
            <a:lvl5pPr marL="1371188" indent="0">
              <a:buNone/>
              <a:defRPr sz="750"/>
            </a:lvl5pPr>
            <a:lvl6pPr marL="1713986" indent="0">
              <a:buNone/>
              <a:defRPr sz="750"/>
            </a:lvl6pPr>
            <a:lvl7pPr marL="2056783" indent="0">
              <a:buNone/>
              <a:defRPr sz="750"/>
            </a:lvl7pPr>
            <a:lvl8pPr marL="2399580" indent="0">
              <a:buNone/>
              <a:defRPr sz="750"/>
            </a:lvl8pPr>
            <a:lvl9pPr marL="2742377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A431D-D84F-664F-BAD9-3C193A56307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805497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800600"/>
            <a:ext cx="6447500" cy="566738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8001" y="609600"/>
            <a:ext cx="6447501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5367338"/>
            <a:ext cx="6447500" cy="674024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7DC25-FEE8-0244-AAAE-9FD3757AF37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463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96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34036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470400"/>
            <a:ext cx="6447501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E53D3-DCD7-B246-8A54-9A9975D92B9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17257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609600"/>
            <a:ext cx="6070601" cy="30226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24604" y="3632200"/>
            <a:ext cx="5418393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470400"/>
            <a:ext cx="6447501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C5B7C-FD18-A848-87D1-985372FD366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06403" y="790378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defTabSz="342900"/>
            <a:r>
              <a:rPr lang="en-US" sz="6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669758" y="2886556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defTabSz="342900"/>
            <a:r>
              <a:rPr lang="en-US" sz="6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”</a:t>
            </a:r>
            <a:endParaRPr lang="en-US" sz="1350" dirty="0">
              <a:solidFill>
                <a:srgbClr val="90C226">
                  <a:lumMod val="60000"/>
                  <a:lumOff val="40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2803375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931988"/>
            <a:ext cx="6447501" cy="2595460"/>
          </a:xfrm>
        </p:spPr>
        <p:txBody>
          <a:bodyPr anchor="b">
            <a:normAutofit/>
          </a:bodyPr>
          <a:lstStyle>
            <a:lvl1pPr algn="l">
              <a:defRPr sz="33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6760B-944C-E546-B80A-671E5137CAE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854490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609600"/>
            <a:ext cx="6070601" cy="30226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4013200"/>
            <a:ext cx="6447502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AAC69-7BB0-F248-AA07-E03D68AAB7D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06403" y="790378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defTabSz="342900"/>
            <a:r>
              <a:rPr lang="en-US" sz="6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69758" y="2886556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defTabSz="342900"/>
            <a:r>
              <a:rPr lang="en-US" sz="6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8712232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609600"/>
            <a:ext cx="6441152" cy="30226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4013200"/>
            <a:ext cx="6447502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34A79-F571-804A-8393-3F1A6A1CD82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967639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B8C71-C2D2-7B43-A7D0-81450FE8768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455500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5755" y="609600"/>
            <a:ext cx="978557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1" y="609600"/>
            <a:ext cx="5295113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017F2-B11B-1F4E-BC14-AF6F6A0DC3F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156898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0" y="2226503"/>
            <a:ext cx="5917679" cy="2550877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0" y="4777380"/>
            <a:ext cx="5917679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7498080" y="1828800"/>
            <a:ext cx="990599" cy="22865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3/13/2023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6236208" y="3264408"/>
            <a:ext cx="3859795" cy="228660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05751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970" y="927098"/>
            <a:ext cx="6343672" cy="70986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37095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7534" y="2257588"/>
            <a:ext cx="3090672" cy="3020344"/>
          </a:xfrm>
        </p:spPr>
        <p:txBody>
          <a:bodyPr anchor="ctr"/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19261" y="2257588"/>
            <a:ext cx="3082516" cy="302034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39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43165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440" y="2489200"/>
            <a:ext cx="3636980" cy="35306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1" y="2489203"/>
            <a:ext cx="3636980" cy="353060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91853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9918" y="2489200"/>
            <a:ext cx="3633502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440" y="3248490"/>
            <a:ext cx="3636980" cy="2771311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81" y="2489200"/>
            <a:ext cx="3636979" cy="75663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81" y="3245835"/>
            <a:ext cx="3636980" cy="27739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64784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71118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84886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447800"/>
            <a:ext cx="2712590" cy="14955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8927" y="1447800"/>
            <a:ext cx="3632850" cy="45720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1" y="3086845"/>
            <a:ext cx="2712589" cy="2933701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25544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381390"/>
            <a:ext cx="2987089" cy="157480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22909" y="1320800"/>
            <a:ext cx="2791102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086100"/>
            <a:ext cx="2987089" cy="2451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10974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Rectangle 15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4961454"/>
            <a:ext cx="642200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1" y="685800"/>
            <a:ext cx="6422004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0" y="5528192"/>
            <a:ext cx="6422004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9819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Rectangle 8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2005" cy="1692720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488023"/>
            <a:ext cx="6422005" cy="2536857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67328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0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3" name="TextBox 22"/>
          <p:cNvSpPr txBox="1"/>
          <p:nvPr/>
        </p:nvSpPr>
        <p:spPr bwMode="gray">
          <a:xfrm>
            <a:off x="647430" y="651690"/>
            <a:ext cx="6015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 bwMode="gray">
          <a:xfrm>
            <a:off x="7069418" y="2900292"/>
            <a:ext cx="6190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060" y="927099"/>
            <a:ext cx="6160385" cy="2882179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387278" y="3809278"/>
            <a:ext cx="5646143" cy="333113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5000816"/>
            <a:ext cx="6343673" cy="101061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24059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2057400"/>
            <a:ext cx="6422005" cy="20955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5024908"/>
            <a:ext cx="6422004" cy="994891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5058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8939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3593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2489200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6440" y="3147164"/>
            <a:ext cx="2313432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5614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08471" y="3147164"/>
            <a:ext cx="2318918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60935" y="3147164"/>
            <a:ext cx="2316625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294530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50332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345260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4179596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9055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8"/>
          </p:nvPr>
        </p:nvSpPr>
        <p:spPr>
          <a:xfrm>
            <a:off x="866439" y="4837558"/>
            <a:ext cx="2313432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11125" y="4179595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8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553189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11125" y="484820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4179596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9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08641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58642" y="483755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3290019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95800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21301" y="6387910"/>
            <a:ext cx="990599" cy="228659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3/13/2023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6133" y="6387910"/>
            <a:ext cx="3859795" cy="2286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822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20420" cy="6860798"/>
            <a:chOff x="-1588" y="0"/>
            <a:chExt cx="9120420" cy="6860798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sp>
        <p:nvSpPr>
          <p:cNvPr id="17" name="Rectangle 16"/>
          <p:cNvSpPr/>
          <p:nvPr/>
        </p:nvSpPr>
        <p:spPr>
          <a:xfrm>
            <a:off x="414867" y="402165"/>
            <a:ext cx="4610565" cy="60536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 bwMode="gray">
          <a:xfrm rot="5400000">
            <a:off x="1299309" y="1765596"/>
            <a:ext cx="5995993" cy="3326809"/>
          </a:xfrm>
          <a:custGeom>
            <a:avLst/>
            <a:gdLst/>
            <a:ahLst/>
            <a:cxnLst/>
            <a:rect l="0" t="0" r="r" b="b"/>
            <a:pathLst>
              <a:path w="4960" h="2752">
                <a:moveTo>
                  <a:pt x="0" y="0"/>
                </a:moveTo>
                <a:lnTo>
                  <a:pt x="0" y="324"/>
                </a:lnTo>
                <a:lnTo>
                  <a:pt x="0" y="1992"/>
                </a:lnTo>
                <a:lnTo>
                  <a:pt x="0" y="2752"/>
                </a:lnTo>
                <a:lnTo>
                  <a:pt x="4960" y="2752"/>
                </a:lnTo>
                <a:lnTo>
                  <a:pt x="4960" y="1992"/>
                </a:lnTo>
                <a:lnTo>
                  <a:pt x="4960" y="324"/>
                </a:lnTo>
                <a:lnTo>
                  <a:pt x="4960" y="0"/>
                </a:lnTo>
                <a:lnTo>
                  <a:pt x="4960" y="0"/>
                </a:lnTo>
                <a:lnTo>
                  <a:pt x="4734" y="34"/>
                </a:lnTo>
                <a:lnTo>
                  <a:pt x="4510" y="64"/>
                </a:lnTo>
                <a:lnTo>
                  <a:pt x="4284" y="90"/>
                </a:lnTo>
                <a:lnTo>
                  <a:pt x="4060" y="114"/>
                </a:lnTo>
                <a:lnTo>
                  <a:pt x="3836" y="132"/>
                </a:lnTo>
                <a:lnTo>
                  <a:pt x="3614" y="146"/>
                </a:lnTo>
                <a:lnTo>
                  <a:pt x="3392" y="158"/>
                </a:lnTo>
                <a:lnTo>
                  <a:pt x="3174" y="166"/>
                </a:lnTo>
                <a:lnTo>
                  <a:pt x="2960" y="172"/>
                </a:lnTo>
                <a:lnTo>
                  <a:pt x="2748" y="174"/>
                </a:lnTo>
                <a:lnTo>
                  <a:pt x="2542" y="174"/>
                </a:lnTo>
                <a:lnTo>
                  <a:pt x="2338" y="174"/>
                </a:lnTo>
                <a:lnTo>
                  <a:pt x="2140" y="170"/>
                </a:lnTo>
                <a:lnTo>
                  <a:pt x="1948" y="164"/>
                </a:lnTo>
                <a:lnTo>
                  <a:pt x="1762" y="156"/>
                </a:lnTo>
                <a:lnTo>
                  <a:pt x="1582" y="148"/>
                </a:lnTo>
                <a:lnTo>
                  <a:pt x="1410" y="138"/>
                </a:lnTo>
                <a:lnTo>
                  <a:pt x="1244" y="128"/>
                </a:lnTo>
                <a:lnTo>
                  <a:pt x="1088" y="116"/>
                </a:lnTo>
                <a:lnTo>
                  <a:pt x="938" y="104"/>
                </a:lnTo>
                <a:lnTo>
                  <a:pt x="668" y="78"/>
                </a:lnTo>
                <a:lnTo>
                  <a:pt x="438" y="54"/>
                </a:lnTo>
                <a:lnTo>
                  <a:pt x="254" y="34"/>
                </a:lnTo>
                <a:lnTo>
                  <a:pt x="116" y="1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8" name="Freeform 5"/>
          <p:cNvSpPr>
            <a:spLocks noEditPoints="1"/>
          </p:cNvSpPr>
          <p:nvPr/>
        </p:nvSpPr>
        <p:spPr bwMode="gray">
          <a:xfrm>
            <a:off x="0" y="0"/>
            <a:ext cx="9144000" cy="6858000"/>
          </a:xfrm>
          <a:custGeom>
            <a:avLst/>
            <a:gdLst/>
            <a:ahLst/>
            <a:cxnLst/>
            <a:rect l="0" t="0" r="r" b="b"/>
            <a:pathLst>
              <a:path w="5760" h="4320">
                <a:moveTo>
                  <a:pt x="0" y="0"/>
                </a:move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0" y="0"/>
                </a:lnTo>
                <a:close/>
                <a:moveTo>
                  <a:pt x="5444" y="4004"/>
                </a:moveTo>
                <a:lnTo>
                  <a:pt x="324" y="4004"/>
                </a:lnTo>
                <a:lnTo>
                  <a:pt x="324" y="324"/>
                </a:lnTo>
                <a:lnTo>
                  <a:pt x="5444" y="324"/>
                </a:lnTo>
                <a:lnTo>
                  <a:pt x="5444" y="40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74928" y="1447799"/>
            <a:ext cx="1113516" cy="4572001"/>
          </a:xfrm>
        </p:spPr>
        <p:txBody>
          <a:bodyPr vert="eaVert" anchor="ctr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738" y="1447799"/>
            <a:ext cx="4416936" cy="45720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8546" y="6365498"/>
            <a:ext cx="3859795" cy="228660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50267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3/13/2023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663052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40529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483933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94505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9663128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4072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slideLayout" Target="../slideLayouts/slideLayout73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17" Type="http://schemas.openxmlformats.org/officeDocument/2006/relationships/theme" Target="../theme/theme6.xml"/><Relationship Id="rId2" Type="http://schemas.openxmlformats.org/officeDocument/2006/relationships/slideLayout" Target="../slideLayouts/slideLayout62.xml"/><Relationship Id="rId16" Type="http://schemas.openxmlformats.org/officeDocument/2006/relationships/slideLayout" Target="../slideLayouts/slideLayout76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slideLayout" Target="../slideLayouts/slideLayout7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4.xml"/><Relationship Id="rId13" Type="http://schemas.openxmlformats.org/officeDocument/2006/relationships/slideLayout" Target="../slideLayouts/slideLayout89.xml"/><Relationship Id="rId18" Type="http://schemas.openxmlformats.org/officeDocument/2006/relationships/theme" Target="../theme/theme7.xml"/><Relationship Id="rId3" Type="http://schemas.openxmlformats.org/officeDocument/2006/relationships/slideLayout" Target="../slideLayouts/slideLayout79.xml"/><Relationship Id="rId7" Type="http://schemas.openxmlformats.org/officeDocument/2006/relationships/slideLayout" Target="../slideLayouts/slideLayout83.xml"/><Relationship Id="rId12" Type="http://schemas.openxmlformats.org/officeDocument/2006/relationships/slideLayout" Target="../slideLayouts/slideLayout88.xml"/><Relationship Id="rId17" Type="http://schemas.openxmlformats.org/officeDocument/2006/relationships/slideLayout" Target="../slideLayouts/slideLayout93.xml"/><Relationship Id="rId2" Type="http://schemas.openxmlformats.org/officeDocument/2006/relationships/slideLayout" Target="../slideLayouts/slideLayout78.xml"/><Relationship Id="rId16" Type="http://schemas.openxmlformats.org/officeDocument/2006/relationships/slideLayout" Target="../slideLayouts/slideLayout92.xml"/><Relationship Id="rId1" Type="http://schemas.openxmlformats.org/officeDocument/2006/relationships/slideLayout" Target="../slideLayouts/slideLayout77.xml"/><Relationship Id="rId6" Type="http://schemas.openxmlformats.org/officeDocument/2006/relationships/slideLayout" Target="../slideLayouts/slideLayout82.xml"/><Relationship Id="rId11" Type="http://schemas.openxmlformats.org/officeDocument/2006/relationships/slideLayout" Target="../slideLayouts/slideLayout87.xml"/><Relationship Id="rId5" Type="http://schemas.openxmlformats.org/officeDocument/2006/relationships/slideLayout" Target="../slideLayouts/slideLayout81.xml"/><Relationship Id="rId15" Type="http://schemas.openxmlformats.org/officeDocument/2006/relationships/slideLayout" Target="../slideLayouts/slideLayout91.xml"/><Relationship Id="rId10" Type="http://schemas.openxmlformats.org/officeDocument/2006/relationships/slideLayout" Target="../slideLayouts/slideLayout86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80.xml"/><Relationship Id="rId9" Type="http://schemas.openxmlformats.org/officeDocument/2006/relationships/slideLayout" Target="../slideLayouts/slideLayout85.xml"/><Relationship Id="rId14" Type="http://schemas.openxmlformats.org/officeDocument/2006/relationships/slideLayout" Target="../slideLayouts/slideLayout90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1.xml"/><Relationship Id="rId13" Type="http://schemas.openxmlformats.org/officeDocument/2006/relationships/slideLayout" Target="../slideLayouts/slideLayout106.xml"/><Relationship Id="rId18" Type="http://schemas.openxmlformats.org/officeDocument/2006/relationships/theme" Target="../theme/theme8.xml"/><Relationship Id="rId3" Type="http://schemas.openxmlformats.org/officeDocument/2006/relationships/slideLayout" Target="../slideLayouts/slideLayout96.xml"/><Relationship Id="rId7" Type="http://schemas.openxmlformats.org/officeDocument/2006/relationships/slideLayout" Target="../slideLayouts/slideLayout100.xml"/><Relationship Id="rId12" Type="http://schemas.openxmlformats.org/officeDocument/2006/relationships/slideLayout" Target="../slideLayouts/slideLayout105.xml"/><Relationship Id="rId17" Type="http://schemas.openxmlformats.org/officeDocument/2006/relationships/slideLayout" Target="../slideLayouts/slideLayout110.xml"/><Relationship Id="rId2" Type="http://schemas.openxmlformats.org/officeDocument/2006/relationships/slideLayout" Target="../slideLayouts/slideLayout95.xml"/><Relationship Id="rId16" Type="http://schemas.openxmlformats.org/officeDocument/2006/relationships/slideLayout" Target="../slideLayouts/slideLayout109.xml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94.xml"/><Relationship Id="rId6" Type="http://schemas.openxmlformats.org/officeDocument/2006/relationships/slideLayout" Target="../slideLayouts/slideLayout99.xml"/><Relationship Id="rId11" Type="http://schemas.openxmlformats.org/officeDocument/2006/relationships/slideLayout" Target="../slideLayouts/slideLayout104.xml"/><Relationship Id="rId5" Type="http://schemas.openxmlformats.org/officeDocument/2006/relationships/slideLayout" Target="../slideLayouts/slideLayout98.xml"/><Relationship Id="rId15" Type="http://schemas.openxmlformats.org/officeDocument/2006/relationships/slideLayout" Target="../slideLayouts/slideLayout108.xml"/><Relationship Id="rId10" Type="http://schemas.openxmlformats.org/officeDocument/2006/relationships/slideLayout" Target="../slideLayouts/slideLayout103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97.xml"/><Relationship Id="rId9" Type="http://schemas.openxmlformats.org/officeDocument/2006/relationships/slideLayout" Target="../slideLayouts/slideLayout102.xml"/><Relationship Id="rId14" Type="http://schemas.openxmlformats.org/officeDocument/2006/relationships/slideLayout" Target="../slideLayouts/slideLayout10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04"/>
            <a:ext cx="1952272" cy="6853049"/>
            <a:chOff x="6627813" y="195650"/>
            <a:chExt cx="1952625" cy="5678101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65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3/13/2023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72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0" r:id="rId12"/>
    <p:sldLayoutId id="2147483761" r:id="rId13"/>
    <p:sldLayoutId id="2147483762" r:id="rId14"/>
    <p:sldLayoutId id="2147483763" r:id="rId15"/>
    <p:sldLayoutId id="214748376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687474"/>
            <a:ext cx="7989752" cy="108332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228003"/>
            <a:ext cx="7989752" cy="3630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3/13/2023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48091" y="441325"/>
            <a:ext cx="2719909" cy="10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5976001" y="441325"/>
            <a:ext cx="2710800" cy="108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3216601" y="441325"/>
            <a:ext cx="2710800" cy="10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524994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80" y="182880"/>
            <a:ext cx="8778240" cy="649224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1" y="2057400"/>
            <a:ext cx="7404653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3/13/2023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430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7" r:id="rId4"/>
    <p:sldLayoutId id="2147483818" r:id="rId5"/>
    <p:sldLayoutId id="2147483819" r:id="rId6"/>
    <p:sldLayoutId id="2147483820" r:id="rId7"/>
    <p:sldLayoutId id="2147483821" r:id="rId8"/>
    <p:sldLayoutId id="2147483822" r:id="rId9"/>
    <p:sldLayoutId id="2147483823" r:id="rId10"/>
    <p:sldLayoutId id="2147483824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37160" algn="l" defTabSz="6858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2012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80" y="182880"/>
            <a:ext cx="8778240" cy="649224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1" y="2057400"/>
            <a:ext cx="7404653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3/13/2023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990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6" r:id="rId1"/>
    <p:sldLayoutId id="2147483947" r:id="rId2"/>
    <p:sldLayoutId id="2147483948" r:id="rId3"/>
    <p:sldLayoutId id="2147483949" r:id="rId4"/>
    <p:sldLayoutId id="2147483950" r:id="rId5"/>
    <p:sldLayoutId id="2147483951" r:id="rId6"/>
    <p:sldLayoutId id="2147483952" r:id="rId7"/>
    <p:sldLayoutId id="2147483953" r:id="rId8"/>
    <p:sldLayoutId id="2147483954" r:id="rId9"/>
    <p:sldLayoutId id="2147483955" r:id="rId10"/>
    <p:sldLayoutId id="2147483956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37160" algn="l" defTabSz="6858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2012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80" y="182880"/>
            <a:ext cx="8778240" cy="649224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1" y="2057400"/>
            <a:ext cx="7404653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3/13/2023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706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2" r:id="rId1"/>
    <p:sldLayoutId id="2147483983" r:id="rId2"/>
    <p:sldLayoutId id="2147483984" r:id="rId3"/>
    <p:sldLayoutId id="2147483985" r:id="rId4"/>
    <p:sldLayoutId id="2147483986" r:id="rId5"/>
    <p:sldLayoutId id="2147483987" r:id="rId6"/>
    <p:sldLayoutId id="2147483988" r:id="rId7"/>
    <p:sldLayoutId id="2147483989" r:id="rId8"/>
    <p:sldLayoutId id="2147483990" r:id="rId9"/>
    <p:sldLayoutId id="2147483991" r:id="rId10"/>
    <p:sldLayoutId id="2147483992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37160" algn="l" defTabSz="6858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2012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9144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2160590"/>
            <a:ext cx="6447501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3850" y="6041363"/>
            <a:ext cx="6839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/>
            <a:fld id="{0FBF1C98-A8CB-354A-8B73-5BBAB2013B5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342900"/>
              <a:t>13.03.2023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8001" y="6041363"/>
            <a:ext cx="47232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2998" y="6041363"/>
            <a:ext cx="5125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accent1"/>
                </a:solidFill>
              </a:defRPr>
            </a:lvl1pPr>
          </a:lstStyle>
          <a:p>
            <a:pPr defTabSz="342900"/>
            <a:fld id="{D57F1E4F-1CFF-5643-939E-217C01CDF565}" type="slidenum">
              <a:rPr lang="en-US" smtClean="0">
                <a:solidFill>
                  <a:srgbClr val="90C226"/>
                </a:solidFill>
              </a:rPr>
              <a:pPr defTabSz="342900"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732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4" r:id="rId1"/>
    <p:sldLayoutId id="2147483995" r:id="rId2"/>
    <p:sldLayoutId id="2147483996" r:id="rId3"/>
    <p:sldLayoutId id="2147483997" r:id="rId4"/>
    <p:sldLayoutId id="2147483998" r:id="rId5"/>
    <p:sldLayoutId id="2147483999" r:id="rId6"/>
    <p:sldLayoutId id="2147484000" r:id="rId7"/>
    <p:sldLayoutId id="2147484001" r:id="rId8"/>
    <p:sldLayoutId id="2147484002" r:id="rId9"/>
    <p:sldLayoutId id="2147484003" r:id="rId10"/>
    <p:sldLayoutId id="2147484004" r:id="rId11"/>
    <p:sldLayoutId id="2147484005" r:id="rId12"/>
    <p:sldLayoutId id="2147484006" r:id="rId13"/>
    <p:sldLayoutId id="2147484007" r:id="rId14"/>
    <p:sldLayoutId id="2147484008" r:id="rId15"/>
    <p:sldLayoutId id="2147484009" r:id="rId16"/>
  </p:sldLayoutIdLst>
  <p:hf hdr="0" ftr="0" dt="0"/>
  <p:txStyles>
    <p:titleStyle>
      <a:lvl1pPr algn="l" defTabSz="342900" rtl="0" eaLnBrk="1" latinLnBrk="0" hangingPunct="1">
        <a:spcBef>
          <a:spcPct val="0"/>
        </a:spcBef>
        <a:buNone/>
        <a:defRPr sz="27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5" name="Freeform 24"/>
            <p:cNvSpPr/>
            <p:nvPr/>
          </p:nvSpPr>
          <p:spPr bwMode="gray">
            <a:xfrm>
              <a:off x="485023" y="1856450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866440" y="927099"/>
            <a:ext cx="6345260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4382" y="2489200"/>
            <a:ext cx="6345260" cy="353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74443" y="6365498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 b="1" i="0">
                <a:solidFill>
                  <a:schemeClr val="accent1"/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3/13/2023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0843" y="6365497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03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1" r:id="rId1"/>
    <p:sldLayoutId id="2147484012" r:id="rId2"/>
    <p:sldLayoutId id="2147484013" r:id="rId3"/>
    <p:sldLayoutId id="2147484014" r:id="rId4"/>
    <p:sldLayoutId id="2147484015" r:id="rId5"/>
    <p:sldLayoutId id="2147484016" r:id="rId6"/>
    <p:sldLayoutId id="2147484017" r:id="rId7"/>
    <p:sldLayoutId id="2147484018" r:id="rId8"/>
    <p:sldLayoutId id="2147484019" r:id="rId9"/>
    <p:sldLayoutId id="2147484020" r:id="rId10"/>
    <p:sldLayoutId id="2147484021" r:id="rId11"/>
    <p:sldLayoutId id="2147484022" r:id="rId12"/>
    <p:sldLayoutId id="2147484023" r:id="rId13"/>
    <p:sldLayoutId id="2147484024" r:id="rId14"/>
    <p:sldLayoutId id="2147484025" r:id="rId15"/>
    <p:sldLayoutId id="2147484026" r:id="rId16"/>
    <p:sldLayoutId id="214748402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83464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3444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0876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EAF463A-BC7C-46EE-9F1E-7F377CCA4891}" type="datetimeFigureOut">
              <a:rPr lang="en-US" smtClean="0"/>
              <a:pPr/>
              <a:t>3/13/2023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075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2" r:id="rId1"/>
    <p:sldLayoutId id="2147484043" r:id="rId2"/>
    <p:sldLayoutId id="2147484044" r:id="rId3"/>
    <p:sldLayoutId id="2147484045" r:id="rId4"/>
    <p:sldLayoutId id="2147484046" r:id="rId5"/>
    <p:sldLayoutId id="2147484047" r:id="rId6"/>
    <p:sldLayoutId id="2147484048" r:id="rId7"/>
    <p:sldLayoutId id="2147484049" r:id="rId8"/>
    <p:sldLayoutId id="2147484050" r:id="rId9"/>
    <p:sldLayoutId id="2147484051" r:id="rId10"/>
    <p:sldLayoutId id="2147484052" r:id="rId11"/>
    <p:sldLayoutId id="2147484053" r:id="rId12"/>
    <p:sldLayoutId id="2147484054" r:id="rId13"/>
    <p:sldLayoutId id="2147484055" r:id="rId14"/>
    <p:sldLayoutId id="2147484056" r:id="rId15"/>
    <p:sldLayoutId id="2147484057" r:id="rId16"/>
    <p:sldLayoutId id="2147484058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4.xml"/><Relationship Id="rId4" Type="http://schemas.openxmlformats.org/officeDocument/2006/relationships/chart" Target="../charts/char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0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6.xml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6.xml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E9DB4B55-861D-3242-8C9D-EE6BC41652C5}"/>
              </a:ext>
            </a:extLst>
          </p:cNvPr>
          <p:cNvSpPr txBox="1"/>
          <p:nvPr/>
        </p:nvSpPr>
        <p:spPr>
          <a:xfrm>
            <a:off x="500034" y="1994546"/>
            <a:ext cx="68580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42900"/>
            <a:r>
              <a:rPr lang="ru-RU" sz="2400" b="1" dirty="0" smtClean="0">
                <a:solidFill>
                  <a:srgbClr val="90C226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Противоэпидемические мероприятия в очагах малярии</a:t>
            </a:r>
            <a:endParaRPr lang="ru-RU" sz="2400" b="1" dirty="0">
              <a:solidFill>
                <a:srgbClr val="90C226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1EDC1A3F-A3ED-7F41-8C2C-26143353B3C9}"/>
              </a:ext>
            </a:extLst>
          </p:cNvPr>
          <p:cNvSpPr txBox="1"/>
          <p:nvPr/>
        </p:nvSpPr>
        <p:spPr>
          <a:xfrm>
            <a:off x="943363" y="3324206"/>
            <a:ext cx="610231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342900"/>
            <a:r>
              <a:rPr lang="ru-RU" dirty="0">
                <a:solidFill>
                  <a:srgbClr val="90C22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Астраханский Государственный Медицинский Университет</a:t>
            </a:r>
          </a:p>
          <a:p>
            <a:pPr algn="ctr" defTabSz="342900"/>
            <a:r>
              <a:rPr lang="ru-RU" dirty="0" smtClean="0">
                <a:solidFill>
                  <a:srgbClr val="90C22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кафедра </a:t>
            </a:r>
            <a:r>
              <a:rPr lang="ru-RU" dirty="0">
                <a:solidFill>
                  <a:srgbClr val="90C22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эпидемиологии и инфекционных болезней</a:t>
            </a:r>
          </a:p>
          <a:p>
            <a:pPr defTabSz="342900"/>
            <a:endParaRPr lang="ru-RU" dirty="0">
              <a:solidFill>
                <a:srgbClr val="90C226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342900"/>
            <a:endParaRPr lang="ru-RU" dirty="0">
              <a:solidFill>
                <a:srgbClr val="90C226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505CB9F9-7177-A848-8978-136A0967EE2D}"/>
              </a:ext>
            </a:extLst>
          </p:cNvPr>
          <p:cNvSpPr txBox="1"/>
          <p:nvPr/>
        </p:nvSpPr>
        <p:spPr>
          <a:xfrm>
            <a:off x="785786" y="5143512"/>
            <a:ext cx="61974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Преподаватель: к.м.н., доцент,</a:t>
            </a:r>
          </a:p>
          <a:p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научного </a:t>
            </a:r>
            <a:r>
              <a:rPr lang="ru-RU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студенческого </a:t>
            </a:r>
            <a:r>
              <a:rPr lang="ru-RU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кружка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Аракельян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Р.С</a:t>
            </a:r>
            <a:r>
              <a:rPr lang="ru-RU" dirty="0" smtClean="0">
                <a:solidFill>
                  <a:srgbClr val="90C22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solidFill>
                <a:srgbClr val="90C226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223373DE-2407-904C-A745-DDFB37E027B8}"/>
              </a:ext>
            </a:extLst>
          </p:cNvPr>
          <p:cNvSpPr txBox="1"/>
          <p:nvPr/>
        </p:nvSpPr>
        <p:spPr>
          <a:xfrm>
            <a:off x="3786182" y="6215082"/>
            <a:ext cx="169052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342900"/>
            <a:r>
              <a:rPr lang="ru-RU" sz="1350" b="1" dirty="0" smtClean="0">
                <a:solidFill>
                  <a:srgbClr val="90C22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Астрахань 2020год </a:t>
            </a:r>
            <a:endParaRPr lang="ru-RU" sz="1350" b="1" dirty="0">
              <a:solidFill>
                <a:srgbClr val="90C226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434" name="Picture 2" descr="Астраханский Государственный Медицинский Университет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428604"/>
            <a:ext cx="952500" cy="12477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7262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lum contrast="40000"/>
          </a:blip>
          <a:stretch>
            <a:fillRect/>
          </a:stretch>
        </p:blipFill>
        <p:spPr>
          <a:xfrm>
            <a:off x="4798252" y="-36347"/>
            <a:ext cx="4214842" cy="3071834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19761" t="8670" r="13280"/>
          <a:stretch/>
        </p:blipFill>
        <p:spPr>
          <a:xfrm>
            <a:off x="-16913" y="2132856"/>
            <a:ext cx="2928926" cy="2828316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755576" y="404664"/>
            <a:ext cx="37147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Распределение</a:t>
            </a:r>
          </a:p>
          <a:p>
            <a:pPr algn="ctr"/>
            <a:r>
              <a:rPr lang="ru-RU" sz="32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по месту жительства</a:t>
            </a:r>
            <a:endParaRPr lang="ru-RU" sz="3200" b="1" dirty="0">
              <a:ln w="1905"/>
              <a:solidFill>
                <a:schemeClr val="accent1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3082024834"/>
              </p:ext>
            </p:extLst>
          </p:nvPr>
        </p:nvGraphicFramePr>
        <p:xfrm>
          <a:off x="1979712" y="2043755"/>
          <a:ext cx="6096000" cy="47863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109185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899524222"/>
              </p:ext>
            </p:extLst>
          </p:nvPr>
        </p:nvGraphicFramePr>
        <p:xfrm>
          <a:off x="323528" y="548680"/>
          <a:ext cx="8572560" cy="5760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692696"/>
            <a:ext cx="4536504" cy="689514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Противоэпидемические мероприятия в очагах малярии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96752"/>
            <a:ext cx="8507287" cy="4896544"/>
          </a:xfrm>
        </p:spPr>
        <p:txBody>
          <a:bodyPr>
            <a:normAutofit/>
          </a:bodyPr>
          <a:lstStyle/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Больной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малярией подлежит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госпитализ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ации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инфекционный стационар, где обеспечивается его полноценное лечение и недоступность для укусов комарами. Выписка из стационара осуществляется через 1-2 дня после исчезновения плазмодиев из крови. Сроки диспансерного наблюдения за переболевшими малярией устанавливаются в зависимости от вида возбудителя (1,5-2,5 года). Если заболевание малярией произошло в сезон эффективной передачи, то по месту жительства (в населенном пункте) осуществляют выявление длительно температурящих лиц и лиц неясным диагнозом с повышением температуры. Этих лиц подвергают лабораторному обследованию на малярию, в необходимых случаях госпитализируют. Разрабатывают меры по борьбе с комарами. Проводят санитарно-просветительную работу.</a:t>
            </a:r>
          </a:p>
        </p:txBody>
      </p:sp>
      <p:pic>
        <p:nvPicPr>
          <p:cNvPr id="5" name="Объект 11">
            <a:extLst>
              <a:ext uri="{FF2B5EF4-FFF2-40B4-BE49-F238E27FC236}">
                <a16:creationId xmlns:a16="http://schemas.microsoft.com/office/drawing/2014/main" xmlns="" id="{3483BF35-1380-4E35-BD86-90B2D136EC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332656"/>
            <a:ext cx="238125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3110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6399" y="500042"/>
            <a:ext cx="8240400" cy="6072230"/>
          </a:xfrm>
        </p:spPr>
        <p:txBody>
          <a:bodyPr>
            <a:normAutofit lnSpcReduction="10000"/>
          </a:bodyPr>
          <a:lstStyle/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Выявление больных и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паразитоносителей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Выявление больных 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паразитоносителей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проводят медицинские работники всех организаций здравоохранения, независимо от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организационноправовых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форм и форм собственности, а также лица, занимающиеся частной медицинской деятельностью, при всех видах оказания медицинской помощи (при медицинских осмотрах и обследованиях, обследовании доноров, подворных (поквартирных) обходах по эпидемиологическим показаниям путём опроса с термометрией и взятия препаратов крови у лиц, подозрительных на заболевание малярией и др.).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Больным малярией или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паразитоносителем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считается тот, у кого обнаружены малярийные паразиты при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лабораторном исследовании крови методами: 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паразитологическими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иммунологическими,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молекулярнодиагностическими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81192" y="571480"/>
            <a:ext cx="7989752" cy="5929353"/>
          </a:xfrm>
        </p:spPr>
        <p:txBody>
          <a:bodyPr>
            <a:normAutofit/>
          </a:bodyPr>
          <a:lstStyle/>
          <a:p>
            <a:r>
              <a:rPr lang="ru-RU" sz="2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Эпидемиологический надзор.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Центры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госсанэпиднадзора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при выявлении больного малярией проводят эпидемиологическое расследование случая и обследование очага,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санитарнопротивоэпидемические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(профилактические) мероприятия по предупреждению последствий завоза малярии.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Врач-паразитолог или эпидемиолог или центра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госсанэпиднадзора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осуществляет надзор за правильностью и своевременностью выявления больных малярией 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паразитоносителей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 лечебных учреждениях здравоохранения, независимо от организационно-правовых форм и форм собственности и лиц, занимающихся частной медицинской практикой. При этом следует обращать внимание на группы повышенного риска заражения. В медицинской карте гражданина, выезжавшего в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эндемичные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по малярии страны мира, делают соответствующую запись «выезжал в тропики», в анамнезе перечисляют страны и сроки пребывания, употреблённые лекарственные препараты. При подозрении на малярию делают запись о дате взятия препарата крови (толстая капля и мазок) и результате исследования в лаборатории.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Горизонтальный свиток 6"/>
          <p:cNvSpPr/>
          <p:nvPr/>
        </p:nvSpPr>
        <p:spPr>
          <a:xfrm>
            <a:off x="500034" y="563488"/>
            <a:ext cx="8143932" cy="5673824"/>
          </a:xfrm>
          <a:prstGeom prst="horizontalScroll">
            <a:avLst/>
          </a:prstGeom>
          <a:blipFill>
            <a:blip r:embed="rId2"/>
            <a:tile tx="0" ty="0" sx="100000" sy="100000" flip="none" algn="tl"/>
          </a:blip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357290" y="1142984"/>
            <a:ext cx="7286676" cy="5139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 выявлении случая малярии, а также лиц, являющихся носителями возбудителей болезни, лечебно-профилактические организации, независимо от организационно-правовых форм и форм собственности, а также лица, занимающиеся частной медицинской практикой, представляют информацию в территориальные учреждения госсанэпидслужбы и органы управления здравоохранением в течение 2 часов по телефону и затем в течение 12 часов посылают экстренное извещение по установленной форме в территориальные учреждения госсанэпидслужбы. </a:t>
            </a:r>
          </a:p>
          <a:p>
            <a:pPr marL="0" marR="0" lvl="0" indent="539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539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81192" y="785794"/>
            <a:ext cx="7989752" cy="5500726"/>
          </a:xfrm>
        </p:spPr>
        <p:txBody>
          <a:bodyPr>
            <a:normAutofit fontScale="92500" lnSpcReduction="20000"/>
          </a:bodyPr>
          <a:lstStyle/>
          <a:p>
            <a:pPr>
              <a:buFontTx/>
              <a:buChar char="-"/>
            </a:pP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очаге малярии по предписанию Главного государственного санитарного врача в субъекте Российской Федерации лечебно-профилактические организации проводят подворные (поквартирные) обходы 1 раз в 10-14 дней с санитарным просвещением населения, что способствует увеличению обращаемости жителей и своевременному выявлению больных малярией. Медицинские работники обеспечивают качественное взятие препаратов крови у и выявленных больных с симптомами, не исключающими малярию, и доставку в лабораторию в тот же день, вместе с сопроводительным талоном, где указывают фамилию, имя, отчество, возраст, дату обследования, температуру тела больного и другие симптомы, послужившие поводом для обследования. </a:t>
            </a:r>
          </a:p>
          <a:p>
            <a:pPr>
              <a:buFontTx/>
              <a:buChar char="-"/>
            </a:pP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При наличии потенциальных источников инфекции в сезоне передачи малярии существует опасность заражения окружающих лиц, поэтому необходимо предварительное лечение лиц с симптомами малярии в очаге однократной дозой какого-либо </a:t>
            </a:r>
            <a:r>
              <a:rPr lang="ru-RU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гамотропного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препарата (например, </a:t>
            </a:r>
            <a:r>
              <a:rPr lang="ru-RU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хлорохина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хлоридина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тиндурина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или других, разрешенных к применению для этих целей в установленном порядке), если срочное лабораторное исследование препарата крови невозможно. </a:t>
            </a:r>
          </a:p>
          <a:p>
            <a:pPr>
              <a:buFontTx/>
              <a:buChar char="-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81192" y="571480"/>
            <a:ext cx="7989752" cy="5857916"/>
          </a:xfrm>
        </p:spPr>
        <p:txBody>
          <a:bodyPr>
            <a:normAutofit fontScale="85000" lnSpcReduction="10000"/>
          </a:bodyPr>
          <a:lstStyle/>
          <a:p>
            <a:r>
              <a:rPr lang="ru-RU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Санитарно-противоэпидемические (профилактические) мероприятия.</a:t>
            </a: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Врач- паразитолог, эпидемиолог совместно с энтомологом планируют комплекс противомалярийных мероприятий в соответствии с таблицей 2 и проводят организационные меры с учетом наличия или отсутствия местной передачи на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маляриогенных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территориях, где имеются природные предпосылки передачи малярии, и типа очага малярии. 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 этом необходимо иметь следующие данные: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 демографическую структуру - численность и возрастной состав населения на начало текущего года, число усадеб или домов, квартир; 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пространственную структуру, отображённую на карте очага с указанием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анофелогенных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водоёмов, мест проживания больных малярией, дорог; 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функциональную структуру очага за последние 3 года - классификацию очага, число больных по месяцам, возрастным группам, полу, контингентам; 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лечебно-профилактические мероприятия - охват населения активным и пассивным выявлением,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паразитологическим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или серологическим обследованием, лечением и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химиопрофилактикой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противокомариные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мероприятия, для чего необходимы результаты учета численности комаров (взрослых и личинок), паспорта водоёмов, расчет количества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инсектицидных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ларвицидных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препаратов,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автомаксов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числа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бонификаторов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транспорта, средств защиты от укусов насекомых.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81192" y="642918"/>
            <a:ext cx="7989752" cy="5929354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случае возникновения локальной вспышки в результате местной передачи малярии, подтверждённой эпидемиологическим обследованием одного или нескольких активных очагов, в период эффективной заражаемости комаров проводят сезонную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химиопрофилактику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населения, например,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хлорохином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делагилом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 или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хдоридином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тиндурином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 1 раз в неделю или 13 другими препаратами, разрешенными к применению для этих целей в установленном порядке, по согласованию с вышестоящим центром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госсанэпиднадзора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Если в большом населённом пункте случаи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малярии локализованы на отдельном участке,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химиопрофилактику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можно проводить по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микроочаговому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принципу. </a:t>
            </a:r>
          </a:p>
          <a:p>
            <a:pPr>
              <a:buFontTx/>
              <a:buChar char="-"/>
            </a:pPr>
            <a:r>
              <a:rPr lang="ru-RU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Дезинсекционные мероприятия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Выбор методов и средств борьбы с малярийными комарами осуществляют энтомологи и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дезинфектологи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Дезинсекционные мероприятия по эпидемическим показаниям выполняют организации дезинфекционного профиля.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Горизонтальный свиток 6"/>
          <p:cNvSpPr/>
          <p:nvPr/>
        </p:nvSpPr>
        <p:spPr>
          <a:xfrm>
            <a:off x="500034" y="563488"/>
            <a:ext cx="8143932" cy="5673824"/>
          </a:xfrm>
          <a:prstGeom prst="horizontalScroll">
            <a:avLst/>
          </a:prstGeom>
          <a:blipFill>
            <a:blip r:embed="rId2"/>
            <a:tile tx="0" ty="0" sx="100000" sy="100000" flip="none" algn="tl"/>
          </a:blip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71538" y="571480"/>
            <a:ext cx="185178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latin typeface="Monotype Corsiva" panose="03010101010201010101" pitchFamily="66" charset="0"/>
              </a:rPr>
              <a:t>Выводы:</a:t>
            </a:r>
            <a:endParaRPr lang="ru-RU" sz="4000" dirty="0">
              <a:latin typeface="Monotype Corsiva" panose="03010101010201010101" pitchFamily="66" charset="0"/>
              <a:cs typeface="Times New Roman" pitchFamily="18" charset="0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357290" y="1571612"/>
            <a:ext cx="7286676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1.На территории Астраханской области за последние 10 лет отмечается снижение завозных случаев малярии из стран СНГ и Африканского континента.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539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2.В большинстве случаев на территории Астраханской области регистрировались случаи трехдневной малярии.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539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3.Завоз малярии в Астраханскую область в основном осуществлялся из стран, неблагополучных по малярии – Азербайджана и Таджикистана.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539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4.Завоз тропической малярии в Астраханскую область в основном осуществлялся из стран Африки.</a:t>
            </a:r>
          </a:p>
          <a:p>
            <a:pPr marL="0" marR="0" lvl="0" indent="539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3400" y="53340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28092" y="404664"/>
            <a:ext cx="68402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Малярия - острая инфекция, передающаяся через кровь, характеризующаяся периодическими лихорадочными приступами, чередующимися с периодами безлихорадочными, закономерность появления которых соответствует циклу развития возбудителя, с преимущественным поражением эритроцитов, анемией, увеличением печени и селезенки</a:t>
            </a:r>
          </a:p>
        </p:txBody>
      </p:sp>
      <p:pic>
        <p:nvPicPr>
          <p:cNvPr id="1026" name="Picture 2" descr="https://pbs.twimg.com/media/D5QxQL4XoAEXfyH.jpg:lar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247476"/>
            <a:ext cx="3672408" cy="3629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mosquitomagnet.hb.bizmrg.com/medialibrary/49b/49bfdf5a760809ee39295d0e0a84698d/malari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281756"/>
            <a:ext cx="4104456" cy="3629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DB5A8DF-70A4-6D48-9270-01450B6B4D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785850" y="2786058"/>
            <a:ext cx="8372240" cy="752021"/>
          </a:xfrm>
        </p:spPr>
        <p:txBody>
          <a:bodyPr/>
          <a:lstStyle/>
          <a:p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Благодарим </a:t>
            </a:r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внимание!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332587" y="3892394"/>
            <a:ext cx="60670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342900"/>
            <a:r>
              <a:rPr lang="ru-RU" dirty="0">
                <a:solidFill>
                  <a:srgbClr val="90C22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Астраханский Государственный Медицинский Университет</a:t>
            </a:r>
          </a:p>
          <a:p>
            <a:pPr lvl="0" algn="ctr" defTabSz="342900"/>
            <a:r>
              <a:rPr lang="ru-RU" dirty="0">
                <a:solidFill>
                  <a:srgbClr val="90C22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кафедра эпидемиологии и инфекционных болезней</a:t>
            </a:r>
          </a:p>
        </p:txBody>
      </p:sp>
      <p:pic>
        <p:nvPicPr>
          <p:cNvPr id="1026" name="Picture 2" descr="Астраханский Государственный Медицинский Университет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428604"/>
            <a:ext cx="952500" cy="12477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04346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50" y="285728"/>
            <a:ext cx="7406640" cy="1214446"/>
          </a:xfrm>
        </p:spPr>
        <p:txBody>
          <a:bodyPr/>
          <a:lstStyle/>
          <a:p>
            <a:pPr algn="ctr"/>
            <a:r>
              <a:rPr lang="ru-RU" dirty="0" smtClean="0"/>
              <a:t>Распространенность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51" y="1285860"/>
            <a:ext cx="7404653" cy="4810140"/>
          </a:xfrm>
        </p:spPr>
        <p:txBody>
          <a:bodyPr>
            <a:normAutofit/>
          </a:bodyPr>
          <a:lstStyle/>
          <a:p>
            <a:r>
              <a:rPr lang="ru-RU" dirty="0" smtClean="0"/>
              <a:t>Малярия продолжает оставаться широко распространенной в мире болезнью, являясь важной проблемой здравоохранения в большинстве развивающихся стран Азии, Африки и Латинской Америки. По подсчетам ВОЗ, число новых случаев </a:t>
            </a:r>
            <a:r>
              <a:rPr lang="ru-RU" dirty="0" err="1" smtClean="0"/>
              <a:t>вмире</a:t>
            </a:r>
            <a:r>
              <a:rPr lang="ru-RU" dirty="0" smtClean="0"/>
              <a:t> ежегодно достигает 100 миллионов. В целом </a:t>
            </a:r>
            <a:r>
              <a:rPr lang="ru-RU" dirty="0" err="1" smtClean="0"/>
              <a:t>запоследние</a:t>
            </a:r>
            <a:r>
              <a:rPr lang="ru-RU" dirty="0" smtClean="0"/>
              <a:t> 10 лет ситуация в мире изменилась незначительно, однако во многих районах Азии, Африки </a:t>
            </a:r>
            <a:r>
              <a:rPr lang="ru-RU" dirty="0" err="1" smtClean="0"/>
              <a:t>иЛатинской</a:t>
            </a:r>
            <a:r>
              <a:rPr lang="ru-RU" dirty="0" smtClean="0"/>
              <a:t> Америки наблюдается ее </a:t>
            </a:r>
            <a:r>
              <a:rPr lang="ru-RU" dirty="0" err="1" smtClean="0"/>
              <a:t>ухудшение.За</a:t>
            </a:r>
            <a:r>
              <a:rPr lang="ru-RU" dirty="0" smtClean="0"/>
              <a:t> последние годы возрос завоз малярии </a:t>
            </a:r>
            <a:r>
              <a:rPr lang="ru-RU" dirty="0" err="1" smtClean="0"/>
              <a:t>натерриторию</a:t>
            </a:r>
            <a:r>
              <a:rPr lang="ru-RU" dirty="0" smtClean="0"/>
              <a:t> стран СНГ. Малярия </a:t>
            </a:r>
            <a:r>
              <a:rPr lang="ru-RU" dirty="0" err="1" smtClean="0"/>
              <a:t>эндемична</a:t>
            </a:r>
            <a:r>
              <a:rPr lang="ru-RU" dirty="0" smtClean="0"/>
              <a:t> в Таджикистане и Азербайджане, где существуют </a:t>
            </a:r>
            <a:r>
              <a:rPr lang="ru-RU" dirty="0" err="1" smtClean="0"/>
              <a:t>стойкиеочаги</a:t>
            </a:r>
            <a:r>
              <a:rPr lang="ru-RU" dirty="0" smtClean="0"/>
              <a:t>. Вследствие неудовлетворительной организации </a:t>
            </a:r>
            <a:r>
              <a:rPr lang="ru-RU" dirty="0" err="1" smtClean="0"/>
              <a:t>эпиднадзора</a:t>
            </a:r>
            <a:r>
              <a:rPr lang="ru-RU" dirty="0" smtClean="0"/>
              <a:t> за малярией в этих </a:t>
            </a:r>
            <a:r>
              <a:rPr lang="ru-RU" dirty="0" err="1" smtClean="0"/>
              <a:t>республиках,на</a:t>
            </a:r>
            <a:r>
              <a:rPr lang="ru-RU" dirty="0" smtClean="0"/>
              <a:t> фоне некоторого снижения </a:t>
            </a:r>
            <a:r>
              <a:rPr lang="ru-RU" dirty="0" err="1" smtClean="0"/>
              <a:t>заболеваемостинаселения</a:t>
            </a:r>
            <a:r>
              <a:rPr lang="ru-RU" dirty="0" smtClean="0"/>
              <a:t> в активных очагах, происходит распространение инфекции на ранее оздоровленные территории. Интенсивная миграция населения </a:t>
            </a:r>
            <a:r>
              <a:rPr lang="ru-RU" dirty="0" err="1" smtClean="0"/>
              <a:t>внутристраны</a:t>
            </a:r>
            <a:r>
              <a:rPr lang="ru-RU" dirty="0" smtClean="0"/>
              <a:t> приводит к выносу малярии из </a:t>
            </a:r>
            <a:r>
              <a:rPr lang="ru-RU" dirty="0" err="1" smtClean="0"/>
              <a:t>эндемичныхзон</a:t>
            </a:r>
            <a:r>
              <a:rPr lang="ru-RU" dirty="0" smtClean="0"/>
              <a:t> в другие регионы СССР.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14546" y="2643182"/>
            <a:ext cx="4400965" cy="132343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tx1"/>
                </a:solidFill>
              </a:rPr>
              <a:t>охарактеризовать эпидемиологическую ситуацию по завозной малярии в Астраханской области за 2000–2016 гг.</a:t>
            </a:r>
          </a:p>
        </p:txBody>
      </p:sp>
      <p:pic>
        <p:nvPicPr>
          <p:cNvPr id="10244" name="Picture 4" descr="https://trade12basics.files.wordpress.com/2016/05/go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3948241"/>
            <a:ext cx="3528129" cy="2327222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40152" y="322343"/>
            <a:ext cx="2969323" cy="2537275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2355319" y="1590981"/>
            <a:ext cx="11128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342900"/>
            <a:r>
              <a:rPr lang="ru-RU" sz="2800" b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3528" y="2136194"/>
            <a:ext cx="1738058" cy="2952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204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71670" y="2285992"/>
            <a:ext cx="4400965" cy="292387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Изучить литературу по клинико-эпидемиологической ситуации малярии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Проанализировать статистические данные по Астраханской области</a:t>
            </a:r>
          </a:p>
          <a:p>
            <a:r>
              <a:rPr lang="ru-RU" sz="2000" dirty="0" smtClean="0">
                <a:solidFill>
                  <a:schemeClr val="tx1"/>
                </a:solidFill>
              </a:rPr>
              <a:t> </a:t>
            </a:r>
          </a:p>
          <a:p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10244" name="Picture 4" descr="https://trade12basics.files.wordpress.com/2016/05/go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7818" y="4357694"/>
            <a:ext cx="3528129" cy="2327222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40152" y="322343"/>
            <a:ext cx="2969323" cy="2537275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2355319" y="1590981"/>
            <a:ext cx="14078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342900"/>
            <a:r>
              <a:rPr lang="ru-RU" sz="2800" b="1" u="sng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3528" y="2136194"/>
            <a:ext cx="1738058" cy="2952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204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7988" y="4520107"/>
            <a:ext cx="2916012" cy="232879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5168" y="192707"/>
            <a:ext cx="1890323" cy="1663006"/>
          </a:xfrm>
          <a:prstGeom prst="rect">
            <a:avLst/>
          </a:prstGeom>
          <a:effectLst>
            <a:reflection blurRad="6350" stA="50000" endA="300" endPos="38500" dist="50800" dir="5400000" sy="-100000" algn="bl" rotWithShape="0"/>
          </a:effectLst>
        </p:spPr>
      </p:pic>
      <p:sp>
        <p:nvSpPr>
          <p:cNvPr id="11" name="Горизонтальный свиток 10"/>
          <p:cNvSpPr/>
          <p:nvPr/>
        </p:nvSpPr>
        <p:spPr>
          <a:xfrm>
            <a:off x="1371600" y="1262032"/>
            <a:ext cx="6781800" cy="4114800"/>
          </a:xfrm>
          <a:prstGeom prst="horizontalScroll">
            <a:avLst/>
          </a:prstGeom>
          <a:blipFill>
            <a:blip r:embed="rId4"/>
            <a:tile tx="0" ty="0" sx="100000" sy="100000" flip="none" algn="tl"/>
          </a:blip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524841"/>
              </p:ext>
            </p:extLst>
          </p:nvPr>
        </p:nvGraphicFramePr>
        <p:xfrm>
          <a:off x="1981200" y="2076858"/>
          <a:ext cx="6019799" cy="2665176"/>
        </p:xfrm>
        <a:graphic>
          <a:graphicData uri="http://schemas.openxmlformats.org/drawingml/2006/table">
            <a:tbl>
              <a:tblPr>
                <a:tableStyleId>{793D81CF-94F2-401A-BA57-92F5A7B2D0C5}</a:tableStyleId>
              </a:tblPr>
              <a:tblGrid>
                <a:gridCol w="3822706"/>
                <a:gridCol w="2197093"/>
              </a:tblGrid>
              <a:tr h="470616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/>
                        <a:t>Материалы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/>
                        <a:t>Количество 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blipFill>
                      <a:blip r:embed="rId4"/>
                      <a:tile tx="0" ty="0" sx="100000" sy="100000" flip="none" algn="tl"/>
                    </a:blipFill>
                  </a:tcPr>
                </a:tc>
              </a:tr>
              <a:tr h="774494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/>
                        <a:t>Электронная база данных по </a:t>
                      </a:r>
                      <a:r>
                        <a:rPr lang="ru-RU" sz="1800" dirty="0" smtClean="0"/>
                        <a:t>заболеваемости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ru-RU" sz="1800" baseline="0" dirty="0" smtClean="0"/>
                        <a:t>малярии</a:t>
                      </a:r>
                      <a:r>
                        <a:rPr lang="ru-RU" sz="1800" dirty="0" smtClean="0"/>
                        <a:t> </a:t>
                      </a:r>
                      <a:r>
                        <a:rPr lang="ru-RU" sz="1800" dirty="0"/>
                        <a:t>в Астраханской области</a:t>
                      </a:r>
                      <a:endParaRPr lang="ru-RU" sz="1800" i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/>
                        <a:t>1</a:t>
                      </a:r>
                      <a:endParaRPr lang="ru-RU" sz="1800" i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blipFill>
                      <a:blip r:embed="rId4"/>
                      <a:tile tx="0" ty="0" sx="100000" sy="100000" flip="none" algn="tl"/>
                    </a:blipFill>
                  </a:tcPr>
                </a:tc>
              </a:tr>
              <a:tr h="516329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/>
                        <a:t>Карты эпидемиологического обследования</a:t>
                      </a:r>
                      <a:endParaRPr lang="ru-RU" sz="1800" i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i="0" dirty="0" smtClean="0">
                          <a:latin typeface="Calibri"/>
                          <a:ea typeface="+mn-ea"/>
                        </a:rPr>
                        <a:t>90</a:t>
                      </a:r>
                      <a:endParaRPr lang="ru-RU" sz="1800" i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blipFill>
                      <a:blip r:embed="rId4"/>
                      <a:tile tx="0" ty="0" sx="100000" sy="100000" flip="none" algn="tl"/>
                    </a:blipFill>
                  </a:tcPr>
                </a:tc>
              </a:tr>
              <a:tr h="774494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/>
                        <a:t>Отчетные формы ФБУЗ «Центр гигиены и эпидемиологии в Астраханской области»</a:t>
                      </a:r>
                      <a:endParaRPr lang="ru-RU" sz="1800" i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i="0" dirty="0" smtClean="0">
                          <a:latin typeface="Calibri"/>
                          <a:ea typeface="+mn-ea"/>
                        </a:rPr>
                        <a:t>90</a:t>
                      </a:r>
                      <a:endParaRPr lang="ru-RU" sz="1800" i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blipFill>
                      <a:blip r:embed="rId4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sp>
        <p:nvSpPr>
          <p:cNvPr id="8" name="Горизонтальный свиток 7"/>
          <p:cNvSpPr/>
          <p:nvPr/>
        </p:nvSpPr>
        <p:spPr>
          <a:xfrm>
            <a:off x="2307503" y="914400"/>
            <a:ext cx="4804313" cy="695265"/>
          </a:xfrm>
          <a:prstGeom prst="horizontalScroll">
            <a:avLst/>
          </a:prstGeom>
        </p:spPr>
        <p:txBody>
          <a:bodyPr wrap="none">
            <a:spAutoFit/>
          </a:bodyPr>
          <a:lstStyle/>
          <a:p>
            <a:r>
              <a:rPr lang="ru-RU" sz="2800" b="1" cap="all" dirty="0" smtClean="0">
                <a:ln w="9000" cmpd="sng">
                  <a:solidFill>
                    <a:srgbClr val="FFC000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FFC000">
                        <a:shade val="20000"/>
                        <a:satMod val="245000"/>
                      </a:srgbClr>
                    </a:gs>
                    <a:gs pos="43000">
                      <a:srgbClr val="FFC000">
                        <a:satMod val="255000"/>
                      </a:srgbClr>
                    </a:gs>
                    <a:gs pos="48000">
                      <a:srgbClr val="FFC000">
                        <a:shade val="85000"/>
                        <a:satMod val="255000"/>
                      </a:srgbClr>
                    </a:gs>
                    <a:gs pos="100000">
                      <a:srgbClr val="FFC000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Материалы и методы: </a:t>
            </a:r>
            <a:endParaRPr lang="ru-RU" sz="2800" b="1" cap="all" dirty="0">
              <a:ln w="9000" cmpd="sng">
                <a:solidFill>
                  <a:srgbClr val="FFC000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FFC000">
                      <a:shade val="20000"/>
                      <a:satMod val="245000"/>
                    </a:srgbClr>
                  </a:gs>
                  <a:gs pos="43000">
                    <a:srgbClr val="FFC000">
                      <a:satMod val="255000"/>
                    </a:srgbClr>
                  </a:gs>
                  <a:gs pos="48000">
                    <a:srgbClr val="FFC000">
                      <a:shade val="85000"/>
                      <a:satMod val="255000"/>
                    </a:srgbClr>
                  </a:gs>
                  <a:gs pos="100000">
                    <a:srgbClr val="FFC000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86050" y="1428736"/>
            <a:ext cx="4400965" cy="329320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Исследовательская работа проводилась с апреля по июнь 2020 года на базе Областной инфекционной клинической больницы имени А.М.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Ничоги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000" dirty="0" smtClean="0">
                <a:solidFill>
                  <a:schemeClr val="tx1"/>
                </a:solidFill>
              </a:rPr>
              <a:t> </a:t>
            </a:r>
          </a:p>
          <a:p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10244" name="Picture 4" descr="https://trade12basics.files.wordpress.com/2016/05/go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7818" y="4357694"/>
            <a:ext cx="3528129" cy="2327222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2136194"/>
            <a:ext cx="1738058" cy="2952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204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Горизонтальный свиток 6"/>
          <p:cNvSpPr/>
          <p:nvPr/>
        </p:nvSpPr>
        <p:spPr>
          <a:xfrm>
            <a:off x="500034" y="563488"/>
            <a:ext cx="8143932" cy="5673824"/>
          </a:xfrm>
          <a:prstGeom prst="horizontalScroll">
            <a:avLst/>
          </a:prstGeom>
          <a:blipFill>
            <a:blip r:embed="rId2"/>
            <a:tile tx="0" ty="0" sx="100000" sy="100000" flip="none" algn="tl"/>
          </a:blip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357290" y="1571612"/>
            <a:ext cx="7286676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1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работе были использованы данные </a:t>
            </a:r>
            <a:r>
              <a:rPr kumimoji="0" lang="ru-RU" sz="3200" b="0" i="1" u="none" strike="noStrike" cap="none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статистическрй</a:t>
            </a:r>
            <a:r>
              <a:rPr kumimoji="0" lang="ru-RU" sz="3200" b="0" i="1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3200" i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отчетности </a:t>
            </a:r>
            <a:r>
              <a:rPr lang="ru-RU" sz="3200" i="1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управлениея</a:t>
            </a:r>
            <a:r>
              <a:rPr lang="ru-RU" sz="3200" i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3200" i="1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Роспотребнадзора</a:t>
            </a:r>
            <a:r>
              <a:rPr lang="ru-RU" sz="3200" i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 Астраханской области с 2000 по 2016 год</a:t>
            </a:r>
            <a:endParaRPr kumimoji="0" lang="ru-RU" sz="32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57224" y="500042"/>
            <a:ext cx="7737666" cy="1357322"/>
          </a:xfrm>
        </p:spPr>
        <p:txBody>
          <a:bodyPr>
            <a:normAutofit/>
          </a:bodyPr>
          <a:lstStyle/>
          <a:p>
            <a:pPr algn="just"/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 период с 2000 по 2016 гг. на территории Астраханской области зарегистрировано 90 случаев малярии</a:t>
            </a:r>
            <a:endParaRPr lang="ru-RU" dirty="0"/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3215689646"/>
              </p:ext>
            </p:extLst>
          </p:nvPr>
        </p:nvGraphicFramePr>
        <p:xfrm>
          <a:off x="865744" y="1988840"/>
          <a:ext cx="6500858" cy="44291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11796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647252"/>
      </a:dk2>
      <a:lt2>
        <a:srgbClr val="EAE8CF"/>
      </a:lt2>
      <a:accent1>
        <a:srgbClr val="E78712"/>
      </a:accent1>
      <a:accent2>
        <a:srgbClr val="B73C26"/>
      </a:accent2>
      <a:accent3>
        <a:srgbClr val="865331"/>
      </a:accent3>
      <a:accent4>
        <a:srgbClr val="B38648"/>
      </a:accent4>
      <a:accent5>
        <a:srgbClr val="BBB473"/>
      </a:accent5>
      <a:accent6>
        <a:srgbClr val="849276"/>
      </a:accent6>
      <a:hlink>
        <a:srgbClr val="FDAB2A"/>
      </a:hlink>
      <a:folHlink>
        <a:srgbClr val="CCB182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isp" id="{7CB32D59-10C0-40DD-B7BD-2E94284A981C}" vid="{54F6613E-5ED7-40ED-90A8-F639BE712C0E}"/>
    </a:ext>
  </a:extLst>
</a:theme>
</file>

<file path=ppt/theme/theme2.xml><?xml version="1.0" encoding="utf-8"?>
<a:theme xmlns:a="http://schemas.openxmlformats.org/drawingml/2006/main" name="Дивиденд">
  <a:themeElements>
    <a:clrScheme name="Дивиденд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Дивиденд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Дивиденд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Dividend" id="{9697A71B-4AB7-4A1A-BD5B-BB2D22835B57}" vid="{C21699FF-00E4-43C8-BBCC-D7E5536C3717}"/>
    </a:ext>
  </a:extLst>
</a:theme>
</file>

<file path=ppt/theme/theme3.xml><?xml version="1.0" encoding="utf-8"?>
<a:theme xmlns:a="http://schemas.openxmlformats.org/drawingml/2006/main" name="Базис">
  <a:themeElements>
    <a:clrScheme name="Базис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Базис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азис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Basis" id="{5665723A-49BA-4B57-8411-A56F8F207965}" vid="{90E45F77-AEFC-46EF-A7C1-5B338C297B02}"/>
    </a:ext>
  </a:extLst>
</a:theme>
</file>

<file path=ppt/theme/theme4.xml><?xml version="1.0" encoding="utf-8"?>
<a:theme xmlns:a="http://schemas.openxmlformats.org/drawingml/2006/main" name="2_Базис">
  <a:themeElements>
    <a:clrScheme name="Базис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Базис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азис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Basis" id="{5665723A-49BA-4B57-8411-A56F8F207965}" vid="{90E45F77-AEFC-46EF-A7C1-5B338C297B02}"/>
    </a:ext>
  </a:extLst>
</a:theme>
</file>

<file path=ppt/theme/theme5.xml><?xml version="1.0" encoding="utf-8"?>
<a:theme xmlns:a="http://schemas.openxmlformats.org/drawingml/2006/main" name="3_Базис">
  <a:themeElements>
    <a:clrScheme name="Базис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Базис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азис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Basis" id="{5665723A-49BA-4B57-8411-A56F8F207965}" vid="{90E45F77-AEFC-46EF-A7C1-5B338C297B02}"/>
    </a:ext>
  </a:extLst>
</a:theme>
</file>

<file path=ppt/theme/theme6.xml><?xml version="1.0" encoding="utf-8"?>
<a:theme xmlns:a="http://schemas.openxmlformats.org/drawingml/2006/main" name="Аспект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ppt/theme/theme7.xml><?xml version="1.0" encoding="utf-8"?>
<a:theme xmlns:a="http://schemas.openxmlformats.org/drawingml/2006/main" name="Ион (конференц-зал)">
  <a:themeElements>
    <a:clrScheme name="Синий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Ион (конференц-зал)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 (конференц-зал)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on Boardroom" id="{FC33163D-4339-46B1-8EED-24C834239D99}" vid="{B8502691-933B-45FE-8764-BA278511EF27}"/>
    </a:ext>
  </a:extLst>
</a:theme>
</file>

<file path=ppt/theme/theme8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rganic" id="{28CDC826-8792-45C0-861B-85EB3ADEDA33}" vid="{7DAC20F1-423D-49E2-BD0B-50532748BAD0}"/>
    </a:ext>
  </a:extLst>
</a:theme>
</file>

<file path=ppt/theme/theme9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1010</TotalTime>
  <Words>1261</Words>
  <Application>Microsoft Office PowerPoint</Application>
  <PresentationFormat>Экран (4:3)</PresentationFormat>
  <Paragraphs>59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8</vt:i4>
      </vt:variant>
      <vt:variant>
        <vt:lpstr>Заголовки слайдов</vt:lpstr>
      </vt:variant>
      <vt:variant>
        <vt:i4>20</vt:i4>
      </vt:variant>
    </vt:vector>
  </HeadingPairs>
  <TitlesOfParts>
    <vt:vector size="28" baseType="lpstr">
      <vt:lpstr>Легкий дым</vt:lpstr>
      <vt:lpstr>Дивиденд</vt:lpstr>
      <vt:lpstr>Базис</vt:lpstr>
      <vt:lpstr>2_Базис</vt:lpstr>
      <vt:lpstr>3_Базис</vt:lpstr>
      <vt:lpstr>Аспект</vt:lpstr>
      <vt:lpstr>Ион (конференц-зал)</vt:lpstr>
      <vt:lpstr>Натуральные материалы</vt:lpstr>
      <vt:lpstr>Презентация PowerPoint</vt:lpstr>
      <vt:lpstr>Презентация PowerPoint</vt:lpstr>
      <vt:lpstr>Распространенность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Противоэпидемические мероприятия в очагах малярии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Благодарим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КЛИНИКО-ЭПИДЕМИОЛОГИЧЕСКИЕ АСПЕКТЫ ТОКСОКАРОЗА ЧЕЛОВЕКА В АСТРАХАНСКОМ РЕГИОНЕ ЗА 2013-2017 гг.</dc:title>
  <dc:creator>SALTEREEVA KHAVA</dc:creator>
  <cp:lastModifiedBy>HP</cp:lastModifiedBy>
  <cp:revision>125</cp:revision>
  <dcterms:created xsi:type="dcterms:W3CDTF">2009-09-17T20:27:55Z</dcterms:created>
  <dcterms:modified xsi:type="dcterms:W3CDTF">2023-03-13T14:57:21Z</dcterms:modified>
</cp:coreProperties>
</file>