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838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4" r:id="rId12"/>
    <p:sldId id="267" r:id="rId13"/>
    <p:sldId id="265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AFB"/>
    <a:srgbClr val="E4F0F3"/>
    <a:srgbClr val="FFFFFF"/>
    <a:srgbClr val="FF5050"/>
    <a:srgbClr val="CCFF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B7E38-69B5-49B6-B292-F51C3244C9A7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5F8F8-D2C4-473C-A47B-A675905FAA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40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5F8F8-D2C4-473C-A47B-A675905FAA6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56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72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34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086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820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752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83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942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104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895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388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11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771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324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613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9003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048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0512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838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565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23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045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938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43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67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096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99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2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0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A7B9F-6635-40A4-9091-19DEBA367721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EDBCBD4-B2C7-4ABC-8422-9D85B5C0AB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01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7" Type="http://schemas.openxmlformats.org/officeDocument/2006/relationships/image" Target="../media/image6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3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18746"/>
            <a:ext cx="9144000" cy="29912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МОСКОВСКАЯ ГОСУДАРСТВЕННАЯ АКАДЕМИЯ ФИЗИЧЕСКОЙ КУЛЬТУРЫ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Профилактика травм коленного сустава и повышение эффективности тренировочного процесса у хоккеистов средствами лечебной физической культуры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3062532"/>
          </a:xfrm>
        </p:spPr>
        <p:txBody>
          <a:bodyPr>
            <a:normAutofit/>
          </a:bodyPr>
          <a:lstStyle/>
          <a:p>
            <a:pPr algn="r"/>
            <a:r>
              <a:rPr lang="ru-RU" sz="1500" dirty="0"/>
              <a:t>Исполнитель:</a:t>
            </a:r>
          </a:p>
          <a:p>
            <a:pPr algn="r"/>
            <a:r>
              <a:rPr lang="ru-RU" sz="1500" dirty="0"/>
              <a:t>Студент 5 курса, з/о</a:t>
            </a:r>
          </a:p>
          <a:p>
            <a:pPr algn="r"/>
            <a:r>
              <a:rPr lang="ru-RU" sz="1500" dirty="0"/>
              <a:t>Кафедры АФК и С/М</a:t>
            </a:r>
          </a:p>
          <a:p>
            <a:pPr algn="r"/>
            <a:r>
              <a:rPr lang="ru-RU" sz="1500" dirty="0"/>
              <a:t>Профиль подготовки – ЛФК</a:t>
            </a:r>
          </a:p>
          <a:p>
            <a:pPr algn="r"/>
            <a:r>
              <a:rPr lang="ru-RU" sz="1500" smtClean="0"/>
              <a:t>Научный </a:t>
            </a:r>
            <a:r>
              <a:rPr lang="ru-RU" sz="1500" dirty="0"/>
              <a:t>руководитель:</a:t>
            </a:r>
          </a:p>
          <a:p>
            <a:pPr algn="r"/>
            <a:r>
              <a:rPr lang="ru-RU" sz="1500" dirty="0"/>
              <a:t>Д.м.н., профессор </a:t>
            </a:r>
          </a:p>
          <a:p>
            <a:pPr algn="r"/>
            <a:r>
              <a:rPr lang="ru-RU" sz="1500" dirty="0"/>
              <a:t>                                                                                                     </a:t>
            </a:r>
            <a:r>
              <a:rPr lang="ru-RU" sz="1500" dirty="0" err="1" smtClean="0"/>
              <a:t>Кешишян</a:t>
            </a:r>
            <a:r>
              <a:rPr lang="ru-RU" sz="1500" dirty="0" smtClean="0"/>
              <a:t> </a:t>
            </a:r>
            <a:r>
              <a:rPr lang="ru-RU" sz="1500" dirty="0"/>
              <a:t>Р.А.</a:t>
            </a:r>
          </a:p>
          <a:p>
            <a:pPr algn="ctr"/>
            <a:r>
              <a:rPr lang="ru-RU" sz="2000" dirty="0" err="1" smtClean="0"/>
              <a:t>Малаховка</a:t>
            </a:r>
            <a:r>
              <a:rPr lang="ru-RU" sz="2000" dirty="0" smtClean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54952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683977" y="1776046"/>
            <a:ext cx="4220308" cy="2795954"/>
          </a:xfrm>
          <a:prstGeom prst="ellipse">
            <a:avLst/>
          </a:prstGeom>
          <a:solidFill>
            <a:srgbClr val="FF000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Упражнения на Баланс</a:t>
            </a:r>
            <a:endParaRPr lang="ru-RU" dirty="0"/>
          </a:p>
        </p:txBody>
      </p:sp>
      <p:pic>
        <p:nvPicPr>
          <p:cNvPr id="3" name="IMG_14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6845" y="1749670"/>
            <a:ext cx="2619070" cy="465612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IMG_139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971940" y="298938"/>
            <a:ext cx="2836953" cy="504347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" name="Стрелка углом 4"/>
          <p:cNvSpPr/>
          <p:nvPr/>
        </p:nvSpPr>
        <p:spPr>
          <a:xfrm>
            <a:off x="6295292" y="1055077"/>
            <a:ext cx="2400300" cy="650632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4085" y="677008"/>
            <a:ext cx="2321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Пистолетик на </a:t>
            </a:r>
            <a:r>
              <a:rPr lang="en-US" sz="1600" dirty="0" smtClean="0"/>
              <a:t>BOSU</a:t>
            </a:r>
            <a:endParaRPr lang="ru-RU" sz="1600" dirty="0"/>
          </a:p>
        </p:txBody>
      </p:sp>
      <p:sp>
        <p:nvSpPr>
          <p:cNvPr id="7" name="Стрелка углом 6"/>
          <p:cNvSpPr/>
          <p:nvPr/>
        </p:nvSpPr>
        <p:spPr>
          <a:xfrm flipH="1" flipV="1">
            <a:off x="3534504" y="4703884"/>
            <a:ext cx="2831125" cy="1019908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6923" y="5688624"/>
            <a:ext cx="3217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Наклоны вперед на 1 ноге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605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5754" y="254977"/>
            <a:ext cx="9706708" cy="189034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336431" y="193430"/>
            <a:ext cx="89241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использованием метода </a:t>
            </a:r>
            <a:r>
              <a:rPr lang="ru-RU" dirty="0" err="1"/>
              <a:t>биоимпедансметрии</a:t>
            </a:r>
            <a:r>
              <a:rPr lang="ru-RU" dirty="0"/>
              <a:t> удалось определить и проанализировать динамику роста массы нижних конечностей среди двух групп в среднем до и после эксперимента, которая составила:</a:t>
            </a:r>
          </a:p>
          <a:p>
            <a:r>
              <a:rPr lang="ru-RU" dirty="0"/>
              <a:t> 1. Экспериментальная группа, мышечная масса правой ноги увеличилась на 0,4 кг, мышечная масса левой ноги увеличилась на  0,12 кг.</a:t>
            </a:r>
          </a:p>
          <a:p>
            <a:r>
              <a:rPr lang="ru-RU" dirty="0"/>
              <a:t> 3. Контрольная  группа  мышечная масса правой ноги увеличилась  0,11 кг, мышечная масса левой ноги  увеличилась 0,47кг.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7" y="2328126"/>
            <a:ext cx="5687235" cy="3923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090" y="2322254"/>
            <a:ext cx="5465144" cy="39026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26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5323" y="0"/>
            <a:ext cx="7860324" cy="24622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/>
              <a:t>Результаты нагрузочного тестирования (</a:t>
            </a:r>
            <a:r>
              <a:rPr lang="ru-RU" sz="1400" b="1" dirty="0" err="1"/>
              <a:t>велоэргоспирометрии</a:t>
            </a:r>
            <a:r>
              <a:rPr lang="ru-RU" sz="1400" b="1" dirty="0"/>
              <a:t>)</a:t>
            </a:r>
          </a:p>
          <a:p>
            <a:r>
              <a:rPr lang="ru-RU" sz="1400" dirty="0"/>
              <a:t>Согласно результатам нагрузочного тестирования и </a:t>
            </a:r>
            <a:r>
              <a:rPr lang="ru-RU" sz="1400" dirty="0" err="1"/>
              <a:t>спироэргометрии</a:t>
            </a:r>
            <a:r>
              <a:rPr lang="ru-RU" sz="1400" dirty="0"/>
              <a:t>, в среднем, максимальное потребление кислорода (МПК)</a:t>
            </a:r>
          </a:p>
          <a:p>
            <a:r>
              <a:rPr lang="ru-RU" sz="1400" b="1" dirty="0" err="1"/>
              <a:t>Эксперементальная</a:t>
            </a:r>
            <a:r>
              <a:rPr lang="ru-RU" sz="1400" b="1" dirty="0"/>
              <a:t> группа</a:t>
            </a:r>
            <a:r>
              <a:rPr lang="ru-RU" sz="1400" dirty="0"/>
              <a:t>. После эксперимента МПК составил — 48,21±2,64 (44-51,2) мл/кг/мин, </a:t>
            </a:r>
            <a:endParaRPr lang="ru-RU" sz="1400" dirty="0" smtClean="0"/>
          </a:p>
          <a:p>
            <a:r>
              <a:rPr lang="ru-RU" sz="1400" dirty="0" smtClean="0"/>
              <a:t>максимально </a:t>
            </a:r>
            <a:r>
              <a:rPr lang="ru-RU" sz="1400" dirty="0"/>
              <a:t>достигнутая относительная мощность нагрузки — 3,99 ± 0,45 (3,35-4,62) Вт/кг и </a:t>
            </a:r>
          </a:p>
          <a:p>
            <a:r>
              <a:rPr lang="ru-RU" sz="1400" dirty="0"/>
              <a:t>метаболический показатель — 13,2±0,78 (12-14) MET, соответственно.  </a:t>
            </a:r>
            <a:endParaRPr lang="ru-RU" sz="1400" dirty="0" smtClean="0"/>
          </a:p>
          <a:p>
            <a:r>
              <a:rPr lang="ru-RU" sz="1400" b="1" dirty="0" smtClean="0"/>
              <a:t>Контрольная </a:t>
            </a:r>
            <a:r>
              <a:rPr lang="ru-RU" sz="1400" b="1" dirty="0"/>
              <a:t>группа</a:t>
            </a:r>
            <a:r>
              <a:rPr lang="ru-RU" sz="1400" dirty="0"/>
              <a:t>. после обычного тренировочного процесса, без выполнения программ профилактики МПК — 48,04 ± 5,89 (37,5-55,4) мл/кг/мин, максимально достигнутый метаболический показатель 13,7 ± 1,87 (1-16) MET, соответственно.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62" y="2681655"/>
            <a:ext cx="7679534" cy="3851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213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6339" y="79131"/>
            <a:ext cx="6646984" cy="25409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Оценка функциональных характеристик </a:t>
            </a:r>
            <a:r>
              <a:rPr lang="ru-RU" b="1" dirty="0" err="1">
                <a:solidFill>
                  <a:schemeClr val="tx1"/>
                </a:solidFill>
              </a:rPr>
              <a:t>опорнодвигательного</a:t>
            </a:r>
            <a:r>
              <a:rPr lang="ru-RU" b="1" dirty="0">
                <a:solidFill>
                  <a:schemeClr val="tx1"/>
                </a:solidFill>
              </a:rPr>
              <a:t> аппарата с проведением динамометрии и измерением уровня координации</a:t>
            </a:r>
          </a:p>
          <a:p>
            <a:r>
              <a:rPr lang="ru-RU" dirty="0">
                <a:solidFill>
                  <a:schemeClr val="tx1"/>
                </a:solidFill>
              </a:rPr>
              <a:t>Полученные данные о силовых характеристиках нижних конечностей в среднем показали следующее: − </a:t>
            </a:r>
          </a:p>
          <a:p>
            <a:r>
              <a:rPr lang="ru-RU" b="1" dirty="0">
                <a:solidFill>
                  <a:schemeClr val="tx1"/>
                </a:solidFill>
              </a:rPr>
              <a:t>в экспериментальной группе </a:t>
            </a:r>
            <a:r>
              <a:rPr lang="ru-RU" dirty="0">
                <a:solidFill>
                  <a:schemeClr val="tx1"/>
                </a:solidFill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48,4±5,27 </a:t>
            </a:r>
            <a:r>
              <a:rPr lang="ru-RU" dirty="0">
                <a:solidFill>
                  <a:schemeClr val="tx1"/>
                </a:solidFill>
              </a:rPr>
              <a:t>(40-56) кг.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0" y="2778370"/>
            <a:ext cx="5304733" cy="3754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88" y="2734407"/>
            <a:ext cx="5684019" cy="3745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993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6723" y="413238"/>
            <a:ext cx="7517423" cy="138039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Уровень координации также не имел достоверных отличий: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− Экспериментальная группа после 10,7 ± 2,71 (7-16).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. − Контрольная группа после 6,7 ± 3,43(2-14).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92" y="2013103"/>
            <a:ext cx="7314654" cy="4425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29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890346" y="817686"/>
            <a:ext cx="8625253" cy="55567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Выводы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1. На основе проанализированных данных научной литературы была сформулирована актуальность проблемы, изучена анатомия коленного сустава и его мышц, подробно описаны нормальная биомеханика сустава и механизм получения травмы у хоккеистов.</a:t>
            </a:r>
          </a:p>
          <a:p>
            <a:r>
              <a:rPr lang="ru-RU" dirty="0"/>
              <a:t>2. Была разработана программа профилактики травматизма коленного сустава с учетом анатомических и биомеханических особенностей коленного сустава, а также специфики вида спорта, и проведен педагогический эксперимент.</a:t>
            </a:r>
          </a:p>
          <a:p>
            <a:r>
              <a:rPr lang="ru-RU" dirty="0"/>
              <a:t> 3. По результатам работы было выявлено, что исследуемая группа имела достоверные отличия после выполнения программы профилактики травматизма коленного сустава, которые положительно сказываются на функциональном и физическом развитии спортсменов.</a:t>
            </a:r>
          </a:p>
          <a:p>
            <a:r>
              <a:rPr lang="ru-RU" b="1" dirty="0"/>
              <a:t> </a:t>
            </a:r>
            <a:r>
              <a:rPr lang="en-US" b="1" dirty="0" smtClean="0"/>
              <a:t>4</a:t>
            </a:r>
            <a:r>
              <a:rPr lang="ru-RU" b="1" dirty="0" smtClean="0"/>
              <a:t>. что подтвердилось отсутствием травм в </a:t>
            </a:r>
            <a:r>
              <a:rPr lang="ru-RU" b="1" dirty="0" err="1" smtClean="0"/>
              <a:t>эксперементальной</a:t>
            </a:r>
            <a:r>
              <a:rPr lang="ru-RU" b="1" dirty="0" smtClean="0"/>
              <a:t> </a:t>
            </a:r>
            <a:r>
              <a:rPr lang="ru-RU" b="1" dirty="0" err="1" smtClean="0"/>
              <a:t>группее</a:t>
            </a:r>
            <a:r>
              <a:rPr lang="ru-RU" b="1" dirty="0" smtClean="0"/>
              <a:t>. По сравнению с контрольной. В которой за период исследования  была получена травма коленного сустава у 1 </a:t>
            </a:r>
            <a:r>
              <a:rPr lang="ru-RU" b="1" dirty="0" err="1" smtClean="0"/>
              <a:t>тгрока</a:t>
            </a:r>
            <a:r>
              <a:rPr lang="ru-RU" b="1" dirty="0" smtClean="0"/>
              <a:t>.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26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4115" y="2259624"/>
            <a:ext cx="8053754" cy="830997"/>
          </a:xfrm>
          <a:prstGeom prst="rect">
            <a:avLst/>
          </a:prstGeom>
          <a:solidFill>
            <a:srgbClr val="F6FAFB"/>
          </a:solidFill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Спасибо за внимание 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96817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3146" y="680556"/>
            <a:ext cx="9768254" cy="4502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800"/>
              </a:spcAft>
            </a:pP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Любой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спортсмен, стараясь добиться успеха в избранном виде спорта, вынужден постоянно преодолевать свои физические возможности. При этом всегда есть опасность того, что в какой-то момент организм не справится и окажется в запредельной для себя зоне нагрузок. И тогда легко можно получить травму.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Спортивный травматизм ломает карьеру 60-70% выдающихся спортсменов.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современном хоккее проблема восстановления и профилактики травматизма является весьма актуальной.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научно-методических источников и мнений специалистов в области исследования показал, что нет единого мнения о подборе и соотношении средств и методов ЛФК направленных на профилактику травматизма коленного сустава у хоккеистов. Это и послужило основанием для выбора темы данного исследования.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9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901462" y="123094"/>
            <a:ext cx="6418384" cy="3534506"/>
          </a:xfrm>
          <a:prstGeom prst="ellipse">
            <a:avLst/>
          </a:prstGeom>
          <a:solidFill>
            <a:srgbClr val="FF5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Цель </a:t>
            </a:r>
            <a:r>
              <a:rPr lang="ru-RU" sz="1600" b="1" dirty="0">
                <a:solidFill>
                  <a:schemeClr val="tx1"/>
                </a:solidFill>
              </a:rPr>
              <a:t>работы:</a:t>
            </a:r>
            <a:r>
              <a:rPr lang="ru-RU" sz="1600" dirty="0">
                <a:solidFill>
                  <a:schemeClr val="tx1"/>
                </a:solidFill>
              </a:rPr>
              <a:t> изучить динамику процессов утомления и восстановления у спортсменов при подготовке в месячном тренировочном </a:t>
            </a:r>
            <a:r>
              <a:rPr lang="ru-RU" sz="1600" dirty="0" err="1">
                <a:solidFill>
                  <a:schemeClr val="tx1"/>
                </a:solidFill>
              </a:rPr>
              <a:t>мезоцикле</a:t>
            </a:r>
            <a:r>
              <a:rPr lang="ru-RU" sz="1600" dirty="0">
                <a:solidFill>
                  <a:schemeClr val="tx1"/>
                </a:solidFill>
              </a:rPr>
              <a:t> и на основе этих данных разработать и апробировать комплекс восстановительных и профилактических средств ЛФК для оптимизации тренировочного процесса и предотвращения травм.</a:t>
            </a:r>
          </a:p>
          <a:p>
            <a:pPr algn="ctr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6839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549769" y="342899"/>
            <a:ext cx="6049107" cy="3297115"/>
          </a:xfrm>
          <a:prstGeom prst="ellipse">
            <a:avLst/>
          </a:prstGeom>
          <a:solidFill>
            <a:srgbClr val="FF5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Цель </a:t>
            </a:r>
            <a:r>
              <a:rPr lang="ru-RU" sz="1600" b="1" dirty="0">
                <a:solidFill>
                  <a:schemeClr val="tx1"/>
                </a:solidFill>
              </a:rPr>
              <a:t>работы:</a:t>
            </a:r>
            <a:r>
              <a:rPr lang="ru-RU" sz="1600" dirty="0">
                <a:solidFill>
                  <a:schemeClr val="tx1"/>
                </a:solidFill>
              </a:rPr>
              <a:t> изучить динамику процессов утомления и восстановления у спортсменов при подготовке в месячном тренировочном </a:t>
            </a:r>
            <a:r>
              <a:rPr lang="ru-RU" sz="1600" dirty="0" err="1">
                <a:solidFill>
                  <a:schemeClr val="tx1"/>
                </a:solidFill>
              </a:rPr>
              <a:t>мезоцикле</a:t>
            </a:r>
            <a:r>
              <a:rPr lang="ru-RU" sz="1600" dirty="0">
                <a:solidFill>
                  <a:schemeClr val="tx1"/>
                </a:solidFill>
              </a:rPr>
              <a:t> и на основе этих данных разработать и апробировать комплекс восстановительных и профилактических средств ЛФК для оптимизации тренировочного процесса и предотвращения травм.</a:t>
            </a:r>
          </a:p>
          <a:p>
            <a:pPr algn="ctr"/>
            <a:endParaRPr lang="ru-RU" dirty="0"/>
          </a:p>
        </p:txBody>
      </p:sp>
      <p:sp>
        <p:nvSpPr>
          <p:cNvPr id="2" name="Прямоугольник с одним скругленным углом 1"/>
          <p:cNvSpPr/>
          <p:nvPr/>
        </p:nvSpPr>
        <p:spPr>
          <a:xfrm>
            <a:off x="888023" y="3798277"/>
            <a:ext cx="4765431" cy="2839915"/>
          </a:xfrm>
          <a:prstGeom prst="round1Rect">
            <a:avLst/>
          </a:prstGeom>
          <a:solidFill>
            <a:srgbClr val="FFFFFF"/>
          </a:solidFill>
          <a:ln>
            <a:solidFill>
              <a:srgbClr val="FF505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Задачи  </a:t>
            </a:r>
            <a:r>
              <a:rPr lang="ru-RU" dirty="0">
                <a:solidFill>
                  <a:schemeClr val="tx1"/>
                </a:solidFill>
              </a:rPr>
              <a:t>:</a:t>
            </a:r>
          </a:p>
          <a:p>
            <a:pPr lvl="0"/>
            <a:r>
              <a:rPr lang="ru-RU" dirty="0" smtClean="0">
                <a:solidFill>
                  <a:schemeClr val="tx1"/>
                </a:solidFill>
              </a:rPr>
              <a:t>1.Изучить </a:t>
            </a:r>
            <a:r>
              <a:rPr lang="ru-RU" dirty="0">
                <a:solidFill>
                  <a:schemeClr val="tx1"/>
                </a:solidFill>
              </a:rPr>
              <a:t>литературные источники по проблеме </a:t>
            </a:r>
            <a:r>
              <a:rPr lang="ru-RU" dirty="0" err="1">
                <a:solidFill>
                  <a:schemeClr val="tx1"/>
                </a:solidFill>
              </a:rPr>
              <a:t>иследования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ru-RU" dirty="0" smtClean="0">
                <a:solidFill>
                  <a:schemeClr val="tx1"/>
                </a:solidFill>
              </a:rPr>
              <a:t>2.Разработать </a:t>
            </a:r>
            <a:r>
              <a:rPr lang="ru-RU" dirty="0">
                <a:solidFill>
                  <a:schemeClr val="tx1"/>
                </a:solidFill>
              </a:rPr>
              <a:t>программу профилактики травматизма коленного сустава у хоккеистов;</a:t>
            </a:r>
          </a:p>
          <a:p>
            <a:pPr lvl="0"/>
            <a:r>
              <a:rPr lang="ru-RU" dirty="0" smtClean="0">
                <a:solidFill>
                  <a:schemeClr val="tx1"/>
                </a:solidFill>
              </a:rPr>
              <a:t>3.Определить </a:t>
            </a:r>
            <a:r>
              <a:rPr lang="ru-RU" dirty="0">
                <a:solidFill>
                  <a:schemeClr val="tx1"/>
                </a:solidFill>
              </a:rPr>
              <a:t>эффективность разработанной программы. </a:t>
            </a:r>
          </a:p>
          <a:p>
            <a:r>
              <a:rPr lang="ru-RU" b="1" dirty="0">
                <a:solidFill>
                  <a:schemeClr val="tx1"/>
                </a:solidFill>
              </a:rPr>
              <a:t> 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4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549769" y="342899"/>
            <a:ext cx="6049107" cy="3297115"/>
          </a:xfrm>
          <a:prstGeom prst="ellipse">
            <a:avLst/>
          </a:prstGeom>
          <a:solidFill>
            <a:srgbClr val="FF5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Цель </a:t>
            </a:r>
            <a:r>
              <a:rPr lang="ru-RU" sz="1600" b="1" dirty="0">
                <a:solidFill>
                  <a:schemeClr val="tx1"/>
                </a:solidFill>
              </a:rPr>
              <a:t>работы:</a:t>
            </a:r>
            <a:r>
              <a:rPr lang="ru-RU" sz="1600" dirty="0">
                <a:solidFill>
                  <a:schemeClr val="tx1"/>
                </a:solidFill>
              </a:rPr>
              <a:t> изучить динамику процессов утомления и восстановления у спортсменов при подготовке в месячном тренировочном </a:t>
            </a:r>
            <a:r>
              <a:rPr lang="ru-RU" sz="1600" dirty="0" err="1">
                <a:solidFill>
                  <a:schemeClr val="tx1"/>
                </a:solidFill>
              </a:rPr>
              <a:t>мезоцикле</a:t>
            </a:r>
            <a:r>
              <a:rPr lang="ru-RU" sz="1600" dirty="0">
                <a:solidFill>
                  <a:schemeClr val="tx1"/>
                </a:solidFill>
              </a:rPr>
              <a:t> и на основе этих данных разработать и апробировать комплекс восстановительных и профилактических средств ЛФК для оптимизации тренировочного процесса и предотвращения травм.</a:t>
            </a:r>
          </a:p>
          <a:p>
            <a:pPr algn="ctr"/>
            <a:endParaRPr lang="ru-RU" dirty="0"/>
          </a:p>
        </p:txBody>
      </p:sp>
      <p:sp>
        <p:nvSpPr>
          <p:cNvPr id="2" name="Прямоугольник с одним скругленным углом 1"/>
          <p:cNvSpPr/>
          <p:nvPr/>
        </p:nvSpPr>
        <p:spPr>
          <a:xfrm>
            <a:off x="888023" y="3798277"/>
            <a:ext cx="4765431" cy="2839915"/>
          </a:xfrm>
          <a:prstGeom prst="round1Rect">
            <a:avLst/>
          </a:prstGeom>
          <a:solidFill>
            <a:srgbClr val="FFFFFF"/>
          </a:solidFill>
          <a:ln>
            <a:solidFill>
              <a:srgbClr val="FF505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Задачи  </a:t>
            </a:r>
            <a:r>
              <a:rPr lang="ru-RU" sz="1600" dirty="0">
                <a:solidFill>
                  <a:schemeClr val="tx1"/>
                </a:solidFill>
              </a:rPr>
              <a:t>:</a:t>
            </a:r>
          </a:p>
          <a:p>
            <a:pPr lvl="0"/>
            <a:r>
              <a:rPr lang="ru-RU" sz="1600" dirty="0" smtClean="0">
                <a:solidFill>
                  <a:schemeClr val="tx1"/>
                </a:solidFill>
              </a:rPr>
              <a:t>1.Изучить </a:t>
            </a:r>
            <a:r>
              <a:rPr lang="ru-RU" sz="1600" dirty="0">
                <a:solidFill>
                  <a:schemeClr val="tx1"/>
                </a:solidFill>
              </a:rPr>
              <a:t>литературные источники по проблеме </a:t>
            </a:r>
            <a:r>
              <a:rPr lang="ru-RU" sz="1600" dirty="0" err="1">
                <a:solidFill>
                  <a:schemeClr val="tx1"/>
                </a:solidFill>
              </a:rPr>
              <a:t>иследования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ru-RU" sz="1600" dirty="0" smtClean="0">
                <a:solidFill>
                  <a:schemeClr val="tx1"/>
                </a:solidFill>
              </a:rPr>
              <a:t>2.Разработать </a:t>
            </a:r>
            <a:r>
              <a:rPr lang="ru-RU" sz="1600" dirty="0">
                <a:solidFill>
                  <a:schemeClr val="tx1"/>
                </a:solidFill>
              </a:rPr>
              <a:t>программу профилактики травматизма коленного сустава у хоккеистов;</a:t>
            </a:r>
          </a:p>
          <a:p>
            <a:pPr lvl="0"/>
            <a:r>
              <a:rPr lang="ru-RU" sz="1600" dirty="0" smtClean="0">
                <a:solidFill>
                  <a:schemeClr val="tx1"/>
                </a:solidFill>
              </a:rPr>
              <a:t>3.Определить </a:t>
            </a:r>
            <a:r>
              <a:rPr lang="ru-RU" sz="1600" dirty="0">
                <a:solidFill>
                  <a:schemeClr val="tx1"/>
                </a:solidFill>
              </a:rPr>
              <a:t>эффективность разработанной программы. </a:t>
            </a:r>
          </a:p>
          <a:p>
            <a:r>
              <a:rPr lang="ru-RU" b="1" dirty="0">
                <a:solidFill>
                  <a:schemeClr val="tx1"/>
                </a:solidFill>
              </a:rPr>
              <a:t> 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с одним скругленным углом 2"/>
          <p:cNvSpPr/>
          <p:nvPr/>
        </p:nvSpPr>
        <p:spPr>
          <a:xfrm>
            <a:off x="6207369" y="3833446"/>
            <a:ext cx="5187462" cy="2725616"/>
          </a:xfrm>
          <a:prstGeom prst="round1Rect">
            <a:avLst/>
          </a:prstGeom>
          <a:solidFill>
            <a:srgbClr val="FFFFFF"/>
          </a:solidFill>
          <a:ln>
            <a:solidFill>
              <a:srgbClr val="FF505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Методы исследования:</a:t>
            </a:r>
          </a:p>
          <a:p>
            <a:pPr lvl="0"/>
            <a:r>
              <a:rPr lang="ru-RU" sz="1600" dirty="0" smtClean="0">
                <a:solidFill>
                  <a:schemeClr val="tx1"/>
                </a:solidFill>
              </a:rPr>
              <a:t>1.Теоретический </a:t>
            </a:r>
            <a:r>
              <a:rPr lang="ru-RU" sz="1600" dirty="0">
                <a:solidFill>
                  <a:schemeClr val="tx1"/>
                </a:solidFill>
              </a:rPr>
              <a:t>анализ научной литературы; </a:t>
            </a:r>
          </a:p>
          <a:p>
            <a:pPr lvl="0"/>
            <a:r>
              <a:rPr lang="ru-RU" sz="1600" dirty="0" smtClean="0">
                <a:solidFill>
                  <a:schemeClr val="tx1"/>
                </a:solidFill>
              </a:rPr>
              <a:t>2.Сбор </a:t>
            </a:r>
            <a:r>
              <a:rPr lang="ru-RU" sz="1600" dirty="0">
                <a:solidFill>
                  <a:schemeClr val="tx1"/>
                </a:solidFill>
              </a:rPr>
              <a:t>анамнеза, оценка физического развития хоккеистов (антропометрия и </a:t>
            </a:r>
            <a:r>
              <a:rPr lang="ru-RU" sz="1600" dirty="0" err="1">
                <a:solidFill>
                  <a:schemeClr val="tx1"/>
                </a:solidFill>
              </a:rPr>
              <a:t>соматоскопия</a:t>
            </a:r>
            <a:r>
              <a:rPr lang="ru-RU" sz="1600" dirty="0">
                <a:solidFill>
                  <a:schemeClr val="tx1"/>
                </a:solidFill>
              </a:rPr>
              <a:t>);</a:t>
            </a:r>
          </a:p>
          <a:p>
            <a:pPr lvl="0"/>
            <a:r>
              <a:rPr lang="ru-RU" sz="1600" dirty="0" smtClean="0">
                <a:solidFill>
                  <a:schemeClr val="tx1"/>
                </a:solidFill>
              </a:rPr>
              <a:t>3.Методы </a:t>
            </a:r>
            <a:r>
              <a:rPr lang="ru-RU" sz="1600" dirty="0">
                <a:solidFill>
                  <a:schemeClr val="tx1"/>
                </a:solidFill>
              </a:rPr>
              <a:t>оценки функционального состояния мышц нижних конечностей;</a:t>
            </a:r>
          </a:p>
          <a:p>
            <a:pPr lvl="0"/>
            <a:r>
              <a:rPr lang="ru-RU" sz="1600" dirty="0" smtClean="0">
                <a:solidFill>
                  <a:schemeClr val="tx1"/>
                </a:solidFill>
              </a:rPr>
              <a:t>4.Педагогический </a:t>
            </a:r>
            <a:r>
              <a:rPr lang="ru-RU" sz="1600" dirty="0">
                <a:solidFill>
                  <a:schemeClr val="tx1"/>
                </a:solidFill>
              </a:rPr>
              <a:t>эксперимент</a:t>
            </a:r>
          </a:p>
          <a:p>
            <a:pPr lvl="0"/>
            <a:r>
              <a:rPr lang="ru-RU" sz="1600" dirty="0" smtClean="0">
                <a:solidFill>
                  <a:schemeClr val="tx1"/>
                </a:solidFill>
              </a:rPr>
              <a:t>5.Педагогическое </a:t>
            </a:r>
            <a:r>
              <a:rPr lang="ru-RU" sz="1600" dirty="0">
                <a:solidFill>
                  <a:schemeClr val="tx1"/>
                </a:solidFill>
              </a:rPr>
              <a:t>наблюдение</a:t>
            </a:r>
          </a:p>
          <a:p>
            <a:pPr lvl="0"/>
            <a:r>
              <a:rPr lang="ru-RU" sz="1600" dirty="0" smtClean="0">
                <a:solidFill>
                  <a:schemeClr val="tx1"/>
                </a:solidFill>
              </a:rPr>
              <a:t>6.Статистическая </a:t>
            </a:r>
            <a:r>
              <a:rPr lang="ru-RU" sz="1600" dirty="0">
                <a:solidFill>
                  <a:schemeClr val="tx1"/>
                </a:solidFill>
              </a:rPr>
              <a:t>обработка данных.</a:t>
            </a:r>
          </a:p>
          <a:p>
            <a:r>
              <a:rPr lang="ru-RU" sz="1600" b="1" dirty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0228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1269" y="131887"/>
            <a:ext cx="5468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/>
              <a:t>Организация исследования:</a:t>
            </a:r>
            <a:endParaRPr lang="ru-RU" sz="2800" u="sng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795953" y="967155"/>
            <a:ext cx="6497515" cy="230358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</a:rPr>
              <a:t>В </a:t>
            </a:r>
            <a:r>
              <a:rPr lang="ru-RU" sz="1600" b="1" dirty="0">
                <a:solidFill>
                  <a:schemeClr val="tx1"/>
                </a:solidFill>
              </a:rPr>
              <a:t>педагогическом эксперименте</a:t>
            </a:r>
            <a:r>
              <a:rPr lang="ru-RU" sz="1600" dirty="0">
                <a:solidFill>
                  <a:schemeClr val="tx1"/>
                </a:solidFill>
              </a:rPr>
              <a:t> приняли участие двадцать спортсменов из одной команды МХК «Спартак».</a:t>
            </a:r>
          </a:p>
          <a:p>
            <a:r>
              <a:rPr lang="ru-RU" sz="1600" dirty="0">
                <a:solidFill>
                  <a:schemeClr val="tx1"/>
                </a:solidFill>
              </a:rPr>
              <a:t> -Все хоккеисты мужского пола, 1999 и 2000 года рождения тренируются по одинаковой программе с одинаковым количеством академических часов. </a:t>
            </a:r>
          </a:p>
          <a:p>
            <a:r>
              <a:rPr lang="ru-RU" sz="1600" dirty="0">
                <a:solidFill>
                  <a:schemeClr val="tx1"/>
                </a:solidFill>
              </a:rPr>
              <a:t>-Хоккеисты были разделены на две равные группы</a:t>
            </a:r>
            <a:r>
              <a:rPr lang="ru-RU" sz="1600" b="1" u="sng" dirty="0">
                <a:solidFill>
                  <a:schemeClr val="tx1"/>
                </a:solidFill>
              </a:rPr>
              <a:t>, контрольную</a:t>
            </a:r>
            <a:r>
              <a:rPr lang="ru-RU" sz="1600" dirty="0">
                <a:solidFill>
                  <a:schemeClr val="tx1"/>
                </a:solidFill>
              </a:rPr>
              <a:t> и </a:t>
            </a:r>
            <a:r>
              <a:rPr lang="ru-RU" sz="1600" b="1" u="sng" dirty="0">
                <a:solidFill>
                  <a:schemeClr val="tx1"/>
                </a:solidFill>
              </a:rPr>
              <a:t>экспериментальную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791808" y="3376246"/>
            <a:ext cx="545124" cy="9495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7438292" y="3332285"/>
            <a:ext cx="677008" cy="958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316523" y="3754314"/>
            <a:ext cx="4668715" cy="3033347"/>
          </a:xfrm>
          <a:prstGeom prst="ellipse">
            <a:avLst/>
          </a:prstGeom>
          <a:solidFill>
            <a:srgbClr val="FFFFFF"/>
          </a:solidFill>
          <a:ln>
            <a:solidFill>
              <a:srgbClr val="FF5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u="sng" dirty="0">
                <a:solidFill>
                  <a:schemeClr val="tx1"/>
                </a:solidFill>
              </a:rPr>
              <a:t>Экспериментальную группу-</a:t>
            </a:r>
            <a:r>
              <a:rPr lang="ru-RU" sz="1400" u="sng" dirty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составили спортсмены, дополнительно выполняющие разработанную и составленную нами программу профилактики травматизма коленного сустава, используя при этом площадью тренажерного зала, находящуюся за пределами ледовой площадки.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8176846" y="3947746"/>
            <a:ext cx="3569677" cy="2464777"/>
          </a:xfrm>
          <a:prstGeom prst="ellipse">
            <a:avLst/>
          </a:prstGeom>
          <a:solidFill>
            <a:srgbClr val="FFFFFF"/>
          </a:solidFill>
          <a:ln>
            <a:solidFill>
              <a:srgbClr val="FF505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u="sng" dirty="0">
                <a:solidFill>
                  <a:schemeClr val="tx1"/>
                </a:solidFill>
              </a:rPr>
              <a:t>Контрольная группа</a:t>
            </a:r>
            <a:r>
              <a:rPr lang="ru-RU" sz="1400" b="1" dirty="0">
                <a:solidFill>
                  <a:schemeClr val="tx1"/>
                </a:solidFill>
              </a:rPr>
              <a:t> —</a:t>
            </a:r>
            <a:r>
              <a:rPr lang="ru-RU" sz="1400" dirty="0">
                <a:solidFill>
                  <a:schemeClr val="tx1"/>
                </a:solidFill>
              </a:rPr>
              <a:t> это спортсмены, выполняющие только задачи основного тренировочного процесса, без дополнительных программ </a:t>
            </a:r>
            <a:r>
              <a:rPr lang="ru-RU" sz="1400" dirty="0" smtClean="0">
                <a:solidFill>
                  <a:schemeClr val="tx1"/>
                </a:solidFill>
              </a:rPr>
              <a:t>профилактики травматизма.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6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77" y="452410"/>
            <a:ext cx="4558234" cy="3266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7" y="2967916"/>
            <a:ext cx="5486400" cy="36633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465992" y="184639"/>
            <a:ext cx="6409592" cy="256735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u="sng" dirty="0" smtClean="0"/>
              <a:t>Педагогический эксперимент </a:t>
            </a:r>
            <a:r>
              <a:rPr lang="ru-RU" sz="1600" dirty="0" smtClean="0"/>
              <a:t>проводился на протяжении 6 месяцев</a:t>
            </a:r>
          </a:p>
          <a:p>
            <a:r>
              <a:rPr lang="ru-RU" sz="1600" dirty="0" smtClean="0"/>
              <a:t>Разработанная нами программа профилактики травматизма коленного сустава выполнялась 5 раз в неделю по 30 минут, после каждого тренировочного процесса в течение 6 месяцев. Не используя при этом территории ледовой площадки, пользуясь пространством в тренажерном зале находящимся в отдельном помещении.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169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8662" y="1846385"/>
            <a:ext cx="5090745" cy="2426677"/>
          </a:xfrm>
          <a:prstGeom prst="rect">
            <a:avLst/>
          </a:prstGeom>
          <a:solidFill>
            <a:srgbClr val="FF000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процессе занятий </a:t>
            </a:r>
            <a:r>
              <a:rPr lang="ru-RU" dirty="0" smtClean="0"/>
              <a:t>использовались: </a:t>
            </a:r>
          </a:p>
          <a:p>
            <a:pPr algn="ctr"/>
            <a:r>
              <a:rPr lang="ru-RU" sz="2000" b="1" dirty="0" smtClean="0"/>
              <a:t> </a:t>
            </a:r>
            <a:r>
              <a:rPr lang="ru-RU" sz="2000" b="1" dirty="0"/>
              <a:t>« Базовые упражнения</a:t>
            </a:r>
            <a:r>
              <a:rPr lang="ru-RU" sz="2000" b="1" dirty="0" smtClean="0"/>
              <a:t>»</a:t>
            </a:r>
          </a:p>
          <a:p>
            <a:r>
              <a:rPr lang="ru-RU" dirty="0"/>
              <a:t>	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IMG_13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309099" y="1643130"/>
            <a:ext cx="2576146" cy="4579815"/>
          </a:xfrm>
          <a:prstGeom prst="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Стрелка углом 3"/>
          <p:cNvSpPr/>
          <p:nvPr/>
        </p:nvSpPr>
        <p:spPr>
          <a:xfrm rot="10800000" flipH="1">
            <a:off x="6013937" y="4413737"/>
            <a:ext cx="2822331" cy="1565031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8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78469" y="633046"/>
            <a:ext cx="5020408" cy="2822331"/>
          </a:xfrm>
          <a:prstGeom prst="roundRect">
            <a:avLst/>
          </a:prstGeom>
          <a:solidFill>
            <a:srgbClr val="FF000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Статические упражнения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58" y="4207851"/>
            <a:ext cx="5300297" cy="265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углом 3"/>
          <p:cNvSpPr/>
          <p:nvPr/>
        </p:nvSpPr>
        <p:spPr>
          <a:xfrm flipH="1" flipV="1">
            <a:off x="6049105" y="3525715"/>
            <a:ext cx="1626577" cy="2206868"/>
          </a:xfrm>
          <a:prstGeom prst="bentArrow">
            <a:avLst>
              <a:gd name="adj1" fmla="val 10263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2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TM02900722[[fn=Совет директоров]]</Template>
  <TotalTime>446</TotalTime>
  <Words>753</Words>
  <Application>Microsoft Office PowerPoint</Application>
  <PresentationFormat>Произвольный</PresentationFormat>
  <Paragraphs>78</Paragraphs>
  <Slides>16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HDOfficeLightV0</vt:lpstr>
      <vt:lpstr>Легкий дым</vt:lpstr>
      <vt:lpstr>МОСКОВСКАЯ ГОСУДАРСТВЕННАЯ АКАДЕМИЯ ФИЗИЧЕСКОЙ КУЛЬТУРЫ    Профилактика травм коленного сустава и повышение эффективности тренировочного процесса у хоккеистов средствами лечебной физической культуры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МОСКОВСКАЯ ГОСУДАРСТВЕННАЯ АКАДЕМИЯ ФИЗИЧЕСКОЙ КУЛЬТУРЫ    Профилактика травм коленного сустава у хоккеистов.    </dc:title>
  <dc:creator>Дмитрий Косачев</dc:creator>
  <cp:lastModifiedBy>HP</cp:lastModifiedBy>
  <cp:revision>25</cp:revision>
  <dcterms:created xsi:type="dcterms:W3CDTF">2019-01-26T20:09:16Z</dcterms:created>
  <dcterms:modified xsi:type="dcterms:W3CDTF">2023-02-17T14:04:18Z</dcterms:modified>
</cp:coreProperties>
</file>