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2" r:id="rId3"/>
    <p:sldId id="284" r:id="rId4"/>
    <p:sldId id="267" r:id="rId5"/>
    <p:sldId id="291" r:id="rId6"/>
    <p:sldId id="272" r:id="rId7"/>
    <p:sldId id="287" r:id="rId8"/>
    <p:sldId id="292" r:id="rId9"/>
    <p:sldId id="293" r:id="rId10"/>
    <p:sldId id="28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46D"/>
    <a:srgbClr val="8C2C7A"/>
    <a:srgbClr val="46724D"/>
    <a:srgbClr val="95521B"/>
    <a:srgbClr val="2D4934"/>
    <a:srgbClr val="6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5930" autoAdjust="0"/>
  </p:normalViewPr>
  <p:slideViewPr>
    <p:cSldViewPr>
      <p:cViewPr varScale="1">
        <p:scale>
          <a:sx n="74" d="100"/>
          <a:sy n="74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839200" cy="3124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Разработка атласа лабораторных ошибок и артефактов в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инфектологии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</a:rPr>
              <a:t>паразиталогии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8458200" cy="3200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Докладчики: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Научный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руководитель: </a:t>
            </a: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к.м.н. доцент Аракельян Р.С.</a:t>
            </a: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Аспирант кафедры инфекционных болезней и эпидемиологии Стулова М.В.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0331_2042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4800600" cy="6858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A4146D"/>
                </a:solidFill>
              </a:rPr>
              <a:t>Выводы:</a:t>
            </a:r>
            <a:endParaRPr lang="ru-RU" sz="4000" dirty="0">
              <a:solidFill>
                <a:srgbClr val="A4146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1219200"/>
            <a:ext cx="8458200" cy="541020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A4146D"/>
                </a:solidFill>
              </a:rPr>
              <a:t>Собрана коллекция микропрепаратов с различными дефектами и артефактами, полученными при лабораторной диагностике биологического материала заболеваний инфекционной и паразитарной этиологии: </a:t>
            </a:r>
            <a:r>
              <a:rPr lang="ru-RU" sz="2800" b="1" dirty="0" err="1" smtClean="0">
                <a:solidFill>
                  <a:srgbClr val="A4146D"/>
                </a:solidFill>
              </a:rPr>
              <a:t>дирофиляриоз</a:t>
            </a:r>
            <a:r>
              <a:rPr lang="ru-RU" sz="2800" b="1" dirty="0" smtClean="0">
                <a:solidFill>
                  <a:srgbClr val="A4146D"/>
                </a:solidFill>
              </a:rPr>
              <a:t> и малярия.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A4146D"/>
                </a:solidFill>
              </a:rPr>
              <a:t>Выявлены и описаны все микропрепараты с лабораторными дефектами и артефактами, полученными при диагностике инфекционных и паразитарных болезней животных и человека.</a:t>
            </a:r>
          </a:p>
          <a:p>
            <a:pPr lvl="0"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A4146D"/>
                </a:solidFill>
              </a:rPr>
              <a:t>Из разных лабораторий Астраханской области было собрано 1100 препаратов, из которых около 200 были с дефектами.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1003_1849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53536"/>
            <a:ext cx="8153400" cy="2032464"/>
          </a:xfrm>
        </p:spPr>
        <p:txBody>
          <a:bodyPr/>
          <a:lstStyle/>
          <a:p>
            <a:r>
              <a:rPr lang="ru-RU" b="1" dirty="0" smtClean="0">
                <a:solidFill>
                  <a:srgbClr val="A4146D"/>
                </a:solidFill>
              </a:rPr>
              <a:t>Благодарю за внимание!</a:t>
            </a:r>
            <a:endParaRPr lang="ru-RU" b="1" dirty="0">
              <a:solidFill>
                <a:srgbClr val="A414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0331_2042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963136" y="228600"/>
            <a:ext cx="393192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457200"/>
            <a:ext cx="8590256" cy="5181600"/>
          </a:xfrm>
        </p:spPr>
        <p:txBody>
          <a:bodyPr>
            <a:normAutofit/>
          </a:bodyPr>
          <a:lstStyle/>
          <a:p>
            <a:r>
              <a:rPr lang="ru-RU" sz="3800" b="1" i="1" dirty="0" smtClean="0">
                <a:solidFill>
                  <a:schemeClr val="bg1"/>
                </a:solidFill>
              </a:rPr>
              <a:t>Цель работы: </a:t>
            </a:r>
            <a:r>
              <a:rPr lang="ru-RU" sz="3800" b="1" dirty="0" smtClean="0">
                <a:solidFill>
                  <a:schemeClr val="bg1"/>
                </a:solidFill>
              </a:rPr>
              <a:t>охарактеризовать</a:t>
            </a:r>
            <a:r>
              <a:rPr lang="en-US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smtClean="0">
                <a:solidFill>
                  <a:schemeClr val="bg1"/>
                </a:solidFill>
              </a:rPr>
              <a:t>и описать микропрепараты с лабораторными ошибками и артефактами в диагностике инфекционных и паразитарных болезней животных и человека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0331_2042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361656" cy="20574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95521B"/>
                </a:solidFill>
              </a:rPr>
              <a:t>При диагностике микропрепаратов крови очень часто возникают следующие ошибки</a:t>
            </a:r>
            <a:r>
              <a:rPr lang="ru-RU" sz="3200" dirty="0" smtClean="0">
                <a:solidFill>
                  <a:schemeClr val="bg1"/>
                </a:solidFill>
              </a:rPr>
              <a:t>: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2057400"/>
            <a:ext cx="8534400" cy="42672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95521B"/>
                </a:solidFill>
              </a:rPr>
              <a:t>Ошибки приготовления препарата</a:t>
            </a:r>
            <a:endParaRPr lang="en-US" sz="3200" b="1" dirty="0" smtClean="0">
              <a:solidFill>
                <a:srgbClr val="95521B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95521B"/>
                </a:solidFill>
              </a:rPr>
              <a:t>Ошибки окраски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95521B"/>
                </a:solidFill>
              </a:rPr>
              <a:t>Ошибки микроскопии</a:t>
            </a:r>
          </a:p>
          <a:p>
            <a:pPr lvl="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95521B"/>
                </a:solidFill>
              </a:rPr>
              <a:t>Ошибки </a:t>
            </a:r>
            <a:r>
              <a:rPr lang="ru-RU" sz="3200" b="1" dirty="0" err="1" smtClean="0">
                <a:solidFill>
                  <a:srgbClr val="95521B"/>
                </a:solidFill>
              </a:rPr>
              <a:t>микроскописта</a:t>
            </a:r>
            <a:endParaRPr lang="ru-RU" sz="3200" b="1" dirty="0" smtClean="0">
              <a:solidFill>
                <a:srgbClr val="95521B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548640"/>
          <a:ext cx="7467600" cy="64008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Ошибки</a:t>
                      </a:r>
                      <a:r>
                        <a:rPr lang="ru-RU" sz="3200" b="1" baseline="0" dirty="0" smtClean="0"/>
                        <a:t> приготовления препарата</a:t>
                      </a:r>
                      <a:endParaRPr lang="ru-RU" sz="32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3400" y="1447800"/>
          <a:ext cx="3779520" cy="609600"/>
        </p:xfrm>
        <a:graphic>
          <a:graphicData uri="http://schemas.openxmlformats.org/drawingml/2006/table">
            <a:tbl>
              <a:tblPr/>
              <a:tblGrid>
                <a:gridCol w="3779520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 Тонкий мазок</a:t>
                      </a:r>
                      <a:endParaRPr lang="ru-RU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105400" y="1447800"/>
          <a:ext cx="3611880" cy="609600"/>
        </p:xfrm>
        <a:graphic>
          <a:graphicData uri="http://schemas.openxmlformats.org/drawingml/2006/table">
            <a:tbl>
              <a:tblPr/>
              <a:tblGrid>
                <a:gridCol w="3611880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   Толстая капля</a:t>
                      </a:r>
                      <a:endParaRPr lang="ru-RU" sz="28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18160" y="2225040"/>
          <a:ext cx="3749040" cy="4191000"/>
        </p:xfrm>
        <a:graphic>
          <a:graphicData uri="http://schemas.openxmlformats.org/drawingml/2006/table">
            <a:tbl>
              <a:tblPr/>
              <a:tblGrid>
                <a:gridCol w="3749040"/>
              </a:tblGrid>
              <a:tr h="419100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Узость самого мазка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Толстый мазок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Толстый, но короткий мазок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пустых промежутков вследствие того, что стекло не было предварительно обезжирено 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Прозрачные частицы, видимые при микроскопии из-за пыли, осевшей на влажный препарат.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90160" y="2331720"/>
          <a:ext cx="3627120" cy="4206240"/>
        </p:xfrm>
        <a:graphic>
          <a:graphicData uri="http://schemas.openxmlformats.org/drawingml/2006/table">
            <a:tbl>
              <a:tblPr/>
              <a:tblGrid>
                <a:gridCol w="3627120"/>
              </a:tblGrid>
              <a:tr h="420624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Отпавшая центральная часть капли, оставившая лишь узкий ободок из-за того, что кровь не была достаточно тщательно распределена по стеклу или недостаточно просохла перед окраской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Кровь зафиксирована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82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Дефекты приготовления микропрепаратов крови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4290556" cy="9144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за счет слишком толстого мазка, часть препарата отвалилась при окраске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5486400"/>
            <a:ext cx="4292241" cy="63976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слишком толстый мазок</a:t>
            </a:r>
            <a:endParaRPr lang="ru-RU" dirty="0"/>
          </a:p>
        </p:txBody>
      </p:sp>
      <p:pic>
        <p:nvPicPr>
          <p:cNvPr id="7" name="Содержимое 3" descr="IMG_2250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2819400"/>
            <a:ext cx="3962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IMG_2255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800" y="1295400"/>
            <a:ext cx="394854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Пустые промежутки        </a:t>
            </a:r>
            <a:r>
              <a:rPr lang="ru-RU" sz="3200" b="1" dirty="0" smtClean="0">
                <a:solidFill>
                  <a:schemeClr val="tx1"/>
                </a:solidFill>
              </a:rPr>
              <a:t>Зафиксированный  </a:t>
            </a:r>
            <a:r>
              <a:rPr lang="ru-RU" sz="3000" b="1" dirty="0" smtClean="0">
                <a:solidFill>
                  <a:schemeClr val="tx1"/>
                </a:solidFill>
              </a:rPr>
              <a:t>в мазке крови      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препарат крови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_3327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828800"/>
            <a:ext cx="3657600" cy="42672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Содержимое 5" descr="IMG_3334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3000" y="1828800"/>
            <a:ext cx="3733799" cy="42672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0331_2041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4343400" cy="1066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Ошибки окраски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8458200" cy="4876800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Неправильное использование буферной воды влечет за собой выпадение одного из компонентов крови 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  <a:cs typeface="Aharoni" pitchFamily="2" charset="-79"/>
              </a:rPr>
              <a:t>Неоткалиброванная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 краска – </a:t>
            </a:r>
            <a:r>
              <a:rPr lang="ru-RU" sz="2800" b="1" dirty="0" err="1" smtClean="0">
                <a:solidFill>
                  <a:srgbClr val="FF0000"/>
                </a:solidFill>
                <a:cs typeface="Aharoni" pitchFamily="2" charset="-79"/>
              </a:rPr>
              <a:t>недокрашенный</a:t>
            </a: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, перекрашенный препарат либо неравномерное распределение краски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Использование водопроводной воды при окраске или разведении краски – наличие в микропрепарате посторонних частиц</a:t>
            </a:r>
          </a:p>
          <a:p>
            <a:pPr lvl="0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0000"/>
                </a:solidFill>
                <a:cs typeface="Aharoni" pitchFamily="2" charset="-79"/>
              </a:rPr>
              <a:t>Старая краска – не докрашенный либо перекрашенный препарат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882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Дефекты окраски микропрепаратов крови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290556" cy="9144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не докрашенные препараты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4292241" cy="79216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перекрашенные препараты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3" descr="IMG_2258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8194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IMG_2254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28194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3276600"/>
            <a:ext cx="4953000" cy="88265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Пузырьки воздуха в микропрепарате крови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152400" y="152400"/>
          <a:ext cx="5357812" cy="4554180"/>
        </p:xfrm>
        <a:graphic>
          <a:graphicData uri="http://schemas.openxmlformats.org/drawingml/2006/table">
            <a:tbl>
              <a:tblPr bandRow="1">
                <a:tableStyleId>{284E427A-3D55-4303-BF80-6455036E1DE7}</a:tableStyleId>
              </a:tblPr>
              <a:tblGrid>
                <a:gridCol w="2678906"/>
                <a:gridCol w="2678906"/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       Фекалии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     Кровь</a:t>
                      </a:r>
                      <a:endParaRPr lang="ru-RU" sz="2400" b="1" dirty="0"/>
                    </a:p>
                  </a:txBody>
                  <a:tcPr/>
                </a:tc>
              </a:tr>
              <a:tr h="1556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/>
                        <a:t>макроскопические и микроскопические методы</a:t>
                      </a:r>
                      <a:endParaRPr kumimoji="0"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/>
                        <a:t>«тонкий мазок» и «толстая капля»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88461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/>
                        <a:t>пузырьки воздуха =</a:t>
                      </a:r>
                      <a:r>
                        <a:rPr kumimoji="0" lang="ru-RU" sz="2000" b="1" kern="1200" baseline="0" dirty="0" smtClean="0"/>
                        <a:t> </a:t>
                      </a:r>
                      <a:r>
                        <a:rPr kumimoji="0" lang="ru-RU" sz="2000" b="1" kern="1200" dirty="0" err="1" smtClean="0"/>
                        <a:t>онкосферы</a:t>
                      </a:r>
                      <a:r>
                        <a:rPr kumimoji="0" lang="ru-RU" sz="2000" b="1" kern="1200" dirty="0" smtClean="0"/>
                        <a:t> </a:t>
                      </a:r>
                      <a:r>
                        <a:rPr kumimoji="0" lang="ru-RU" sz="2000" b="1" kern="1200" dirty="0" err="1" smtClean="0"/>
                        <a:t>тениид</a:t>
                      </a:r>
                      <a:r>
                        <a:rPr kumimoji="0" lang="ru-RU" sz="2000" b="1" kern="1200" dirty="0" smtClean="0"/>
                        <a:t>, жировые</a:t>
                      </a:r>
                      <a:r>
                        <a:rPr kumimoji="0" lang="ru-RU" sz="2000" b="1" kern="1200" baseline="0" dirty="0" smtClean="0"/>
                        <a:t> капли = яйца остриц, растительные волоски = личинки гельминтов….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Макрофаги и </a:t>
                      </a:r>
                      <a:r>
                        <a:rPr kumimoji="0" lang="ru-RU" sz="1800" b="1" kern="1200" dirty="0" smtClean="0"/>
                        <a:t>клетки плоского эпителия</a:t>
                      </a:r>
                      <a:r>
                        <a:rPr lang="ru-RU" b="1" dirty="0" smtClean="0"/>
                        <a:t> = вегетативные формы амеб,  нейтрофилы = мелкие цисты кишечных амеб…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Содержимое 3" descr="2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1200" y="4038600"/>
            <a:ext cx="3162993" cy="25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418</TotalTime>
  <Words>355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Разработка атласа лабораторных ошибок и артефактов в инфектологии и паразиталогии  </vt:lpstr>
      <vt:lpstr>Презентация PowerPoint</vt:lpstr>
      <vt:lpstr>При диагностике микропрепаратов крови очень часто возникают следующие ошибки: </vt:lpstr>
      <vt:lpstr>Презентация PowerPoint</vt:lpstr>
      <vt:lpstr>Дефекты приготовления микропрепаратов крови</vt:lpstr>
      <vt:lpstr>Пустые промежутки        Зафиксированный  в мазке крови                          препарат крови</vt:lpstr>
      <vt:lpstr>Ошибки окраски</vt:lpstr>
      <vt:lpstr>Дефекты окраски микропрепаратов крови</vt:lpstr>
      <vt:lpstr>Пузырьки воздуха в микропрепарате крови </vt:lpstr>
      <vt:lpstr>Выводы: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Артефакты……………</dc:title>
  <dc:creator>SALTEREEVA KHAVA</dc:creator>
  <cp:lastModifiedBy>HP</cp:lastModifiedBy>
  <cp:revision>42</cp:revision>
  <dcterms:created xsi:type="dcterms:W3CDTF">2016-02-22T15:41:12Z</dcterms:created>
  <dcterms:modified xsi:type="dcterms:W3CDTF">2023-04-08T07:58:12Z</dcterms:modified>
</cp:coreProperties>
</file>