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6" r:id="rId4"/>
    <p:sldId id="291" r:id="rId5"/>
    <p:sldId id="292" r:id="rId6"/>
    <p:sldId id="293" r:id="rId7"/>
    <p:sldId id="274" r:id="rId8"/>
    <p:sldId id="275" r:id="rId9"/>
    <p:sldId id="294" r:id="rId10"/>
    <p:sldId id="295" r:id="rId11"/>
    <p:sldId id="296" r:id="rId12"/>
    <p:sldId id="297" r:id="rId13"/>
    <p:sldId id="298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99" r:id="rId23"/>
    <p:sldId id="281" r:id="rId24"/>
    <p:sldId id="283" r:id="rId25"/>
    <p:sldId id="284" r:id="rId26"/>
    <p:sldId id="288" r:id="rId27"/>
    <p:sldId id="285" r:id="rId28"/>
    <p:sldId id="286" r:id="rId29"/>
    <p:sldId id="287" r:id="rId30"/>
    <p:sldId id="26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C63C-EB93-4D3A-805C-ABCC6A6E107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66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9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4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94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1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26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67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9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2A392-3239-4FBD-8598-B4CC368A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C8493-D755-4349-B0C2-953EF9772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9E0A3-5684-492A-AF66-6B610D6E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FC198-85B3-4802-A7B3-3629C98C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CF03F-0872-4506-BDED-370E6D17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2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683-7871-4182-B252-7269B48D01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34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2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5F08-985E-426C-AF13-AD008A51698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00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2DE6-7412-4694-80D4-752D02E2DFE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932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3B9D-10A5-49D0-9119-945EC66EA9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87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8F5134-F3D0-4731-8AD8-2FE405269B0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9B1DFF-DB28-447F-9B60-B282F99F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2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31468-ADB7-4C0D-8DDE-3D30860F1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7D6227-4E9D-4455-A05C-F31641112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4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C37C4-FF88-4DF2-9861-5FC25AC7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7AA68-578E-4220-8DBE-E7A4EA362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2.userapi.com/impg/1u9GC3M2p06EMvgyPe0CrFODt_7lo_sI_rnIiA/U4dV9C8FZT4.jpg?size=1280x782&amp;quality=95&amp;sign=6725827f069b2d2450becf25df1d164b&amp;type=album">
            <a:extLst>
              <a:ext uri="{FF2B5EF4-FFF2-40B4-BE49-F238E27FC236}">
                <a16:creationId xmlns:a16="http://schemas.microsoft.com/office/drawing/2014/main" id="{A523ED78-52A9-4EE4-AFEA-18871715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11225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64AA2-C17F-4D69-8F45-5E2070FE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840EF-3ED6-4706-ACC1-B8DE96395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61.userapi.com/impg/okLeLNSaisebMOlU411p6NXxM5vCukv3Br8Mng/nhhL77YrGxY.jpg?size=1280x942&amp;quality=95&amp;sign=f9809f28351176424e9b403a19a543c5&amp;type=album">
            <a:extLst>
              <a:ext uri="{FF2B5EF4-FFF2-40B4-BE49-F238E27FC236}">
                <a16:creationId xmlns:a16="http://schemas.microsoft.com/office/drawing/2014/main" id="{EE7AABEE-BCB5-4569-831F-F230F112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159798"/>
            <a:ext cx="10449643" cy="65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8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A7159-3713-4925-84D4-3D7B4472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9645F-E967-429B-90E8-7222BF3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14.userapi.com/impg/NN_WtcgnLYtq9Vs2kc0ICQStTQfkezUqnejAAQ/LDsmb6AHh2Q.jpg?size=1280x938&amp;quality=95&amp;sign=681373384f9776bb9ee3ba86caeb1ce3&amp;type=album">
            <a:extLst>
              <a:ext uri="{FF2B5EF4-FFF2-40B4-BE49-F238E27FC236}">
                <a16:creationId xmlns:a16="http://schemas.microsoft.com/office/drawing/2014/main" id="{4B4229C3-CB87-4FAA-8D98-3FABA76F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" y="266330"/>
            <a:ext cx="10564427" cy="63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5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DB455-4197-4EF0-85D8-BB6FE7C5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4183C-E7FD-4AE3-A6BF-97F1CF59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un9-8.userapi.com/impg/-9CiycHk_vdhWGuuie_hj1qFiL4m_xnm3uLMrg/Az4fUnX1zUs.jpg?size=1280x908&amp;quality=95&amp;sign=031f62677a9a789d009ba8b53a00d811&amp;type=album">
            <a:extLst>
              <a:ext uri="{FF2B5EF4-FFF2-40B4-BE49-F238E27FC236}">
                <a16:creationId xmlns:a16="http://schemas.microsoft.com/office/drawing/2014/main" id="{5EBB15DC-5C70-43DC-9634-2E185970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" y="115410"/>
            <a:ext cx="10626571" cy="66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4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FD16-FF8D-42AA-87A3-277984BF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A9354-5F04-40E6-96E7-6F1456E47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un9-11.userapi.com/impg/EPFAWXgM_dKByBwmsH8dU5D5NSZ5RGNe1asPQQ/08xnk8nt8FQ.jpg?size=1280x980&amp;quality=95&amp;sign=8f59f4a222f5e5cde542954fe02b6573&amp;type=album">
            <a:extLst>
              <a:ext uri="{FF2B5EF4-FFF2-40B4-BE49-F238E27FC236}">
                <a16:creationId xmlns:a16="http://schemas.microsoft.com/office/drawing/2014/main" id="{65C5CDA2-5E93-4597-B04B-31562D93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9" y="186431"/>
            <a:ext cx="10537794" cy="65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2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87FAF-04B1-4919-A1DD-ABED77F9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668EA-BF24-4876-9A65-0EF801F2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un9-66.userapi.com/impg/kMAI2yn5PxjxBbNjdvSV3qprDsMIUwUZPMHx2w/_jMr69KYGrs.jpg?size=1280x920&amp;quality=95&amp;sign=41a4dea7e9f6d337836f3657808f1d04&amp;type=album">
            <a:extLst>
              <a:ext uri="{FF2B5EF4-FFF2-40B4-BE49-F238E27FC236}">
                <a16:creationId xmlns:a16="http://schemas.microsoft.com/office/drawing/2014/main" id="{36B4CB20-BA18-4A70-9ABC-DE1C17FC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3" y="79900"/>
            <a:ext cx="10768613" cy="66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7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4919F-9DA6-423C-AFF2-B892F146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2B2C0-33EC-40B8-85E8-7409E337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un9-22.userapi.com/impg/g4d0CvfnVegybkKc5vA-Uz-_75uujDA2aY9KPQ/gA76ubr_JIo.jpg?size=1280x920&amp;quality=95&amp;sign=4dd54b4b4079f3eab3d65c63a9b34b78&amp;type=album">
            <a:extLst>
              <a:ext uri="{FF2B5EF4-FFF2-40B4-BE49-F238E27FC236}">
                <a16:creationId xmlns:a16="http://schemas.microsoft.com/office/drawing/2014/main" id="{F0A2A8AA-BBDC-4516-AE84-7A256514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3" y="97654"/>
            <a:ext cx="10582182" cy="66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2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46004-3797-4E7B-ABAE-1FCCC6F1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6F1D5-3196-4BD5-80FB-014DEAF25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un9-11.userapi.com/impg/161MDtQMNDLVtGEDwzIgGXD-iC04MVrtf_cUKQ/XsuuD0lpYAE.jpg?size=1280x988&amp;quality=95&amp;sign=4c47ce972d06a592f455a4b37c9f1066&amp;type=album">
            <a:extLst>
              <a:ext uri="{FF2B5EF4-FFF2-40B4-BE49-F238E27FC236}">
                <a16:creationId xmlns:a16="http://schemas.microsoft.com/office/drawing/2014/main" id="{EB59BE49-D408-44AB-9458-AC4F3819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9" y="142043"/>
            <a:ext cx="10528915" cy="6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7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61938-1A8F-4054-97F3-1ADB0AAD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AE726-64B0-4022-82C6-2B79D3D7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un9-39.userapi.com/impg/V_TD__f5OIQh33S_ji56jVFrjx2vv1ZdleurRw/LM7gBMBX9MQ.jpg?size=1280x936&amp;quality=95&amp;sign=43398558c57d40cacc6da658295164a6&amp;type=album">
            <a:extLst>
              <a:ext uri="{FF2B5EF4-FFF2-40B4-BE49-F238E27FC236}">
                <a16:creationId xmlns:a16="http://schemas.microsoft.com/office/drawing/2014/main" id="{7A50D8D4-201A-4DDE-BAB9-DAE6063F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126506"/>
            <a:ext cx="10364452" cy="66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1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39D99-EBC0-4D0D-92C5-13BED3FA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8C1AB-4F65-4750-B7C1-C704AA49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un9-44.userapi.com/impg/9kiipo7z-dMOtq9FFzRccggxX8qKwDvywjkxhQ/YnRaE-ecgxM.jpg?size=1280x958&amp;quality=95&amp;sign=3354f7a446d5297acd717b30b03112a5&amp;type=album">
            <a:extLst>
              <a:ext uri="{FF2B5EF4-FFF2-40B4-BE49-F238E27FC236}">
                <a16:creationId xmlns:a16="http://schemas.microsoft.com/office/drawing/2014/main" id="{D1F5D7A4-C05D-41CF-BAA2-34BEF0E2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133165"/>
            <a:ext cx="10364450" cy="65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7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5FFC6CE-52EC-46B3-A80D-179404472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059" y="609600"/>
            <a:ext cx="9072979" cy="5791200"/>
          </a:xfrm>
          <a:noFill/>
          <a:ln w="857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altLang="ru-RU" sz="4000" b="1" i="1" u="sng" dirty="0"/>
              <a:t>Клинические признаки рака молочной железы</a:t>
            </a:r>
            <a:r>
              <a:rPr lang="ru-RU" altLang="ru-RU" sz="2800" b="1" i="1" u="sng" dirty="0"/>
              <a:t>.</a:t>
            </a:r>
            <a:br>
              <a:rPr lang="ru-RU" altLang="ru-RU" sz="2800" b="1" i="1" u="sng" dirty="0"/>
            </a:br>
            <a:br>
              <a:rPr lang="ru-RU" altLang="ru-RU" sz="2800" b="1" i="1" u="sng" dirty="0"/>
            </a:br>
            <a:r>
              <a:rPr lang="ru-RU" altLang="ru-RU" sz="2800" b="1" i="1" dirty="0"/>
              <a:t>1. Изменение формы и размеров молочной железы.</a:t>
            </a:r>
            <a:br>
              <a:rPr lang="ru-RU" altLang="ru-RU" sz="2800" b="1" i="1" dirty="0"/>
            </a:br>
            <a:r>
              <a:rPr lang="ru-RU" altLang="ru-RU" sz="2800" b="1" i="1" dirty="0"/>
              <a:t>2.Пальпируемое образование.</a:t>
            </a:r>
            <a:br>
              <a:rPr lang="ru-RU" altLang="ru-RU" sz="2800" b="1" i="1" dirty="0"/>
            </a:br>
            <a:r>
              <a:rPr lang="ru-RU" altLang="ru-RU" sz="2800" b="1" i="1" dirty="0"/>
              <a:t>3. Выделения из соска.</a:t>
            </a:r>
            <a:br>
              <a:rPr lang="ru-RU" altLang="ru-RU" sz="2800" b="1" i="1" dirty="0"/>
            </a:br>
            <a:r>
              <a:rPr lang="ru-RU" altLang="ru-RU" sz="2800" b="1" i="1" dirty="0"/>
              <a:t>4. Боль при пальпации.</a:t>
            </a:r>
            <a:br>
              <a:rPr lang="ru-RU" altLang="ru-RU" sz="2800" b="1" i="1" dirty="0"/>
            </a:br>
            <a:r>
              <a:rPr lang="ru-RU" altLang="ru-RU" sz="2800" b="1" i="1" dirty="0"/>
              <a:t>5.Кожные симптомы («морщинистости», «площадки»,  «лимонной корки», </a:t>
            </a:r>
            <a:br>
              <a:rPr lang="ru-RU" altLang="ru-RU" sz="2800" b="1" i="1" dirty="0"/>
            </a:br>
            <a:r>
              <a:rPr lang="ru-RU" altLang="ru-RU" sz="2800" b="1" i="1" dirty="0" err="1"/>
              <a:t>умбиликации</a:t>
            </a:r>
            <a:r>
              <a:rPr lang="ru-RU" altLang="ru-RU" sz="2800" b="1" i="1" dirty="0"/>
              <a:t>).</a:t>
            </a:r>
            <a:br>
              <a:rPr lang="ru-RU" altLang="ru-RU" sz="2800" b="1" i="1" dirty="0"/>
            </a:br>
            <a:r>
              <a:rPr lang="ru-RU" altLang="ru-RU" sz="2800" b="1" i="1" dirty="0"/>
              <a:t>6. Симптомы </a:t>
            </a:r>
            <a:r>
              <a:rPr lang="ru-RU" altLang="ru-RU" sz="2800" b="1" i="1" dirty="0" err="1"/>
              <a:t>Краузе</a:t>
            </a:r>
            <a:r>
              <a:rPr lang="ru-RU" altLang="ru-RU" sz="2800" b="1" i="1" dirty="0"/>
              <a:t>, </a:t>
            </a:r>
            <a:r>
              <a:rPr lang="ru-RU" altLang="ru-RU" sz="2800" b="1" i="1" dirty="0" err="1"/>
              <a:t>Прибрама</a:t>
            </a:r>
            <a:r>
              <a:rPr lang="ru-RU" altLang="ru-RU" sz="2800" b="1" i="1" dirty="0"/>
              <a:t>, Кенига</a:t>
            </a:r>
            <a:r>
              <a:rPr lang="ru-RU" altLang="ru-RU" sz="2800" b="1" i="1" u="sng" dirty="0"/>
              <a:t>. </a:t>
            </a:r>
            <a:br>
              <a:rPr lang="ru-RU" altLang="ru-RU" sz="2800" b="1" i="1" u="sng" dirty="0"/>
            </a:br>
            <a:endParaRPr lang="ru-RU" altLang="ru-RU" sz="2800" b="1" i="1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1018E-D483-41AA-B3A5-B4B5B18C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9A5313-BCA4-45AC-8FFB-1B23AD8C4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un9-5.userapi.com/impg/j7zwYvZ07QvkBhYKq7wykXG_JQlfp0uuVHmlkw/WKY-yDsKHBs.jpg?size=1280x966&amp;quality=95&amp;sign=dd9d2173bb57bcdb4c7c710458e31393&amp;type=album">
            <a:extLst>
              <a:ext uri="{FF2B5EF4-FFF2-40B4-BE49-F238E27FC236}">
                <a16:creationId xmlns:a16="http://schemas.microsoft.com/office/drawing/2014/main" id="{51FDC295-1451-4DC9-955D-0CB97A72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" y="142042"/>
            <a:ext cx="10452602" cy="6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4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01929-B003-46E5-9D0D-BB00911C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4FF8B-3C5C-466F-95B8-F930A8B6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un9-71.userapi.com/impg/41vO3XEkZWlmoihWDNf1olXe-IX3O7sIW4E8Cw/P2HpKxV0LcE.jpg?size=1280x908&amp;quality=95&amp;sign=47ee0545df3efc7ddddec5f5e67a3d48&amp;type=album">
            <a:extLst>
              <a:ext uri="{FF2B5EF4-FFF2-40B4-BE49-F238E27FC236}">
                <a16:creationId xmlns:a16="http://schemas.microsoft.com/office/drawing/2014/main" id="{ABE15816-46F7-4B0E-8212-6A2DA866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7" y="133165"/>
            <a:ext cx="10608815" cy="64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77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BCD39C2-FFA6-4A17-AD82-A455495DC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998" y="861135"/>
            <a:ext cx="7924800" cy="1167783"/>
          </a:xfrm>
          <a:noFill/>
        </p:spPr>
        <p:txBody>
          <a:bodyPr>
            <a:normAutofit fontScale="90000"/>
          </a:bodyPr>
          <a:lstStyle/>
          <a:p>
            <a:r>
              <a:rPr lang="ru-RU" altLang="ru-RU" sz="3600" b="1" i="1" u="sng" dirty="0"/>
              <a:t>Методы лечения рака молочной железы</a:t>
            </a:r>
            <a:br>
              <a:rPr lang="ru-RU" altLang="ru-RU" sz="3600" b="1" i="1" u="sng" dirty="0"/>
            </a:br>
            <a:br>
              <a:rPr lang="ru-RU" altLang="ru-RU" sz="3600" b="1" i="1" u="sng" dirty="0"/>
            </a:br>
            <a:br>
              <a:rPr lang="ru-RU" altLang="ru-RU" sz="3600" b="1" i="1" u="sng" dirty="0"/>
            </a:br>
            <a:endParaRPr lang="ru-RU" altLang="ru-RU" sz="3600" b="1" i="1" u="sng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362D755-6860-4B97-AE7B-543BA0DB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24" y="1626278"/>
            <a:ext cx="2514600" cy="2209800"/>
          </a:xfrm>
          <a:prstGeom prst="rect">
            <a:avLst/>
          </a:prstGeom>
          <a:solidFill>
            <a:srgbClr val="FFCCFF"/>
          </a:solidFill>
          <a:ln w="57150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 dirty="0">
                <a:solidFill>
                  <a:schemeClr val="tx2"/>
                </a:solidFill>
              </a:rPr>
              <a:t>-хирургический</a:t>
            </a:r>
            <a:br>
              <a:rPr lang="ru-RU" altLang="ru-RU" b="1" i="1" dirty="0">
                <a:solidFill>
                  <a:schemeClr val="tx2"/>
                </a:solidFill>
              </a:rPr>
            </a:br>
            <a:r>
              <a:rPr lang="ru-RU" altLang="ru-RU" b="1" i="1" dirty="0">
                <a:solidFill>
                  <a:schemeClr val="tx2"/>
                </a:solidFill>
              </a:rPr>
              <a:t>  -лучевая терапия</a:t>
            </a:r>
            <a:br>
              <a:rPr lang="ru-RU" altLang="ru-RU" b="1" i="1" dirty="0">
                <a:solidFill>
                  <a:schemeClr val="tx2"/>
                </a:solidFill>
              </a:rPr>
            </a:br>
            <a:r>
              <a:rPr lang="ru-RU" altLang="ru-RU" b="1" i="1" dirty="0">
                <a:solidFill>
                  <a:schemeClr val="tx2"/>
                </a:solidFill>
              </a:rPr>
              <a:t>-химиотерапия</a:t>
            </a:r>
            <a:br>
              <a:rPr lang="ru-RU" altLang="ru-RU" b="1" i="1" dirty="0">
                <a:solidFill>
                  <a:schemeClr val="tx2"/>
                </a:solidFill>
              </a:rPr>
            </a:br>
            <a:r>
              <a:rPr lang="ru-RU" altLang="ru-RU" b="1" i="1" dirty="0">
                <a:solidFill>
                  <a:schemeClr val="tx2"/>
                </a:solidFill>
              </a:rPr>
              <a:t>-иммунотерапия</a:t>
            </a:r>
            <a:br>
              <a:rPr lang="ru-RU" altLang="ru-RU" b="1" i="1" dirty="0">
                <a:solidFill>
                  <a:schemeClr val="tx2"/>
                </a:solidFill>
              </a:rPr>
            </a:br>
            <a:r>
              <a:rPr lang="ru-RU" altLang="ru-RU" b="1" i="1" dirty="0">
                <a:solidFill>
                  <a:schemeClr val="tx2"/>
                </a:solidFill>
              </a:rPr>
              <a:t>-гормонотерапия</a:t>
            </a:r>
            <a:br>
              <a:rPr lang="ru-RU" altLang="ru-RU" b="1" i="1" dirty="0">
                <a:solidFill>
                  <a:schemeClr val="tx2"/>
                </a:solidFill>
              </a:rPr>
            </a:br>
            <a:endParaRPr lang="ru-RU" altLang="ru-RU" b="1" i="1" dirty="0">
              <a:solidFill>
                <a:schemeClr val="tx2"/>
              </a:solidFill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D97FAA11-4FD2-43F6-942C-CD9524FE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11" y="1626278"/>
            <a:ext cx="2651626" cy="2209800"/>
          </a:xfrm>
          <a:prstGeom prst="rect">
            <a:avLst/>
          </a:prstGeom>
          <a:solidFill>
            <a:srgbClr val="FFCCFF"/>
          </a:solidFill>
          <a:ln w="63500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/>
              <a:t>Комбинированное</a:t>
            </a:r>
          </a:p>
          <a:p>
            <a:pPr algn="ctr"/>
            <a:r>
              <a:rPr lang="ru-RU" altLang="ru-RU" b="1" i="1"/>
              <a:t>комплексное</a:t>
            </a:r>
          </a:p>
        </p:txBody>
      </p:sp>
      <p:pic>
        <p:nvPicPr>
          <p:cNvPr id="5" name="Picture 8" descr="after_photo_r169 На лечение - медицинский справочник">
            <a:extLst>
              <a:ext uri="{FF2B5EF4-FFF2-40B4-BE49-F238E27FC236}">
                <a16:creationId xmlns:a16="http://schemas.microsoft.com/office/drawing/2014/main" id="{B3E7E792-31CF-4849-95BA-213E07E0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42" y="715407"/>
            <a:ext cx="3744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_content_low_649904_20130605152910">
            <a:extLst>
              <a:ext uri="{FF2B5EF4-FFF2-40B4-BE49-F238E27FC236}">
                <a16:creationId xmlns:a16="http://schemas.microsoft.com/office/drawing/2014/main" id="{94D098B2-0F13-40F7-B51C-4ABDFE9C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62" y="3768988"/>
            <a:ext cx="36718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0249F57-D6DB-4FFD-8A20-2BA24F41A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924800" cy="5715000"/>
          </a:xfrm>
          <a:noFill/>
          <a:ln w="63500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altLang="ru-RU" sz="4000" b="1" i="1" u="sng"/>
              <a:t>Хирургическое лечение рака молочной железы.</a:t>
            </a:r>
            <a:br>
              <a:rPr lang="ru-RU" altLang="ru-RU" b="1" i="1" u="sng"/>
            </a:br>
            <a:r>
              <a:rPr lang="ru-RU" altLang="ru-RU" sz="3200" i="1"/>
              <a:t>1.Секторальная резекция</a:t>
            </a:r>
            <a:br>
              <a:rPr lang="ru-RU" altLang="ru-RU" sz="3200" i="1"/>
            </a:br>
            <a:r>
              <a:rPr lang="ru-RU" altLang="ru-RU" sz="3200" i="1"/>
              <a:t>2. Мастэктомия по Пирогову</a:t>
            </a:r>
            <a:br>
              <a:rPr lang="ru-RU" altLang="ru-RU" sz="3200" i="1"/>
            </a:br>
            <a:r>
              <a:rPr lang="ru-RU" altLang="ru-RU" sz="3200" i="1"/>
              <a:t>3.Мастэктомия по Мадену</a:t>
            </a:r>
            <a:br>
              <a:rPr lang="ru-RU" altLang="ru-RU" sz="3200" i="1"/>
            </a:br>
            <a:r>
              <a:rPr lang="ru-RU" altLang="ru-RU" sz="3200" i="1"/>
              <a:t>4.Радикальные операции: </a:t>
            </a:r>
            <a:br>
              <a:rPr lang="ru-RU" altLang="ru-RU" sz="3200" i="1"/>
            </a:br>
            <a:r>
              <a:rPr lang="ru-RU" altLang="ru-RU" sz="3200" i="1"/>
              <a:t>- операция Холстеда,</a:t>
            </a:r>
            <a:br>
              <a:rPr lang="ru-RU" altLang="ru-RU" sz="3200" i="1"/>
            </a:br>
            <a:r>
              <a:rPr lang="ru-RU" altLang="ru-RU" sz="3200" i="1"/>
              <a:t>- операция Пейти,</a:t>
            </a:r>
            <a:br>
              <a:rPr lang="ru-RU" altLang="ru-RU" sz="3200" i="1"/>
            </a:br>
            <a:r>
              <a:rPr lang="ru-RU" altLang="ru-RU" sz="3200" i="1"/>
              <a:t>- РМЭ с СГМ</a:t>
            </a:r>
            <a:br>
              <a:rPr lang="ru-RU" altLang="ru-RU" sz="3200" i="1"/>
            </a:br>
            <a:r>
              <a:rPr lang="ru-RU" altLang="ru-RU" sz="3200" i="1"/>
              <a:t>5.Радикальная резекция.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36BEAB9-4853-40EF-90B1-6E406339B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924800" cy="5638800"/>
          </a:xfrm>
          <a:noFill/>
          <a:ln w="63500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altLang="ru-RU" sz="4000" b="1" i="1" u="sng" dirty="0"/>
              <a:t>Лучевая терапия рака молочной железы.</a:t>
            </a:r>
            <a:br>
              <a:rPr lang="ru-RU" altLang="ru-RU" sz="4000" b="1" i="1" u="sng" dirty="0"/>
            </a:br>
            <a:br>
              <a:rPr lang="ru-RU" altLang="ru-RU" sz="4000" b="1" i="1" u="sng" dirty="0"/>
            </a:br>
            <a:r>
              <a:rPr lang="ru-RU" altLang="ru-RU" sz="3200" b="1" i="1" dirty="0"/>
              <a:t>1).В составе комбинированного лечения - предоперационная, послеоперационная </a:t>
            </a:r>
            <a:br>
              <a:rPr lang="ru-RU" altLang="ru-RU" sz="3200" b="1" i="1" dirty="0"/>
            </a:br>
            <a:r>
              <a:rPr lang="ru-RU" altLang="ru-RU" sz="3200" b="1" i="1" dirty="0"/>
              <a:t>( 40 Грей )</a:t>
            </a:r>
            <a:br>
              <a:rPr lang="ru-RU" altLang="ru-RU" sz="3200" b="1" i="1" dirty="0"/>
            </a:br>
            <a:r>
              <a:rPr lang="ru-RU" altLang="ru-RU" sz="3200" b="1" i="1" dirty="0"/>
              <a:t>2).Радикальная лучевая терапия</a:t>
            </a:r>
            <a:br>
              <a:rPr lang="ru-RU" altLang="ru-RU" sz="3200" b="1" i="1" dirty="0"/>
            </a:br>
            <a:r>
              <a:rPr lang="ru-RU" altLang="ru-RU" sz="3200" b="1" i="1" dirty="0"/>
              <a:t>( 60 – 70 Грей )</a:t>
            </a:r>
            <a:br>
              <a:rPr lang="ru-RU" altLang="ru-RU" sz="3200" b="1" i="1" dirty="0"/>
            </a:br>
            <a:r>
              <a:rPr lang="ru-RU" altLang="ru-RU" sz="3200" b="1" i="1" dirty="0"/>
              <a:t>3). Паллиативная лучевая терапия</a:t>
            </a:r>
            <a:br>
              <a:rPr lang="ru-RU" altLang="ru-RU" sz="3200" b="1" i="1" dirty="0"/>
            </a:br>
            <a:r>
              <a:rPr lang="ru-RU" altLang="ru-RU" sz="3200" b="1" i="1" dirty="0"/>
              <a:t> ( 20 – 25 Грей</a:t>
            </a:r>
            <a:r>
              <a:rPr lang="ru-RU" altLang="ru-RU" sz="3200" dirty="0"/>
              <a:t> 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728EFFC-2A6C-42D4-B67A-D4EBCEA4A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924800" cy="5791200"/>
          </a:xfrm>
          <a:noFill/>
          <a:ln w="666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altLang="ru-RU" sz="3600" b="1" i="1" u="sng"/>
              <a:t>Химиотерапия рака молочной железы</a:t>
            </a:r>
            <a:br>
              <a:rPr lang="ru-RU" altLang="ru-RU"/>
            </a:br>
            <a:br>
              <a:rPr lang="ru-RU" altLang="ru-RU"/>
            </a:br>
            <a:r>
              <a:rPr lang="ru-RU" altLang="ru-RU" sz="3600" i="1"/>
              <a:t>1.Лечение рецидивов и метастазирования рака молочной железы.</a:t>
            </a:r>
            <a:br>
              <a:rPr lang="ru-RU" altLang="ru-RU" sz="3600" i="1"/>
            </a:br>
            <a:r>
              <a:rPr lang="ru-RU" altLang="ru-RU" sz="3600" i="1"/>
              <a:t>2. Адъювантная (послеоперационная).</a:t>
            </a:r>
            <a:br>
              <a:rPr lang="ru-RU" altLang="ru-RU" sz="3600" i="1"/>
            </a:br>
            <a:r>
              <a:rPr lang="ru-RU" altLang="ru-RU" sz="3600" i="1"/>
              <a:t>3. Неадъювантная.</a:t>
            </a:r>
            <a:br>
              <a:rPr lang="ru-RU" altLang="ru-RU" sz="3600" i="1"/>
            </a:br>
            <a:r>
              <a:rPr lang="ru-RU" altLang="ru-RU" sz="3600" i="1"/>
              <a:t>4.Лечение неоперабельных больных.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EAEB2BA-067B-432A-BBFE-51A6F40C364C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cap="none"/>
              <a:t>Таргетная терапия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9631243-1BD1-48E2-B6AC-C034802B676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dirty="0"/>
              <a:t>Селективные блокаторы ростовых факторов</a:t>
            </a:r>
          </a:p>
          <a:p>
            <a:r>
              <a:rPr lang="ru-RU" altLang="ru-RU" dirty="0"/>
              <a:t>  </a:t>
            </a:r>
            <a:r>
              <a:rPr lang="ru-RU" altLang="ru-RU" b="1" dirty="0" err="1"/>
              <a:t>бевацизумаб</a:t>
            </a:r>
            <a:r>
              <a:rPr lang="ru-RU" altLang="ru-RU" dirty="0"/>
              <a:t> – блокатор ангиогенеза; </a:t>
            </a:r>
            <a:r>
              <a:rPr lang="ru-RU" altLang="ru-RU" b="1" dirty="0" err="1"/>
              <a:t>панитумумаб</a:t>
            </a:r>
            <a:r>
              <a:rPr lang="ru-RU" altLang="ru-RU" b="1" dirty="0"/>
              <a:t>, </a:t>
            </a:r>
            <a:r>
              <a:rPr lang="ru-RU" altLang="ru-RU" b="1" dirty="0" err="1"/>
              <a:t>цетуксимаб</a:t>
            </a:r>
            <a:r>
              <a:rPr lang="ru-RU" altLang="ru-RU" dirty="0"/>
              <a:t> - блокируют на опухоли рецепторы к эпидермальному фактору роста и тормозят прогрессирование опухоли.</a:t>
            </a:r>
          </a:p>
          <a:p>
            <a:r>
              <a:rPr lang="ru-RU" altLang="ru-RU" dirty="0"/>
              <a:t>Перспективными препаратами </a:t>
            </a:r>
            <a:r>
              <a:rPr lang="ru-RU" altLang="ru-RU" dirty="0" err="1"/>
              <a:t>таргетной</a:t>
            </a:r>
            <a:r>
              <a:rPr lang="ru-RU" altLang="ru-RU" dirty="0"/>
              <a:t> терапии являются ингибиторы (блокаторы) PARP–</a:t>
            </a:r>
            <a:r>
              <a:rPr lang="ru-RU" altLang="ru-RU" dirty="0" err="1"/>
              <a:t>белка,запускающих</a:t>
            </a:r>
            <a:r>
              <a:rPr lang="ru-RU" altLang="ru-RU" dirty="0"/>
              <a:t> программу апоптоза (</a:t>
            </a:r>
            <a:r>
              <a:rPr lang="ru-RU" altLang="ru-RU" b="1" dirty="0" err="1"/>
              <a:t>Олапариб</a:t>
            </a:r>
            <a:r>
              <a:rPr lang="ru-RU" altLang="ru-RU" b="1" dirty="0"/>
              <a:t>, </a:t>
            </a:r>
            <a:r>
              <a:rPr lang="ru-RU" altLang="ru-RU" b="1" dirty="0" err="1"/>
              <a:t>Инипариб</a:t>
            </a:r>
            <a:r>
              <a:rPr lang="ru-RU" altLang="ru-RU" dirty="0"/>
              <a:t>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939C8DD-EA7E-4B17-9E7B-E653F7DD1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5334000"/>
          </a:xfrm>
          <a:noFill/>
          <a:ln w="63500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altLang="ru-RU" sz="4000" b="1" i="1" u="sng"/>
              <a:t>Иммунотерапия рака молочной железы.</a:t>
            </a:r>
            <a:br>
              <a:rPr lang="ru-RU" altLang="ru-RU" sz="4000" b="1" i="1" u="sng"/>
            </a:br>
            <a:br>
              <a:rPr lang="ru-RU" altLang="ru-RU" sz="4000" b="1" i="1" u="sng"/>
            </a:br>
            <a:r>
              <a:rPr lang="ru-RU" altLang="ru-RU" sz="3600" i="1"/>
              <a:t>1). Неспецифическая (левамизол, интерферон и его индукторы, индометацин, элеутерокок, БЦЖ и др.).</a:t>
            </a:r>
            <a:br>
              <a:rPr lang="ru-RU" altLang="ru-RU" sz="3600" i="1"/>
            </a:br>
            <a:r>
              <a:rPr lang="ru-RU" altLang="ru-RU" sz="3600" i="1"/>
              <a:t>2). Специфическая.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5B887CD-A3AE-4F74-A1B1-227E6618A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7924800" cy="6172200"/>
          </a:xfrm>
          <a:noFill/>
          <a:ln w="857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altLang="ru-RU" sz="3600" b="1" i="1" u="sng"/>
              <a:t>Гормонотерапия рака молочной железы.</a:t>
            </a:r>
            <a:br>
              <a:rPr lang="ru-RU" altLang="ru-RU" sz="3600" b="1" i="1" u="sng"/>
            </a:br>
            <a:r>
              <a:rPr lang="ru-RU" altLang="ru-RU" sz="3200" i="1"/>
              <a:t>1). Овариэктомия.</a:t>
            </a:r>
            <a:br>
              <a:rPr lang="ru-RU" altLang="ru-RU" sz="3200" i="1"/>
            </a:br>
            <a:r>
              <a:rPr lang="ru-RU" altLang="ru-RU" sz="3200" i="1"/>
              <a:t>2). Подавление функции гипофиза (золадекс).</a:t>
            </a:r>
            <a:br>
              <a:rPr lang="ru-RU" altLang="ru-RU" sz="3200" i="1"/>
            </a:br>
            <a:r>
              <a:rPr lang="ru-RU" altLang="ru-RU" sz="3200" i="1"/>
              <a:t>3). Подавление функции коры надпочечников (ориметен).</a:t>
            </a:r>
            <a:br>
              <a:rPr lang="ru-RU" altLang="ru-RU" sz="3200" i="1"/>
            </a:br>
            <a:r>
              <a:rPr lang="ru-RU" altLang="ru-RU" sz="3200" i="1"/>
              <a:t>4).Антиэстрогены (тамоксифен,</a:t>
            </a:r>
            <a:br>
              <a:rPr lang="ru-RU" altLang="ru-RU" sz="3200" i="1"/>
            </a:br>
            <a:r>
              <a:rPr lang="ru-RU" altLang="ru-RU" sz="3200" i="1"/>
              <a:t> депо - провера).</a:t>
            </a:r>
            <a:br>
              <a:rPr lang="ru-RU" altLang="ru-RU" sz="3200" i="1"/>
            </a:br>
            <a:r>
              <a:rPr lang="ru-RU" altLang="ru-RU" sz="3200" i="1"/>
              <a:t>5). Блокаторы ароматозы (аримидекс).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03B703A-7C5E-48E9-9A59-FB36ECF6D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848600" cy="5638800"/>
          </a:xfrm>
          <a:noFill/>
          <a:ln w="63500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b="1" i="1"/>
              <a:t>Принципы лечения рака молочной железы.</a:t>
            </a:r>
            <a:br>
              <a:rPr lang="ru-RU" altLang="ru-RU" b="1" i="1"/>
            </a:br>
            <a:br>
              <a:rPr lang="ru-RU" altLang="ru-RU" b="1" i="1"/>
            </a:br>
            <a:r>
              <a:rPr lang="ru-RU" altLang="ru-RU" sz="3600" b="1" i="1"/>
              <a:t>Т 1-2                </a:t>
            </a:r>
            <a:r>
              <a:rPr lang="en-US" altLang="ru-RU" sz="3600" b="1" i="1"/>
              <a:t>N0</a:t>
            </a:r>
            <a:br>
              <a:rPr lang="ru-RU" altLang="ru-RU" sz="3600" b="1" i="1"/>
            </a:br>
            <a:br>
              <a:rPr lang="ru-RU" altLang="ru-RU" sz="3600" b="1" i="1"/>
            </a:br>
            <a:br>
              <a:rPr lang="ru-RU" altLang="ru-RU" sz="3600" b="1" i="1"/>
            </a:br>
            <a:br>
              <a:rPr lang="ru-RU" altLang="ru-RU" sz="3600" b="1" i="1"/>
            </a:br>
            <a:br>
              <a:rPr lang="ru-RU" altLang="ru-RU" sz="3600" b="1" i="1"/>
            </a:br>
            <a:r>
              <a:rPr lang="en-US" altLang="ru-RU" sz="3600" b="1" i="1"/>
              <a:t>T 3-4               N 0-3</a:t>
            </a:r>
            <a:r>
              <a:rPr lang="en-US" altLang="ru-RU" b="1" i="1"/>
              <a:t>   </a:t>
            </a:r>
            <a:endParaRPr lang="ru-RU" altLang="ru-RU" b="1" i="1"/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C6FD1EF4-6B1C-4838-AF29-2CA10D85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6" y="4038600"/>
            <a:ext cx="225901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Хирургическое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      лечение</a:t>
            </a:r>
          </a:p>
        </p:txBody>
      </p:sp>
      <p:sp>
        <p:nvSpPr>
          <p:cNvPr id="34834" name="Line 18">
            <a:extLst>
              <a:ext uri="{FF2B5EF4-FFF2-40B4-BE49-F238E27FC236}">
                <a16:creationId xmlns:a16="http://schemas.microsoft.com/office/drawing/2014/main" id="{4085671B-6EAE-4BE7-91E5-E1FD8EC19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276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6" name="Line 20">
            <a:extLst>
              <a:ext uri="{FF2B5EF4-FFF2-40B4-BE49-F238E27FC236}">
                <a16:creationId xmlns:a16="http://schemas.microsoft.com/office/drawing/2014/main" id="{0458B4DB-5EF1-42C8-9BAA-2DB8263074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3276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7" name="Line 21">
            <a:extLst>
              <a:ext uri="{FF2B5EF4-FFF2-40B4-BE49-F238E27FC236}">
                <a16:creationId xmlns:a16="http://schemas.microsoft.com/office/drawing/2014/main" id="{EC592DAB-D131-4904-A5E7-664354ADA8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953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1" name="Line 25">
            <a:extLst>
              <a:ext uri="{FF2B5EF4-FFF2-40B4-BE49-F238E27FC236}">
                <a16:creationId xmlns:a16="http://schemas.microsoft.com/office/drawing/2014/main" id="{A794D89E-D47E-49B3-985E-EDCD9512F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953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BD8A-24A3-4FEF-A70A-7D698B1F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05" y="-136085"/>
            <a:ext cx="10364451" cy="1596177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Диагностика</a:t>
            </a:r>
          </a:p>
        </p:txBody>
      </p:sp>
      <p:sp>
        <p:nvSpPr>
          <p:cNvPr id="33795" name="Объект 2">
            <a:extLst>
              <a:ext uri="{FF2B5EF4-FFF2-40B4-BE49-F238E27FC236}">
                <a16:creationId xmlns:a16="http://schemas.microsoft.com/office/drawing/2014/main" id="{DE5F17F3-78D2-44DE-B6C3-8DCC229A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108" y="992187"/>
            <a:ext cx="7467600" cy="4873625"/>
          </a:xfrm>
        </p:spPr>
        <p:txBody>
          <a:bodyPr/>
          <a:lstStyle/>
          <a:p>
            <a:pPr eaLnBrk="1" hangingPunct="1"/>
            <a:r>
              <a:rPr lang="ru-RU" altLang="ru-RU" dirty="0"/>
              <a:t>Осмотр у врача−маммолога первый этап.</a:t>
            </a:r>
          </a:p>
          <a:p>
            <a:pPr eaLnBrk="1" hangingPunct="1"/>
            <a:r>
              <a:rPr lang="ru-RU" altLang="ru-RU" dirty="0"/>
              <a:t>Маммография — это исследование молочных желез женщины с помощью специального рентгеновского аппарата </a:t>
            </a:r>
          </a:p>
          <a:p>
            <a:pPr eaLnBrk="1" hangingPunct="1"/>
            <a:r>
              <a:rPr lang="ru-RU" altLang="ru-RU" dirty="0"/>
              <a:t>При затруднениях в постановке диагноза производится </a:t>
            </a:r>
            <a:r>
              <a:rPr lang="ru-RU" altLang="ru-RU" dirty="0" err="1"/>
              <a:t>дуктография</a:t>
            </a:r>
            <a:r>
              <a:rPr lang="ru-RU" altLang="ru-RU" dirty="0"/>
              <a:t> </a:t>
            </a:r>
          </a:p>
          <a:p>
            <a:pPr eaLnBrk="1" hangingPunct="1"/>
            <a:r>
              <a:rPr lang="ru-RU" altLang="ru-RU" dirty="0"/>
              <a:t>УЗИ</a:t>
            </a:r>
          </a:p>
          <a:p>
            <a:pPr eaLnBrk="1" hangingPunct="1"/>
            <a:r>
              <a:rPr lang="ru-RU" altLang="ru-RU" dirty="0"/>
              <a:t>Биопсия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pic>
        <p:nvPicPr>
          <p:cNvPr id="33796" name="Picture 6" descr="Лечение рака молочной железы в Израиле - IHA">
            <a:extLst>
              <a:ext uri="{FF2B5EF4-FFF2-40B4-BE49-F238E27FC236}">
                <a16:creationId xmlns:a16="http://schemas.microsoft.com/office/drawing/2014/main" id="{53A9000D-F070-4A8C-A6BF-EE0D7D40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15" y="3708493"/>
            <a:ext cx="31321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Мастопатия. Лечение мастопатии / Медикус. Посольство медицин…">
            <a:extLst>
              <a:ext uri="{FF2B5EF4-FFF2-40B4-BE49-F238E27FC236}">
                <a16:creationId xmlns:a16="http://schemas.microsoft.com/office/drawing/2014/main" id="{3A2B5F3C-AAE8-41F1-BF94-A832C9AC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244" y="246063"/>
            <a:ext cx="19526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Диагностика и лечение рака">
            <a:extLst>
              <a:ext uri="{FF2B5EF4-FFF2-40B4-BE49-F238E27FC236}">
                <a16:creationId xmlns:a16="http://schemas.microsoft.com/office/drawing/2014/main" id="{A27C6604-E585-45FF-BCA5-6A270009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93" y="3695793"/>
            <a:ext cx="367188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80903-906B-453C-BBE5-C250CF48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443A6-B8C4-4247-A778-03CE78DAF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Презентация &quot;Псориатический артрит&quot; по медицине – скачать проект">
            <a:extLst>
              <a:ext uri="{FF2B5EF4-FFF2-40B4-BE49-F238E27FC236}">
                <a16:creationId xmlns:a16="http://schemas.microsoft.com/office/drawing/2014/main" id="{3742946E-E8BB-44AE-84CB-0BF887E7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142043"/>
            <a:ext cx="10476277" cy="65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3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34086B-BCB5-43AE-A38F-F77399BA2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9"/>
            <a:ext cx="7467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cap="none"/>
              <a:t>Биопсия</a:t>
            </a:r>
          </a:p>
        </p:txBody>
      </p:sp>
      <p:pic>
        <p:nvPicPr>
          <p:cNvPr id="34820" name="Picture 5" descr="ДИАГНОСТИКА И ЛЕЧЕНИЕ ЛИСТОВИДНОЙ ОПУХОЛИ">
            <a:extLst>
              <a:ext uri="{FF2B5EF4-FFF2-40B4-BE49-F238E27FC236}">
                <a16:creationId xmlns:a16="http://schemas.microsoft.com/office/drawing/2014/main" id="{F7643BBB-AE0A-47A9-B43B-6B5D074E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1" y="1052513"/>
            <a:ext cx="5903913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2FB53-9A00-4887-8375-5D6829A3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F3819-17AF-47C3-871B-0665EEE33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55.userapi.com/impg/m90DApiDZ-ITwrwJoObJoZwaPWl096vvaEpdQA/K1tC8KWby6g.jpg?size=1280x974&amp;quality=95&amp;sign=68dc79f2a5e564776cd598df614f38ca&amp;type=album">
            <a:extLst>
              <a:ext uri="{FF2B5EF4-FFF2-40B4-BE49-F238E27FC236}">
                <a16:creationId xmlns:a16="http://schemas.microsoft.com/office/drawing/2014/main" id="{D37C5944-08AA-41CE-AB8A-0E3BD04B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0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62760-F4E9-42F7-8393-B0DF33C4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55DF2-809D-44A7-A4CD-E71DA7DA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28.userapi.com/impg/ZW077qvj4euRjMFz_k5Lui4MglQTRgkUDidXgQ/yOE-GVAz-w8.jpg?size=1280x1002&amp;quality=95&amp;sign=b64ed83ed99c735cca826b06b8b85e94&amp;type=album">
            <a:extLst>
              <a:ext uri="{FF2B5EF4-FFF2-40B4-BE49-F238E27FC236}">
                <a16:creationId xmlns:a16="http://schemas.microsoft.com/office/drawing/2014/main" id="{92C554AA-897D-411C-B795-78E79812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" y="204186"/>
            <a:ext cx="10591060" cy="64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9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4E167CE-6AB5-4201-951C-C7A5942DF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7848600" cy="5715000"/>
          </a:xfrm>
          <a:noFill/>
          <a:ln w="50800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altLang="ru-RU" sz="3600" b="1" i="1" u="sng"/>
              <a:t>Специальные методы диагностики рака молочной железы.</a:t>
            </a:r>
            <a:br>
              <a:rPr lang="ru-RU" altLang="ru-RU" sz="3600" b="1" i="1" u="sng"/>
            </a:br>
            <a:br>
              <a:rPr lang="ru-RU" altLang="ru-RU" sz="3600" b="1" i="1" u="sng"/>
            </a:br>
            <a:r>
              <a:rPr lang="ru-RU" altLang="ru-RU" sz="2800" b="1" i="1"/>
              <a:t>1.Рентгенологическое исследование - бесконтрастная маммография </a:t>
            </a:r>
            <a:br>
              <a:rPr lang="ru-RU" altLang="ru-RU" sz="2800" b="1" i="1"/>
            </a:br>
            <a:r>
              <a:rPr lang="ru-RU" altLang="ru-RU" sz="2800" b="1" i="1"/>
              <a:t>( двухпроекционная ), дуктография.</a:t>
            </a:r>
            <a:br>
              <a:rPr lang="ru-RU" altLang="ru-RU" sz="2800" b="1" i="1"/>
            </a:br>
            <a:r>
              <a:rPr lang="ru-RU" altLang="ru-RU" sz="2800" b="1" i="1"/>
              <a:t>2.Ультразвуковое сканирование.</a:t>
            </a:r>
            <a:br>
              <a:rPr lang="ru-RU" altLang="ru-RU" sz="2800" b="1" i="1"/>
            </a:br>
            <a:r>
              <a:rPr lang="ru-RU" altLang="ru-RU" sz="2800" b="1" i="1"/>
              <a:t>3.Термография.</a:t>
            </a:r>
            <a:br>
              <a:rPr lang="ru-RU" altLang="ru-RU" sz="2800" b="1" i="1"/>
            </a:br>
            <a:r>
              <a:rPr lang="ru-RU" altLang="ru-RU" sz="2800" b="1" i="1"/>
              <a:t>4.Радиоизотопное исследование.</a:t>
            </a:r>
            <a:br>
              <a:rPr lang="ru-RU" altLang="ru-RU" sz="2800" b="1" i="1"/>
            </a:br>
            <a:r>
              <a:rPr lang="ru-RU" altLang="ru-RU" sz="2800" b="1" i="1"/>
              <a:t>5. Морфологическое исследование.</a:t>
            </a:r>
            <a:br>
              <a:rPr lang="ru-RU" altLang="ru-RU" sz="2800" b="1" i="1"/>
            </a:br>
            <a:r>
              <a:rPr lang="ru-RU" altLang="ru-RU" sz="2800" b="1" i="1"/>
              <a:t>6.Радиоиммунохимическое исследование маркеров ( РЭА, МСА, СА 15 –3, ТПА).</a:t>
            </a:r>
            <a:r>
              <a:rPr lang="ru-RU" altLang="ru-RU" sz="3200" i="1"/>
              <a:t> </a:t>
            </a:r>
            <a:endParaRPr lang="ru-RU" altLang="ru-RU" sz="3600" b="1" i="1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354A9F4-D186-4F69-AC69-70039B575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924800" cy="5715000"/>
          </a:xfrm>
          <a:noFill/>
          <a:ln w="508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br>
              <a:rPr lang="ru-RU" altLang="ru-RU" sz="2800" b="1" i="1" u="sng" dirty="0"/>
            </a:br>
            <a:br>
              <a:rPr lang="ru-RU" altLang="ru-RU" sz="2800" b="1" i="1" u="sng" dirty="0"/>
            </a:br>
            <a:br>
              <a:rPr lang="ru-RU" altLang="ru-RU" sz="2800" b="1" i="1" u="sng" dirty="0"/>
            </a:br>
            <a:br>
              <a:rPr lang="ru-RU" altLang="ru-RU" sz="2800" b="1" i="1" u="sng" dirty="0"/>
            </a:br>
            <a:br>
              <a:rPr lang="ru-RU" altLang="ru-RU" sz="2800" b="1" i="1" u="sng" dirty="0"/>
            </a:br>
            <a:br>
              <a:rPr lang="ru-RU" altLang="ru-RU" sz="2800" b="1" i="1" u="sng" dirty="0"/>
            </a:br>
            <a:br>
              <a:rPr lang="ru-RU" altLang="ru-RU" sz="2800" b="1" i="1" u="sng" dirty="0"/>
            </a:br>
            <a:r>
              <a:rPr lang="ru-RU" altLang="ru-RU" sz="4000" b="1" i="1" u="sng" dirty="0"/>
              <a:t>Методы диагностики стадий рака молочной железы.</a:t>
            </a:r>
            <a:br>
              <a:rPr lang="ru-RU" altLang="ru-RU" sz="4000" b="1" i="1" u="sng" dirty="0"/>
            </a:br>
            <a:br>
              <a:rPr lang="ru-RU" altLang="ru-RU" sz="4000" b="1" i="1" u="sng" dirty="0"/>
            </a:br>
            <a:r>
              <a:rPr lang="ru-RU" altLang="ru-RU" sz="2800" b="1" i="1" u="sng" dirty="0"/>
              <a:t>1.Клинический</a:t>
            </a:r>
            <a:br>
              <a:rPr lang="ru-RU" altLang="ru-RU" sz="2800" b="1" i="1" u="sng" dirty="0"/>
            </a:br>
            <a:r>
              <a:rPr lang="ru-RU" altLang="ru-RU" sz="2800" b="1" i="1" u="sng" dirty="0"/>
              <a:t>2.Рентгенологический ( </a:t>
            </a:r>
            <a:r>
              <a:rPr lang="ru-RU" altLang="ru-RU" sz="2800" b="1" i="1" u="sng" dirty="0" err="1"/>
              <a:t>бесконтрастная</a:t>
            </a:r>
            <a:r>
              <a:rPr lang="ru-RU" altLang="ru-RU" sz="2800" b="1" i="1" u="sng" dirty="0"/>
              <a:t> маммография, </a:t>
            </a:r>
            <a:r>
              <a:rPr lang="ru-RU" altLang="ru-RU" sz="2800" b="1" i="1" u="sng" dirty="0" err="1"/>
              <a:t>аксиллография</a:t>
            </a:r>
            <a:r>
              <a:rPr lang="ru-RU" altLang="ru-RU" sz="2800" b="1" i="1" u="sng" dirty="0"/>
              <a:t>, </a:t>
            </a:r>
            <a:r>
              <a:rPr lang="ru-RU" altLang="ru-RU" sz="2800" b="1" i="1" u="sng" dirty="0" err="1"/>
              <a:t>лимфография</a:t>
            </a:r>
            <a:r>
              <a:rPr lang="ru-RU" altLang="ru-RU" sz="2800" b="1" i="1" u="sng" dirty="0"/>
              <a:t>, </a:t>
            </a:r>
            <a:r>
              <a:rPr lang="ru-RU" altLang="ru-RU" sz="2800" b="1" i="1" u="sng" dirty="0" err="1"/>
              <a:t>чрезгрудинная</a:t>
            </a:r>
            <a:r>
              <a:rPr lang="ru-RU" altLang="ru-RU" sz="2800" b="1" i="1" u="sng" dirty="0"/>
              <a:t> флебография ).</a:t>
            </a:r>
            <a:br>
              <a:rPr lang="ru-RU" altLang="ru-RU" sz="2800" b="1" i="1" u="sng" dirty="0"/>
            </a:br>
            <a:r>
              <a:rPr lang="ru-RU" altLang="ru-RU" sz="2800" b="1" i="1" u="sng" dirty="0"/>
              <a:t>3. Ультразвуковой.</a:t>
            </a:r>
            <a:br>
              <a:rPr lang="ru-RU" altLang="ru-RU" sz="2800" b="1" i="1" u="sng" dirty="0"/>
            </a:br>
            <a:r>
              <a:rPr lang="ru-RU" altLang="ru-RU" sz="2800" b="1" i="1" u="sng" dirty="0"/>
              <a:t>4.Радиоизотопный (</a:t>
            </a:r>
            <a:r>
              <a:rPr lang="ru-RU" altLang="ru-RU" sz="2800" b="1" i="1" u="sng" dirty="0" err="1"/>
              <a:t>лимфосцинтиграфия</a:t>
            </a:r>
            <a:r>
              <a:rPr lang="ru-RU" altLang="ru-RU" sz="2800" b="1" i="1" u="sng" dirty="0"/>
              <a:t> ).</a:t>
            </a:r>
            <a:br>
              <a:rPr lang="ru-RU" altLang="ru-RU" sz="2800" b="1" i="1" u="sng" dirty="0"/>
            </a:br>
            <a:r>
              <a:rPr lang="ru-RU" altLang="ru-RU" sz="2800" b="1" i="1" u="sng" dirty="0"/>
              <a:t>5.Морфологический (биопсия лимфоузла ).</a:t>
            </a:r>
            <a:br>
              <a:rPr lang="ru-RU" altLang="ru-RU" sz="2800" b="1" i="1" u="sng" dirty="0"/>
            </a:br>
            <a:br>
              <a:rPr lang="ru-RU" altLang="ru-RU" sz="2800" b="1" i="1" u="sng" dirty="0"/>
            </a:br>
            <a:br>
              <a:rPr lang="ru-RU" altLang="ru-RU" sz="4000" b="1" i="1" u="sng" dirty="0"/>
            </a:br>
            <a:br>
              <a:rPr lang="ru-RU" altLang="ru-RU" sz="4000" b="1" i="1" u="sng" dirty="0"/>
            </a:br>
            <a:br>
              <a:rPr lang="ru-RU" altLang="ru-RU" sz="4000" b="1" i="1" u="sng" dirty="0"/>
            </a:br>
            <a:endParaRPr lang="ru-RU" altLang="ru-RU" sz="4000" b="1" i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82A1-04D8-4BEB-BBD3-FFB340CC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3D554-7F52-4902-9EBD-840AB365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44.userapi.com/impg/0zsWTshiqQk1JefeCswgdbmFkR_Kz60f3H5RSw/YhvLxFRAGJ0.jpg?size=1280x860&amp;quality=95&amp;sign=f983a28f44a68c440bda54605c24a41c&amp;type=album">
            <a:extLst>
              <a:ext uri="{FF2B5EF4-FFF2-40B4-BE49-F238E27FC236}">
                <a16:creationId xmlns:a16="http://schemas.microsoft.com/office/drawing/2014/main" id="{33FEAA7A-D996-43A2-81F0-A1472E68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62" y="177553"/>
            <a:ext cx="10652343" cy="64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652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138</Words>
  <Application>Microsoft Office PowerPoint</Application>
  <PresentationFormat>Широкоэкранный</PresentationFormat>
  <Paragraphs>28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Tw Cen MT</vt:lpstr>
      <vt:lpstr>Wingdings</vt:lpstr>
      <vt:lpstr>Капля</vt:lpstr>
      <vt:lpstr>Презентация PowerPoint</vt:lpstr>
      <vt:lpstr>Клинические признаки рака молочной железы.  1. Изменение формы и размеров молочной железы. 2.Пальпируемое образование. 3. Выделения из соска. 4. Боль при пальпации. 5.Кожные симптомы («морщинистости», «площадки»,  «лимонной корки»,  умбиликации). 6. Симптомы Краузе, Прибрама, Кенига.  </vt:lpstr>
      <vt:lpstr>Диагностика</vt:lpstr>
      <vt:lpstr>Биопсия</vt:lpstr>
      <vt:lpstr>Презентация PowerPoint</vt:lpstr>
      <vt:lpstr>Презентация PowerPoint</vt:lpstr>
      <vt:lpstr>Специальные методы диагностики рака молочной железы.  1.Рентгенологическое исследование - бесконтрастная маммография  ( двухпроекционная ), дуктография. 2.Ультразвуковое сканирование. 3.Термография. 4.Радиоизотопное исследование. 5. Морфологическое исследование. 6.Радиоиммунохимическое исследование маркеров ( РЭА, МСА, СА 15 –3, ТПА). </vt:lpstr>
      <vt:lpstr>       Методы диагностики стадий рака молочной железы.  1.Клинический 2.Рентгенологический ( бесконтрастная маммография, аксиллография, лимфография, чрезгрудинная флебография ). 3. Ультразвуковой. 4.Радиоизотопный (лимфосцинтиграфия ). 5.Морфологический (биопсия лимфоузла ).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лечения рака молочной железы   </vt:lpstr>
      <vt:lpstr>Хирургическое лечение рака молочной железы. 1.Секторальная резекция 2. Мастэктомия по Пирогову 3.Мастэктомия по Мадену 4.Радикальные операции:  - операция Холстеда, - операция Пейти, - РМЭ с СГМ 5.Радикальная резекция.</vt:lpstr>
      <vt:lpstr>Лучевая терапия рака молочной железы.  1).В составе комбинированного лечения - предоперационная, послеоперационная  ( 40 Грей ) 2).Радикальная лучевая терапия ( 60 – 70 Грей ) 3). Паллиативная лучевая терапия  ( 20 – 25 Грей )</vt:lpstr>
      <vt:lpstr>Химиотерапия рака молочной железы  1.Лечение рецидивов и метастазирования рака молочной железы. 2. Адъювантная (послеоперационная). 3. Неадъювантная. 4.Лечение неоперабельных больных.</vt:lpstr>
      <vt:lpstr>Таргетная терапия</vt:lpstr>
      <vt:lpstr>Иммунотерапия рака молочной железы.  1). Неспецифическая (левамизол, интерферон и его индукторы, индометацин, элеутерокок, БЦЖ и др.). 2). Специфическая. </vt:lpstr>
      <vt:lpstr>Гормонотерапия рака молочной железы. 1). Овариэктомия. 2). Подавление функции гипофиза (золадекс). 3). Подавление функции коры надпочечников (ориметен). 4).Антиэстрогены (тамоксифен,  депо - провера). 5). Блокаторы ароматозы (аримидекс).</vt:lpstr>
      <vt:lpstr>Принципы лечения рака молочной железы.  Т 1-2                N0     T 3-4               N 0-3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Юсупова Ева Руслановна</dc:creator>
  <cp:lastModifiedBy>Юсупова Ева Руслановна</cp:lastModifiedBy>
  <cp:revision>6</cp:revision>
  <dcterms:created xsi:type="dcterms:W3CDTF">2023-11-20T11:35:01Z</dcterms:created>
  <dcterms:modified xsi:type="dcterms:W3CDTF">2023-11-20T12:06:38Z</dcterms:modified>
</cp:coreProperties>
</file>