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65" r:id="rId6"/>
    <p:sldId id="258" r:id="rId7"/>
    <p:sldId id="260" r:id="rId8"/>
    <p:sldId id="259" r:id="rId9"/>
    <p:sldId id="261" r:id="rId10"/>
    <p:sldId id="262" r:id="rId11"/>
    <p:sldId id="263" r:id="rId12"/>
    <p:sldId id="272" r:id="rId13"/>
    <p:sldId id="273" r:id="rId14"/>
    <p:sldId id="271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18.07.2023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Рак щитовидной железы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14942" y="5572140"/>
            <a:ext cx="3929058" cy="1143008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Выполнила: ординатор 1 года 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Далакова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А.М.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УЗИ мягких тканей шеи после проведенного лечения: </a:t>
            </a:r>
          </a:p>
          <a:p>
            <a:pPr>
              <a:buNone/>
            </a:pPr>
            <a:r>
              <a:rPr lang="ru-RU" dirty="0"/>
              <a:t>Левая доля щитовидной железы без особенностей.</a:t>
            </a:r>
          </a:p>
          <a:p>
            <a:pPr>
              <a:buNone/>
            </a:pPr>
            <a:r>
              <a:rPr lang="ru-RU" dirty="0"/>
              <a:t>Правая доля – состояние после оперативного вмешательства: удаление доли вместе с узлом</a:t>
            </a:r>
          </a:p>
          <a:p>
            <a:pPr>
              <a:buNone/>
            </a:pPr>
            <a:r>
              <a:rPr lang="ru-RU" dirty="0"/>
              <a:t>Заключение: Состояние после оперативного вмешательства в объеме: удаление правой доли щитовидной железы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715436" cy="5786478"/>
          </a:xfrm>
        </p:spPr>
        <p:txBody>
          <a:bodyPr>
            <a:normAutofit/>
          </a:bodyPr>
          <a:lstStyle/>
          <a:p>
            <a:r>
              <a:rPr lang="ru-RU" dirty="0"/>
              <a:t>Рак щитовидной железы дифференцируют с токсической аденомой щитовидной железы, АИТ, </a:t>
            </a:r>
            <a:r>
              <a:rPr lang="ru-RU" dirty="0" err="1"/>
              <a:t>подострым</a:t>
            </a:r>
            <a:r>
              <a:rPr lang="ru-RU" dirty="0"/>
              <a:t> </a:t>
            </a:r>
            <a:r>
              <a:rPr lang="ru-RU" dirty="0" err="1"/>
              <a:t>тиреоидитом</a:t>
            </a:r>
            <a:r>
              <a:rPr lang="ru-RU" dirty="0"/>
              <a:t>, кистами щитовидной железы и шеи, </a:t>
            </a:r>
            <a:r>
              <a:rPr lang="ru-RU" dirty="0" err="1"/>
              <a:t>карциноидным</a:t>
            </a:r>
            <a:r>
              <a:rPr lang="ru-RU" dirty="0"/>
              <a:t> синдромом, ВИЧ-инфекцией, первичным </a:t>
            </a:r>
            <a:r>
              <a:rPr lang="ru-RU" dirty="0" err="1"/>
              <a:t>гиперпаратиреозом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72230"/>
          </a:xfrm>
        </p:spPr>
        <p:txBody>
          <a:bodyPr>
            <a:normAutofit/>
          </a:bodyPr>
          <a:lstStyle/>
          <a:p>
            <a:r>
              <a:rPr lang="ru-RU" dirty="0"/>
              <a:t>При токсической аденоме щитовидной железы определяется весьма высокий уровень Т3, похудание, сердцебиение, на термограммах и </a:t>
            </a:r>
            <a:r>
              <a:rPr lang="ru-RU" dirty="0" err="1"/>
              <a:t>сканограммах</a:t>
            </a:r>
            <a:r>
              <a:rPr lang="ru-RU" dirty="0"/>
              <a:t> - «горячий» узел. При АИТ чаще признаки гипотиреоза. Т3 и особенно Т4 имеют тенденцию к снижению или явно снижены, ТТГ - к повышению или повышен, обнаруживают </a:t>
            </a:r>
            <a:r>
              <a:rPr lang="ru-RU" dirty="0" err="1"/>
              <a:t>аутоантитела</a:t>
            </a:r>
            <a:r>
              <a:rPr lang="ru-RU" dirty="0"/>
              <a:t> к </a:t>
            </a:r>
            <a:r>
              <a:rPr lang="ru-RU" dirty="0" err="1"/>
              <a:t>тиреопероксидазе</a:t>
            </a:r>
            <a:r>
              <a:rPr lang="ru-RU" dirty="0"/>
              <a:t>. </a:t>
            </a:r>
            <a:r>
              <a:rPr lang="ru-RU" dirty="0" err="1"/>
              <a:t>Подострый</a:t>
            </a:r>
            <a:r>
              <a:rPr lang="ru-RU" dirty="0"/>
              <a:t> </a:t>
            </a:r>
            <a:r>
              <a:rPr lang="ru-RU" dirty="0" err="1"/>
              <a:t>тиреоидит</a:t>
            </a:r>
            <a:r>
              <a:rPr lang="ru-RU" dirty="0"/>
              <a:t> дает боли в железе, </a:t>
            </a:r>
            <a:r>
              <a:rPr lang="ru-RU" dirty="0" err="1"/>
              <a:t>иррадиирующие</a:t>
            </a:r>
            <a:r>
              <a:rPr lang="ru-RU" dirty="0"/>
              <a:t> в уши и в затылок, наблюдается быстрый обезболивающий эффект от </a:t>
            </a:r>
            <a:r>
              <a:rPr lang="ru-RU" dirty="0" err="1"/>
              <a:t>преднизолона</a:t>
            </a:r>
            <a:r>
              <a:rPr lang="ru-RU" dirty="0"/>
              <a:t>. Кисты шеи и щитовидной железы диагностируют с помощью УЗИ. Лимфогранулематоз и </a:t>
            </a:r>
            <a:r>
              <a:rPr lang="ru-RU" dirty="0" err="1"/>
              <a:t>лимфомы</a:t>
            </a:r>
            <a:r>
              <a:rPr lang="ru-RU" dirty="0"/>
              <a:t> исключают биопсией.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Карциноидный</a:t>
            </a:r>
            <a:r>
              <a:rPr lang="ru-RU" dirty="0"/>
              <a:t> синдром (диарея!) протекает с высоким уровнем </a:t>
            </a:r>
            <a:r>
              <a:rPr lang="ru-RU" dirty="0" err="1"/>
              <a:t>серотонина</a:t>
            </a:r>
            <a:r>
              <a:rPr lang="ru-RU" dirty="0"/>
              <a:t> в крови, с нормальным </a:t>
            </a:r>
            <a:r>
              <a:rPr lang="ru-RU" dirty="0" err="1"/>
              <a:t>тиреокальцитонином</a:t>
            </a:r>
            <a:r>
              <a:rPr lang="ru-RU" dirty="0"/>
              <a:t> в </a:t>
            </a:r>
            <a:r>
              <a:rPr lang="ru-RU" dirty="0" err="1"/>
              <a:t>интактной</a:t>
            </a:r>
            <a:r>
              <a:rPr lang="ru-RU" dirty="0"/>
              <a:t> железе; получают эффект от </a:t>
            </a:r>
            <a:r>
              <a:rPr lang="ru-RU" dirty="0" err="1"/>
              <a:t>перитола</a:t>
            </a:r>
            <a:r>
              <a:rPr lang="ru-RU" dirty="0"/>
              <a:t> (</a:t>
            </a:r>
            <a:r>
              <a:rPr lang="ru-RU" dirty="0" err="1"/>
              <a:t>ципрогептадина</a:t>
            </a:r>
            <a:r>
              <a:rPr lang="ru-RU" dirty="0"/>
              <a:t>). ВИЧ-инфекция с </a:t>
            </a:r>
            <a:r>
              <a:rPr lang="ru-RU" dirty="0" err="1"/>
              <a:t>лимфоаденопатией</a:t>
            </a:r>
            <a:r>
              <a:rPr lang="ru-RU" dirty="0"/>
              <a:t> исключается серологическими исследованиями. При аденоме паращитовидных желез (болезнь </a:t>
            </a:r>
            <a:r>
              <a:rPr lang="ru-RU" dirty="0" err="1"/>
              <a:t>Реклингхаузена</a:t>
            </a:r>
            <a:r>
              <a:rPr lang="ru-RU" dirty="0"/>
              <a:t>) имеется </a:t>
            </a:r>
            <a:r>
              <a:rPr lang="ru-RU" dirty="0" err="1"/>
              <a:t>гиперкальциемия</a:t>
            </a:r>
            <a:r>
              <a:rPr lang="ru-RU" dirty="0"/>
              <a:t>, повышен уровень </a:t>
            </a:r>
            <a:r>
              <a:rPr lang="ru-RU" dirty="0" err="1"/>
              <a:t>паратгормона</a:t>
            </a:r>
            <a:r>
              <a:rPr lang="ru-RU" dirty="0"/>
              <a:t>, часто - сочетание язвенной болезни с мочекаменной, выражен </a:t>
            </a:r>
            <a:r>
              <a:rPr lang="ru-RU" dirty="0" err="1"/>
              <a:t>остеопороз</a:t>
            </a:r>
            <a:r>
              <a:rPr lang="ru-RU" dirty="0"/>
              <a:t>, патологии щитовидной железы нет. Трудно дифференцировать эктопический рак щитовидной железы (корень языка, </a:t>
            </a:r>
            <a:r>
              <a:rPr lang="ru-RU" dirty="0" err="1"/>
              <a:t>загрудинный</a:t>
            </a:r>
            <a:r>
              <a:rPr lang="ru-RU" dirty="0"/>
              <a:t>). Помогают УЗИ, КТГ и МРТ в сочетании с </a:t>
            </a:r>
            <a:r>
              <a:rPr lang="ru-RU" dirty="0" err="1"/>
              <a:t>радиодиагностикой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r>
              <a:rPr lang="ru-RU" dirty="0"/>
              <a:t>В результате проведённой комбинированной </a:t>
            </a:r>
            <a:r>
              <a:rPr lang="ru-RU" b="1" dirty="0"/>
              <a:t>терапии</a:t>
            </a:r>
            <a:r>
              <a:rPr lang="ru-RU" dirty="0"/>
              <a:t> состояние больной улучшилось. В настоящее время больная продолжает лечение поддерживающую терапию в стационаре и подготавливается к выписке.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C208A0-9426-4AC2-A0EC-3BD23AC67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507639"/>
            <a:ext cx="8568952" cy="761121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использованной литературы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2C1873-78BD-4A05-BEAE-3946D3D7A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Румянцев П.О., Ильин А.А., Румянцева У.В., Саенко В.А. Рак щитовидной железы: Современные подходы к диагностике и лечению – М.: ГЭОТАР-Медиа, 2019. – 448 с. </a:t>
            </a:r>
          </a:p>
          <a:p>
            <a:pPr marL="514350" indent="-514350"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Каприн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А.Д., Старинский В.В. Злокачественные новообразования в России в 2015 году (заболеваемость и смертность) – М.: МНИОИ им. П.А. Герцена  филиал ФГБУ «НМИРЦ» Минздрава России, 2017., с.33, 151. </a:t>
            </a:r>
          </a:p>
          <a:p>
            <a:pPr marL="514350" indent="-514350"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Бельцевич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Д.Г.,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Ванушко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В.Э., Румянцев П.О. и др. Российские клинические рекомендации по диагностике и лечению высокодифференцированного рака щитовидной железы у взрослых - Эндокринная хирургия №1 (11) 2017, стр. 6-27. 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и лечение медуллярного рака щитовидной железы. Национальные клинические рекомендации. – Опухоли головы и шеи – 2018 – N4 – 36-45. 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Алиева С.Б., Алымов Ю.В., Кропотов М.А.,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Мудунов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А.М., Подвязников С.О. Рак щитовидной железы. Онкология. Клинические рекомендации / Под ред. М.И. Давыдова. – М.: Издательская группа РОНЦ, 2015., стр. 538-547 </a:t>
            </a:r>
          </a:p>
          <a:p>
            <a:pPr marL="514350" indent="-514350"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Бржезовский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В.Ж.. Опухоли щитовидной железы. Опухоли головы и шеи: рук / А.И.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Пачес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5-е изд., доп.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М.: Практическая медицина, 2018., стр. 339-359</a:t>
            </a:r>
          </a:p>
        </p:txBody>
      </p:sp>
    </p:spTree>
    <p:extLst>
      <p:ext uri="{BB962C8B-B14F-4D97-AF65-F5344CB8AC3E}">
        <p14:creationId xmlns:p14="http://schemas.microsoft.com/office/powerpoint/2010/main" val="2713255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algn="ctr"/>
            <a:r>
              <a:rPr lang="ru-RU" dirty="0"/>
              <a:t>Пациентка А.Р.Р. 57 лет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824426"/>
          </a:xfrm>
        </p:spPr>
        <p:txBody>
          <a:bodyPr>
            <a:normAutofit/>
          </a:bodyPr>
          <a:lstStyle/>
          <a:p>
            <a:r>
              <a:rPr lang="ru-RU" b="1" dirty="0"/>
              <a:t>Жалобы: </a:t>
            </a:r>
            <a:r>
              <a:rPr lang="ru-RU" dirty="0"/>
              <a:t>затруднение и боль при глотании, боль в горле и в шее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Общее состояние </a:t>
            </a:r>
            <a:r>
              <a:rPr lang="ru-RU" dirty="0"/>
              <a:t>больной на момент осмотра удовлетворительное, положение активное, сознание ясное, выражение лица спокойное. Телосложение правильное, конституция астеническая.. Вес 70 кг, рост 170 см, температура тела в подмышечной впадине 36,7 0 С. Кожа бледно-розовая, без пигментаций. Сыпей, трещин, геморрагий, расчёсов нет. Видимых опухолей нет. Влажность кожи умеренная, её эластичность и тургор тканей сохранены. Ногти и волосы без патологических изменений. Видимые слизистые </a:t>
            </a:r>
            <a:r>
              <a:rPr lang="ru-RU" dirty="0" err="1"/>
              <a:t>розового</a:t>
            </a:r>
            <a:r>
              <a:rPr lang="ru-RU" dirty="0"/>
              <a:t> цвета, без высыпаний, влажные. Подкожная жировая клетчатка недостаточно развита, толщина кожной складки в области угла лопатки один сантиметр.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/>
          <a:lstStyle/>
          <a:p>
            <a:r>
              <a:rPr lang="ru-RU" b="1" dirty="0"/>
              <a:t>STATUSLOCALIS:</a:t>
            </a:r>
            <a:r>
              <a:rPr lang="ru-RU" dirty="0"/>
              <a:t> </a:t>
            </a:r>
            <a:r>
              <a:rPr lang="ru-RU" u="sng" dirty="0"/>
              <a:t>Осмотр:</a:t>
            </a:r>
            <a:r>
              <a:rPr lang="ru-RU" dirty="0"/>
              <a:t> щитовидная железа при пальпации болезненна. Уплотнена. В правой доле пальпируется образование. При глотание больная отмечает болезненность</a:t>
            </a:r>
          </a:p>
        </p:txBody>
      </p:sp>
      <p:pic>
        <p:nvPicPr>
          <p:cNvPr id="4" name="Picture 4" descr="Рак щитовидной железы: лечение онкологии, первые признаки, прогноз при  опухоли щитовидки, терапия | Клиники «Евроонко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000372"/>
            <a:ext cx="6667500" cy="3333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r>
              <a:rPr lang="ru-RU" b="1" dirty="0"/>
              <a:t>Анамнез заболевания</a:t>
            </a:r>
            <a:r>
              <a:rPr lang="ru-RU" dirty="0"/>
              <a:t>: три года наблюдалась у эндокринолога по поводу узла в правой доле щитовидной железы. Узел не увеличивался ,не беспокоил. В апреле 2023 года появилась болезненность. Обратилась к эндокринологу. Назначено УЗИ и </a:t>
            </a:r>
            <a:r>
              <a:rPr lang="ru-RU" dirty="0" err="1"/>
              <a:t>тонкоигольная</a:t>
            </a:r>
            <a:r>
              <a:rPr lang="ru-RU" dirty="0"/>
              <a:t> биопсия ЩЖ. По этим данным был поставлен диагноз папиллярный рак щитовидной железы. Стадия I. T-1 N-0 M-0 . Направлена в приемное отделение городской клинической больницы №15 им. О.М. Филатова для госпитализации в онкологическом отделении с целью проведения </a:t>
            </a:r>
            <a:r>
              <a:rPr lang="ru-RU" dirty="0" err="1"/>
              <a:t>гемиотиреоидэктомии</a:t>
            </a:r>
            <a:r>
              <a:rPr lang="ru-RU" dirty="0"/>
              <a:t> с права.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Клиника</a:t>
            </a:r>
            <a:r>
              <a:rPr lang="ru-RU" dirty="0"/>
              <a:t>: В подавляющем проценте случаев опухолевый процесс протекает абсолютно бессимптомно и выявляется случайно в виде узла в щитовидной железе при ультразвуковом исследовании и реже при осмотре врача или самостоятельно. Функция щитовидной железы практически всегда сохранена.</a:t>
            </a:r>
            <a:br>
              <a:rPr lang="ru-RU" dirty="0"/>
            </a:br>
            <a:r>
              <a:rPr lang="ru-RU" dirty="0"/>
              <a:t>К возможным симптомам рак щитовидной железы можно отнести:</a:t>
            </a:r>
            <a:br>
              <a:rPr lang="ru-RU" dirty="0"/>
            </a:br>
            <a:r>
              <a:rPr lang="ru-RU" dirty="0"/>
              <a:t>— появление образования в нижней трети шеи или увеличение лимфатических узлов шеи;</a:t>
            </a:r>
            <a:br>
              <a:rPr lang="ru-RU" dirty="0"/>
            </a:br>
            <a:r>
              <a:rPr lang="ru-RU" dirty="0"/>
              <a:t>— изменение голоса, осиплость голоса;</a:t>
            </a:r>
            <a:br>
              <a:rPr lang="ru-RU" dirty="0"/>
            </a:br>
            <a:r>
              <a:rPr lang="ru-RU" dirty="0"/>
              <a:t>— появление затруднения дыхания</a:t>
            </a:r>
            <a:r>
              <a:rPr lang="en-US" dirty="0"/>
              <a:t> </a:t>
            </a:r>
            <a:r>
              <a:rPr lang="ru-RU" dirty="0"/>
              <a:t>и глотания;</a:t>
            </a:r>
            <a:br>
              <a:rPr lang="ru-RU" dirty="0"/>
            </a:br>
            <a:r>
              <a:rPr lang="ru-RU" dirty="0"/>
              <a:t>— появление болей в нижней трети шеи или грудной клетке.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Рак щитовидной железы - причины появления, симптомы заболевания,  диагностика и способы лечен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000108"/>
            <a:ext cx="7500940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>
              <a:buNone/>
            </a:pPr>
            <a:r>
              <a:rPr lang="ru-RU" dirty="0"/>
              <a:t>УЗИ мягких тканей шеи при поступлении: </a:t>
            </a:r>
          </a:p>
          <a:p>
            <a:pPr>
              <a:buNone/>
            </a:pPr>
            <a:r>
              <a:rPr lang="ru-RU" dirty="0"/>
              <a:t>Левая доля щитовидной железы без особенностей.</a:t>
            </a:r>
          </a:p>
          <a:p>
            <a:pPr>
              <a:buNone/>
            </a:pPr>
            <a:r>
              <a:rPr lang="ru-RU" dirty="0"/>
              <a:t>Правая доля - узел с неровными нечеткими контурами, выраженным снижением </a:t>
            </a:r>
            <a:r>
              <a:rPr lang="ru-RU" dirty="0" err="1"/>
              <a:t>эхогенности</a:t>
            </a:r>
            <a:r>
              <a:rPr lang="ru-RU" dirty="0"/>
              <a:t>, с </a:t>
            </a:r>
            <a:r>
              <a:rPr lang="ru-RU" dirty="0" err="1"/>
              <a:t>микрокальцинатами</a:t>
            </a:r>
            <a:r>
              <a:rPr lang="ru-RU" dirty="0"/>
              <a:t>. </a:t>
            </a:r>
          </a:p>
          <a:p>
            <a:pPr>
              <a:buNone/>
            </a:pPr>
            <a:r>
              <a:rPr lang="ru-RU" dirty="0"/>
              <a:t>Заключение: Рак щитовидной железы.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TI-RADS 4 - Подозрение на злокачественные изменения щитовидной железы менее 80%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AutoShape 4" descr="Узи поджелудочной железы при остром панкреатит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AutoShape 6" descr="Узи поджелудочной железы при остром панкреатит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0" name="Picture 2" descr="Ультразвуковая диагностика рака щитовидной желез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286124"/>
            <a:ext cx="4705350" cy="3009901"/>
          </a:xfrm>
          <a:prstGeom prst="rect">
            <a:avLst/>
          </a:prstGeom>
          <a:noFill/>
        </p:spPr>
      </p:pic>
      <p:pic>
        <p:nvPicPr>
          <p:cNvPr id="7172" name="Picture 4" descr="УЗИ мягких тканей что показывает и как делается, подготов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57166"/>
            <a:ext cx="4795863" cy="3486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331</TotalTime>
  <Words>923</Words>
  <Application>Microsoft Office PowerPoint</Application>
  <PresentationFormat>Экран (4:3)</PresentationFormat>
  <Paragraphs>30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Calibri</vt:lpstr>
      <vt:lpstr>Constantia</vt:lpstr>
      <vt:lpstr>Times New Roman</vt:lpstr>
      <vt:lpstr>Wingdings 2</vt:lpstr>
      <vt:lpstr>Поток</vt:lpstr>
      <vt:lpstr>Рак щитовидной железы</vt:lpstr>
      <vt:lpstr>Пациентка А.Р.Р. 57 лет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использованной литературы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Юсупова Ева Руслановна</dc:creator>
  <cp:lastModifiedBy>Юсупова Ева Руслановна</cp:lastModifiedBy>
  <cp:revision>34</cp:revision>
  <dcterms:created xsi:type="dcterms:W3CDTF">2023-05-11T11:35:35Z</dcterms:created>
  <dcterms:modified xsi:type="dcterms:W3CDTF">2023-07-18T10:21:35Z</dcterms:modified>
</cp:coreProperties>
</file>