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5" r:id="rId6"/>
    <p:sldId id="276" r:id="rId7"/>
    <p:sldId id="277" r:id="rId8"/>
    <p:sldId id="278" r:id="rId9"/>
    <p:sldId id="288" r:id="rId10"/>
    <p:sldId id="283" r:id="rId11"/>
    <p:sldId id="284" r:id="rId12"/>
    <p:sldId id="285" r:id="rId13"/>
    <p:sldId id="286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9" r:id="rId30"/>
    <p:sldId id="280" r:id="rId31"/>
    <p:sldId id="281" r:id="rId32"/>
    <p:sldId id="282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6" autoAdjust="0"/>
    <p:restoredTop sz="94660"/>
  </p:normalViewPr>
  <p:slideViewPr>
    <p:cSldViewPr>
      <p:cViewPr varScale="1">
        <p:scale>
          <a:sx n="69" d="100"/>
          <a:sy n="69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yusupovs.com/upload/sprint.editor/ae4/img-1625554232-7604-520-back-surg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70866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5800" y="6019800"/>
            <a:ext cx="2202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685800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Сахарный диабет у хирургических больных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914400"/>
            <a:ext cx="807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Течение хирургической патологии у пациентов с СД имеет свои особенности и часто является </a:t>
            </a:r>
            <a:r>
              <a:rPr lang="ru-RU" dirty="0" err="1" smtClean="0"/>
              <a:t>атипичным</a:t>
            </a:r>
            <a:r>
              <a:rPr lang="ru-RU" dirty="0" smtClean="0"/>
              <a:t>. Вместе с тем течение СД на фоне хирургической патологии, операционной травмы, кровопотери, гнойно-воспалительных процессов становится более лабильным, со склонностью к декомпенсации и развитию комы.</a:t>
            </a:r>
          </a:p>
          <a:p>
            <a:pPr algn="just"/>
            <a:r>
              <a:rPr lang="ru-RU" dirty="0" smtClean="0"/>
              <a:t>Сахарный диабет и хирургическая патология взаимно отягощают</a:t>
            </a:r>
          </a:p>
          <a:p>
            <a:pPr algn="just"/>
            <a:r>
              <a:rPr lang="ru-RU" dirty="0" smtClean="0"/>
              <a:t>течение друг друга.</a:t>
            </a:r>
            <a:endParaRPr lang="ru-RU" dirty="0"/>
          </a:p>
        </p:txBody>
      </p:sp>
      <p:pic>
        <p:nvPicPr>
          <p:cNvPr id="6146" name="Picture 2" descr="https://i.pinimg.com/originals/dc/35/5c/dc355c41f432de03122a7cef5b417e9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2438400"/>
            <a:ext cx="2857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533400"/>
            <a:ext cx="8534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Особенности хирургической патологии при сахарном диабете: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. Менее выражен болевой синдром. Это связано с тем, что при сахарном диабете происходит накопление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сорбитола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(продукта обмена глюкозы) в нервной ткани, что приводит к поражению нервных стволов и развитию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нейропатии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Быстро развивается деструкция тканей. Это связано с поражением сосудов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ангиопатией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Происходит утолщение базальной мембраны капилляров вследствие дисфункции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мезангиальных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клеток, развивается нарушение проницаемости базальной мембраны и отложение фибрина в стенке капилляра, что ведет к повреждению мелких сосудов и развитию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микроангиопатии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Также поражаются сосуды крупного и среднего калибра в виде атеросклероза, кальцинирующего склероза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Минкеберга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диффузного фиброза интимы с развитием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макроангиопатии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Указанные факторы ухудшают кровоснабжение тканей и способствуют более быстрой их деструкции.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 Высокая склонность к тромботическим осложнениям. Существенную роль в этом процессе играет изменение реологических свойств крови. Вязкость плазмы крови при СД повышается вследствие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гиперлипидемии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гипергликемии. Высокая агрегационная способность форменных элементов,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гиперфибриногенемия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патологическая жесткость эритроцитов приводят к замедлению кровотока, внутрисосудистой агрегации тромбоцитов и эритроцитов, развитию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сладжсиндрома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тромбоза.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371600"/>
            <a:ext cx="8077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Быстро развивается перитонит. При этом источником перитонита может быть не только патология органов брюшной полости, но и передней брюшной стенки,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забрюшинной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параректальной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клетчатки. Перитонит вследствие снижения иммунитета и угнетения пластических свойств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тканей при СД быстро приобретает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распространѐнный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 с развитием сепсиса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полиорганной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недостаточностью.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Быстро развиваются почечная,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сердечно-сосудистая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дыхательная недостаточности как следствие уже имеющегося поражения этих систем при СД.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Медленное заживление ран, частые гнойные осложнения. Причина этого в нарушении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микроциркуляции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в высокой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антибиотикорезистентности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имеющейся у пациентов с СД вследствие частого стационарного лечения и предшествующей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антибиотикотерапии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889844"/>
            <a:ext cx="8458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Особенности хирургических вмешательств при сахарном диабете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Высокий риск развития осложнений при проведении анестезии и операции при возникновении нарушений обмена веществ, обезвоживания, ацидоза, угнетения иммунитета и регенерации.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Операционная травма, нарушение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микроциркуляции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кровопотеря, гипотония и некроз усугубляют метаболические расстройства.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Течение послеоперационного периода без опасных для жизни осложнений возможно только при полной компенсации диабета и стабилизации гомеостаза.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ugra-tv.ru/upload/iblock/272/2727a5b560333ebd184883466ff45d6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657600"/>
            <a:ext cx="5400000" cy="3037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028342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Общие принципы лечения больных сахарным диабетом с хирургической патологией Хирургические вмешательства у больных сахарным диабетом особенно опасны в тех случаях, когда возникают нарушения обмена веществ, обезвоживание, ацидоз, угнетение иммунных и регенеративных реакций и др. Операционная травма, нарушения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микроциркуляции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кровопотеря, гипоксия и некроз тканей еще более усугубляют метаболические расстройства. В такой ситуации благоприятный исход заболевания возможен только при полной компенсации сахарного диабета и стабилизации гомеостаза.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762000"/>
            <a:ext cx="838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Предоперационная подготовка больных сахарным диабетом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Она должна быть направлена на восстановление положительного углеводного баланса, ликвидацию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кетоацидоза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нормализацию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водноэлектролитного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обмена, функций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системы, почек, печени. Стойкая компенсация сахарного диабета необходима в связи с тем, что операция, обезболивание, гипоксия и другие факторы вызывают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гиперадреналинемию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выброс соматотропного гормона, стероидов, глюкагона и других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контринсулярных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гормонов, что способствует нарушению всех видов обмена веществ. Продолжительность предоперационной подготовки может быть различной (от нескольких часов до нескольких недель). Она определяется тяжестью хирургической патологии и других сопутствующих заболеваний.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9144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Некоторые хирурги рекомендуют оперировать больных сахарным диабетом только при полной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нормогликемии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аглюкозурии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всячески добиваясь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обессахаривания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мочи. Подобная тактика не оправдала себя в связи с опасностью развития гипогликемического состояния. Поэтому большинство клиницистов оперируют больных сахарным диабетом при снижении у них уровня глюкозы в крови до 8,3 - 9,9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s://www.blackpantera.ru/articles/wp-content/uploads/2021/03/1-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048000"/>
            <a:ext cx="54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74345"/>
            <a:ext cx="8153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Каждому больному подбирают индивидуальную дозу инсулина с учетом тяжести сахарного диабета, наличия сопутствующих заболеваний и других осложнений, а также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инсулинорезистентности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 стрессе, возникновении гнойного очага, сепсисе, аллергии, нагноении послеоперационной раны, недостаточности витаминов группы В, присоединении других заболеваний потребность организма в инсулине увеличивается. При ликвидации причины, вызвавшей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инсулинорезистентность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отпадает и необходимость назначения дополнительной дозы гормона. В связи с индивидуальной чувствительностью организма к инсулину в лечении больных сахарным диабетом нет стандартных схем.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166843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день проведения хирургического вмешательства рад зарубежных эндокринологов предлагают вводить больному сахарным диабетом дооперационную дозу инсулина, разделив ее на две инъекции, одну из которых делают до операции, а другую после нее. Некоторые клиницисты считают, что установленную ранее суточную дозу инсулина во время операции и после нее изменять не следует. Они рекомендуют увеличивать ее только в случае развития тяжелого </a:t>
            </a:r>
            <a:r>
              <a:rPr lang="ru-RU" sz="2000" dirty="0" err="1" smtClean="0"/>
              <a:t>кетоацидоза</a:t>
            </a:r>
            <a:r>
              <a:rPr lang="ru-RU" sz="2000" dirty="0" smtClean="0"/>
              <a:t>. Такая тактика лечения опасна, так как может развиться </a:t>
            </a:r>
            <a:r>
              <a:rPr lang="ru-RU" sz="2000" dirty="0" err="1" smtClean="0"/>
              <a:t>прекома</a:t>
            </a:r>
            <a:r>
              <a:rPr lang="ru-RU" sz="2000" dirty="0" smtClean="0"/>
              <a:t> или кома</a:t>
            </a: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914400"/>
            <a:ext cx="8305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Показания и противопоказания к операции у больных СД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 1 группа: болезни, сочетающиеся с СД без взаимного влияния: </a:t>
            </a:r>
            <a:r>
              <a:rPr lang="ru-RU" sz="2000" dirty="0" err="1" smtClean="0"/>
              <a:t>неосложненные</a:t>
            </a:r>
            <a:r>
              <a:rPr lang="ru-RU" sz="2000" dirty="0" smtClean="0"/>
              <a:t> грыжи, доброкачественные опухоли, пороки развития, </a:t>
            </a:r>
            <a:r>
              <a:rPr lang="ru-RU" sz="2000" dirty="0" err="1" smtClean="0"/>
              <a:t>дермоидные</a:t>
            </a:r>
            <a:r>
              <a:rPr lang="ru-RU" sz="2000" dirty="0" smtClean="0"/>
              <a:t> кисты и др. - оперируют в плановом порядке на фоне нормальной гликемии и </a:t>
            </a:r>
            <a:r>
              <a:rPr lang="ru-RU" sz="2000" dirty="0" err="1" smtClean="0"/>
              <a:t>аглюкозурии</a:t>
            </a:r>
            <a:r>
              <a:rPr lang="ru-RU" sz="2000" dirty="0" smtClean="0"/>
              <a:t>; </a:t>
            </a:r>
          </a:p>
          <a:p>
            <a:pPr algn="just"/>
            <a:r>
              <a:rPr lang="ru-RU" sz="2000" dirty="0" smtClean="0"/>
              <a:t>2 группа: болезни, сочетающиеся с СД с взаимным отягощением: острые заболевания органов брюшной полости, травмы, ожоги и др. - оперируют в экстренном порядке: критерий готовности к операции - глюкоза 9 </a:t>
            </a:r>
            <a:r>
              <a:rPr lang="ru-RU" sz="2000" dirty="0" err="1" smtClean="0"/>
              <a:t>ммоль</a:t>
            </a:r>
            <a:r>
              <a:rPr lang="ru-RU" sz="2000" dirty="0" smtClean="0"/>
              <a:t>/л; 14 </a:t>
            </a:r>
          </a:p>
          <a:p>
            <a:pPr algn="just"/>
            <a:r>
              <a:rPr lang="ru-RU" sz="2000" dirty="0" smtClean="0"/>
              <a:t>3 группа: болезни </a:t>
            </a:r>
            <a:r>
              <a:rPr lang="ru-RU" sz="2000" dirty="0" err="1" smtClean="0"/>
              <a:t>патогенетически</a:t>
            </a:r>
            <a:r>
              <a:rPr lang="ru-RU" sz="2000" dirty="0" smtClean="0"/>
              <a:t> связаны с СД: гангрена нижних конечностей, гнойная инфекция и др. - экстренная операция не показана. </a:t>
            </a:r>
          </a:p>
          <a:p>
            <a:pPr algn="just"/>
            <a:r>
              <a:rPr lang="ru-RU" sz="2000" dirty="0" smtClean="0"/>
              <a:t>Перед операцией добиваются гликемии 9 </a:t>
            </a:r>
            <a:r>
              <a:rPr lang="ru-RU" sz="2000" dirty="0" err="1" smtClean="0"/>
              <a:t>ммоль</a:t>
            </a:r>
            <a:r>
              <a:rPr lang="ru-RU" sz="2000" dirty="0" smtClean="0"/>
              <a:t>/л. Противопоказания к операции - </a:t>
            </a:r>
            <a:r>
              <a:rPr lang="ru-RU" sz="2000" dirty="0" err="1" smtClean="0"/>
              <a:t>кетоацидотическая</a:t>
            </a:r>
            <a:r>
              <a:rPr lang="ru-RU" sz="2000" dirty="0" smtClean="0"/>
              <a:t> кома. В коме производятся только реанимационные хирургические вмешательства (</a:t>
            </a:r>
            <a:r>
              <a:rPr lang="ru-RU" sz="2000" dirty="0" err="1" smtClean="0"/>
              <a:t>трахеостома</a:t>
            </a:r>
            <a:r>
              <a:rPr lang="ru-RU" sz="2000" dirty="0" smtClean="0"/>
              <a:t>, перевязка сосудов при </a:t>
            </a:r>
            <a:r>
              <a:rPr lang="ru-RU" sz="2000" dirty="0" err="1" smtClean="0"/>
              <a:t>профузном</a:t>
            </a:r>
            <a:r>
              <a:rPr lang="ru-RU" sz="2000" dirty="0" smtClean="0"/>
              <a:t> кровотечении и др.).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762000"/>
            <a:ext cx="8839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Сахарный диабет (СД) —это группа метаболических (обменных) заболеваний, характеризующихся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гипергликемией, которая является результатом дефектов секреции инсулина, его действия или обоих этих факторов (ВОЗ, 1999).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СД, кроме хронической гипергликемии, также проявляется: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глюкозурией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полиурией, полидипсией;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нарушением углеводного, липидного, белкового и минерального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обменов;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развитием специфических осложнений: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ангиопатии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нейропатии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ретинопатии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остеоартропатии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нефропатии.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Абсолютный дефицит инсулина приводит к развитию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инсулинзависимого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СД, или диабета I типа (10–20 %).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Относительный дефицит инсулина за счет снижения чувствительности рецепторов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инсулинзависимых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тканей к инсулину приводит к развитию инсулиннезависимого СД, или диабета II типа (80 %).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751344"/>
            <a:ext cx="8153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Ведение послеоперационного периода 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dirty="0" smtClean="0"/>
              <a:t>Течение послеоперационного периода у больных сахарным диабетом характеризуется крайней неустойчивостью компенсации углеводного и других видов обмена веществ. Уровень глюкозы в крови и моче изменяется почти каждый час. Вместе с тем сахарный диабет, наркоз, операционный стресс и кровопотеря, вызывая </a:t>
            </a:r>
            <a:r>
              <a:rPr lang="ru-RU" dirty="0" err="1" smtClean="0"/>
              <a:t>гиперадреналинемию</a:t>
            </a:r>
            <a:r>
              <a:rPr lang="ru-RU" dirty="0" smtClean="0"/>
              <a:t>, гипергликемию, активизацию </a:t>
            </a:r>
            <a:r>
              <a:rPr lang="ru-RU" dirty="0" err="1" smtClean="0"/>
              <a:t>калликреин-кининовой</a:t>
            </a:r>
            <a:r>
              <a:rPr lang="ru-RU" dirty="0" smtClean="0"/>
              <a:t> системы, способствуют развитию обезвоживания и </a:t>
            </a:r>
            <a:r>
              <a:rPr lang="ru-RU" dirty="0" err="1" smtClean="0"/>
              <a:t>кетоацидоза</a:t>
            </a:r>
            <a:r>
              <a:rPr lang="ru-RU" dirty="0" smtClean="0"/>
              <a:t>. Течение послеоперационного периода усугубляют также сопутствующие заболевания - атеросклероз, гипертоническая болезнь, хронический бронхит и др.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914400"/>
            <a:ext cx="8077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После операции больные сахарным диабетом нуждаются в постоянном наблюдении. </a:t>
            </a:r>
          </a:p>
          <a:p>
            <a:pPr algn="just"/>
            <a:r>
              <a:rPr lang="ru-RU" sz="2000" dirty="0" smtClean="0"/>
              <a:t>Лечение каждого больного должно быть строго индивидуальным и включать следующие основные мероприятия: </a:t>
            </a:r>
          </a:p>
          <a:p>
            <a:pPr algn="just"/>
            <a:r>
              <a:rPr lang="ru-RU" sz="2000" dirty="0" smtClean="0"/>
              <a:t>а) регулярное введение инсулина с определенными интервалами в зависимости от уровня глюкозы в крови и моче; </a:t>
            </a:r>
          </a:p>
          <a:p>
            <a:pPr algn="just"/>
            <a:r>
              <a:rPr lang="ru-RU" sz="2000" dirty="0" smtClean="0"/>
              <a:t>б) внутривенное введение необходимого количества растворов, в том числе и 5% раствора глюкозы (лучше всего постоянно </a:t>
            </a:r>
            <a:r>
              <a:rPr lang="ru-RU" sz="2000" dirty="0" err="1" smtClean="0"/>
              <a:t>капельно</a:t>
            </a:r>
            <a:r>
              <a:rPr lang="ru-RU" sz="2000" dirty="0" smtClean="0"/>
              <a:t>); </a:t>
            </a:r>
          </a:p>
          <a:p>
            <a:pPr algn="just"/>
            <a:r>
              <a:rPr lang="ru-RU" sz="2000" dirty="0" smtClean="0"/>
              <a:t>в) систематический контроль за изменением показателей гомеостаза и их коррекция</a:t>
            </a:r>
            <a:endParaRPr lang="ru-RU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066800"/>
            <a:ext cx="807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Обязательное условие ведения больных СД типа 1 в послеоперационном периоде - назначение </a:t>
            </a:r>
            <a:r>
              <a:rPr lang="ru-RU" sz="2000" dirty="0" err="1" smtClean="0"/>
              <a:t>глюкозо-инсулино-калиевой</a:t>
            </a:r>
            <a:r>
              <a:rPr lang="ru-RU" sz="2000" dirty="0" smtClean="0"/>
              <a:t> смеси (ГКИ): 500 мл 10% раствора глюкозы + 10 ЕД инсулина короткого действия + 10 </a:t>
            </a:r>
            <a:r>
              <a:rPr lang="ru-RU" sz="2000" dirty="0" err="1" smtClean="0"/>
              <a:t>ммоль</a:t>
            </a:r>
            <a:r>
              <a:rPr lang="ru-RU" sz="2000" dirty="0" smtClean="0"/>
              <a:t> KCI (750 мг сухого вещества). Обычно ГКИ вводят в количестве 80-100 мл/ч, т.е. ежечасно больной получает 2 ЕД инсулина, 2 </a:t>
            </a:r>
            <a:r>
              <a:rPr lang="ru-RU" sz="2000" dirty="0" err="1" smtClean="0"/>
              <a:t>ммоль</a:t>
            </a:r>
            <a:r>
              <a:rPr lang="ru-RU" sz="2000" dirty="0" smtClean="0"/>
              <a:t> KCI, 10 г глюкозы</a:t>
            </a:r>
            <a:endParaRPr lang="ru-RU" sz="2000" dirty="0"/>
          </a:p>
        </p:txBody>
      </p:sp>
      <p:pic>
        <p:nvPicPr>
          <p:cNvPr id="33794" name="Picture 2" descr="https://mz.mosreg.ru/upload/files/S/V/SVcxf1KRhNMHJvgjdjiD3IWnTDj9JdNUThVIZUAE45OAC1IeiR9bbPDxAWtkK2nFOpmBKY4iAMXsSuyg0XnOtSUv70fT1Xy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124200"/>
            <a:ext cx="5400000" cy="351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838200"/>
            <a:ext cx="830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Во время наблюдения хирург должен помнить, что в послеоперационном периоде у больных сахарным диабетом помимо обычных осложнений (пневмонии, нагноения раны, </a:t>
            </a:r>
            <a:r>
              <a:rPr lang="ru-RU" sz="2000" dirty="0" err="1" smtClean="0"/>
              <a:t>сердечно-сосудистой</a:t>
            </a:r>
            <a:r>
              <a:rPr lang="ru-RU" sz="2000" dirty="0" smtClean="0"/>
              <a:t> недостаточности, тромбофлебита и др.) могут развиваться и специфические опасные для жизни состояния - </a:t>
            </a:r>
            <a:r>
              <a:rPr lang="ru-RU" sz="2000" dirty="0" err="1" smtClean="0"/>
              <a:t>кетоацидемическая</a:t>
            </a:r>
            <a:r>
              <a:rPr lang="ru-RU" sz="2000" dirty="0" smtClean="0"/>
              <a:t> (гипергликемическая), гипогликемическая и </a:t>
            </a:r>
            <a:r>
              <a:rPr lang="ru-RU" sz="2000" dirty="0" err="1" smtClean="0"/>
              <a:t>гиперосмолярная</a:t>
            </a:r>
            <a:r>
              <a:rPr lang="ru-RU" sz="2000" dirty="0" smtClean="0"/>
              <a:t> комы</a:t>
            </a:r>
            <a:endParaRPr lang="ru-RU" sz="2000" dirty="0"/>
          </a:p>
        </p:txBody>
      </p:sp>
      <p:pic>
        <p:nvPicPr>
          <p:cNvPr id="32770" name="Picture 2" descr="https://clipartart.com/images/chalkboard-book-clipart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76600"/>
            <a:ext cx="5400000" cy="3733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066800"/>
            <a:ext cx="6248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Кроме изложенных общих принципов лечения больных сахарным диабетом с хирургической патологией следует остановиться еще на двух важных вопросах. Это касается методов </a:t>
            </a:r>
            <a:r>
              <a:rPr lang="ru-RU" sz="2000" dirty="0" err="1" smtClean="0"/>
              <a:t>детоксикации</a:t>
            </a:r>
            <a:r>
              <a:rPr lang="ru-RU" sz="2000" dirty="0" smtClean="0"/>
              <a:t> организма при общей гнойной инфекции и </a:t>
            </a:r>
            <a:r>
              <a:rPr lang="ru-RU" sz="2000" dirty="0" err="1" smtClean="0"/>
              <a:t>антибиотикотерапии</a:t>
            </a:r>
            <a:r>
              <a:rPr lang="ru-RU" sz="2000" dirty="0" smtClean="0"/>
              <a:t> у больных пожилого и старческого возраста, которые, как известно, составляют основной контингент лиц со II-м типом (90%) сахарного диабета [14]. </a:t>
            </a:r>
            <a:endParaRPr lang="ru-R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685800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Установлено, что у больных данной группы гораздо чаще, чем у лиц с нормальным обменом веществ развивается сепсис и перитонит, который часто протекает с преобладанием анаэробного компонента. Важно отметить, что развивающийся разлитый перитонит приобретает черты самостоятельного тяжелого септического заболевания. Проявляется это </a:t>
            </a:r>
            <a:r>
              <a:rPr lang="ru-RU" sz="2000" dirty="0" err="1" smtClean="0"/>
              <a:t>полиорганными</a:t>
            </a:r>
            <a:r>
              <a:rPr lang="ru-RU" sz="2000" dirty="0" smtClean="0"/>
              <a:t>, порой необратимыми нарушениями функциональной деятельности </a:t>
            </a:r>
            <a:r>
              <a:rPr lang="ru-RU" sz="2000" dirty="0" err="1" smtClean="0"/>
              <a:t>жизненноважных</a:t>
            </a:r>
            <a:r>
              <a:rPr lang="ru-RU" sz="2000" dirty="0" smtClean="0"/>
              <a:t> органов и систем. Вместе с тем, извращенные нейроэндокринные реакции, нарушения </a:t>
            </a:r>
            <a:r>
              <a:rPr lang="ru-RU" sz="2000" dirty="0" err="1" smtClean="0"/>
              <a:t>микроциркуляции</a:t>
            </a:r>
            <a:r>
              <a:rPr lang="ru-RU" sz="2000" dirty="0" smtClean="0"/>
              <a:t> и тканевого метаболизма, расстройства водно-электролитного обмена, </a:t>
            </a:r>
            <a:r>
              <a:rPr lang="ru-RU" sz="2000" dirty="0" err="1" smtClean="0"/>
              <a:t>кислотноосновного</a:t>
            </a:r>
            <a:r>
              <a:rPr lang="ru-RU" sz="2000" dirty="0" smtClean="0"/>
              <a:t> баланса и т.п. сопровождается тяжелой паралитической кишечной непроходимостью и интоксикацией</a:t>
            </a:r>
            <a:endParaRPr lang="ru-RU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066800"/>
            <a:ext cx="7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сложившейся ситуации главной задачей лечения является «очищение» кровяного русла и </a:t>
            </a:r>
            <a:r>
              <a:rPr lang="ru-RU" sz="2000" dirty="0" err="1" smtClean="0"/>
              <a:t>лимфосистемы</a:t>
            </a:r>
            <a:r>
              <a:rPr lang="ru-RU" sz="2000" dirty="0" smtClean="0"/>
              <a:t> от циркулирующих продуктов патологического метаболизма и жизнедеятельности бактерий, эндо- и экзотоксинов. На первом месте здесь должна стоять основная задача - ликвидация источника инфекции.</a:t>
            </a:r>
            <a:endParaRPr lang="ru-RU" sz="2000" dirty="0"/>
          </a:p>
        </p:txBody>
      </p:sp>
      <p:pic>
        <p:nvPicPr>
          <p:cNvPr id="17410" name="Picture 2" descr="https://i.gifer.com/7M8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667000"/>
            <a:ext cx="4762500" cy="3895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990600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зависимости от тяжести, распространенности перитонита и интоксикационного синдрома в комплексе традиционной терапии следует применять методы </a:t>
            </a:r>
            <a:r>
              <a:rPr lang="ru-RU" sz="2000" dirty="0" err="1" smtClean="0"/>
              <a:t>интра</a:t>
            </a:r>
            <a:r>
              <a:rPr lang="ru-RU" sz="2000" dirty="0" smtClean="0"/>
              <a:t>- и экстракорпоральной </a:t>
            </a:r>
            <a:r>
              <a:rPr lang="ru-RU" sz="2000" dirty="0" err="1" smtClean="0"/>
              <a:t>детоксикации</a:t>
            </a:r>
            <a:r>
              <a:rPr lang="ru-RU" sz="2000" dirty="0" smtClean="0"/>
              <a:t>. </a:t>
            </a:r>
            <a:r>
              <a:rPr lang="ru-RU" sz="2000" dirty="0" err="1" smtClean="0"/>
              <a:t>Интракорпоральная</a:t>
            </a:r>
            <a:r>
              <a:rPr lang="ru-RU" sz="2000" dirty="0" smtClean="0"/>
              <a:t> </a:t>
            </a:r>
            <a:r>
              <a:rPr lang="ru-RU" sz="2000" dirty="0" err="1" smtClean="0"/>
              <a:t>детоксикация</a:t>
            </a:r>
            <a:r>
              <a:rPr lang="ru-RU" sz="2000" dirty="0" smtClean="0"/>
              <a:t> включает санацию брюшной полости с последующим ее дренированием, программированное промывание брюшной полости через </a:t>
            </a:r>
            <a:r>
              <a:rPr lang="ru-RU" sz="2000" dirty="0" err="1" smtClean="0"/>
              <a:t>лапаростому</a:t>
            </a:r>
            <a:r>
              <a:rPr lang="ru-RU" sz="2000" dirty="0" smtClean="0"/>
              <a:t>, декомпрессию желудочно-кишечного тракта постоянным </a:t>
            </a:r>
            <a:r>
              <a:rPr lang="ru-RU" sz="2000" dirty="0" err="1" smtClean="0"/>
              <a:t>назогастральным</a:t>
            </a:r>
            <a:r>
              <a:rPr lang="ru-RU" sz="2000" dirty="0" smtClean="0"/>
              <a:t> или </a:t>
            </a:r>
            <a:r>
              <a:rPr lang="ru-RU" sz="2000" dirty="0" err="1" smtClean="0"/>
              <a:t>назоеюнальным</a:t>
            </a:r>
            <a:r>
              <a:rPr lang="ru-RU" sz="2000" dirty="0" smtClean="0"/>
              <a:t> зондами [6, 24]. Для экстракорпоральной </a:t>
            </a:r>
            <a:r>
              <a:rPr lang="ru-RU" sz="2000" dirty="0" err="1" smtClean="0"/>
              <a:t>детоксикации</a:t>
            </a:r>
            <a:r>
              <a:rPr lang="ru-RU" sz="2000" dirty="0" smtClean="0"/>
              <a:t> и </a:t>
            </a:r>
            <a:r>
              <a:rPr lang="ru-RU" sz="2000" dirty="0" err="1" smtClean="0"/>
              <a:t>гемокоррекции</a:t>
            </a:r>
            <a:r>
              <a:rPr lang="ru-RU" sz="2000" dirty="0" smtClean="0"/>
              <a:t> в настоящее время используется в различной комбинации </a:t>
            </a:r>
            <a:r>
              <a:rPr lang="ru-RU" sz="2000" dirty="0" err="1" smtClean="0"/>
              <a:t>гемособция</a:t>
            </a:r>
            <a:r>
              <a:rPr lang="ru-RU" sz="2000" dirty="0" smtClean="0"/>
              <a:t> и ультрафиолетовое облучение крови, экстракорпоральное подключение донорской селезенки, </a:t>
            </a:r>
            <a:r>
              <a:rPr lang="ru-RU" sz="2000" dirty="0" err="1" smtClean="0"/>
              <a:t>плазмаферез</a:t>
            </a:r>
            <a:r>
              <a:rPr lang="ru-RU" sz="2000" dirty="0" smtClean="0"/>
              <a:t> и </a:t>
            </a:r>
            <a:r>
              <a:rPr lang="ru-RU" sz="2000" dirty="0" err="1" smtClean="0"/>
              <a:t>плазмасорбция</a:t>
            </a:r>
            <a:r>
              <a:rPr lang="ru-RU" sz="2000" dirty="0" smtClean="0"/>
              <a:t>, гемодиализ и др. Такая терапия получила название «эффективного метода </a:t>
            </a:r>
            <a:r>
              <a:rPr lang="ru-RU" sz="2000" dirty="0" err="1" smtClean="0"/>
              <a:t>детоксикации</a:t>
            </a:r>
            <a:r>
              <a:rPr lang="ru-RU" sz="2000" dirty="0" smtClean="0"/>
              <a:t>»</a:t>
            </a:r>
            <a:endParaRPr lang="ru-RU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143000"/>
            <a:ext cx="6324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Экстра- и </a:t>
            </a:r>
            <a:r>
              <a:rPr lang="ru-RU" sz="2000" dirty="0" err="1" smtClean="0"/>
              <a:t>интракорпоральная</a:t>
            </a:r>
            <a:r>
              <a:rPr lang="ru-RU" sz="2000" dirty="0" smtClean="0"/>
              <a:t> </a:t>
            </a:r>
            <a:r>
              <a:rPr lang="ru-RU" sz="2000" dirty="0" err="1" smtClean="0"/>
              <a:t>детоксикация</a:t>
            </a:r>
            <a:r>
              <a:rPr lang="ru-RU" sz="2000" dirty="0" smtClean="0"/>
              <a:t> организма при распространенном перитоните, в том числе и у больных сахарным диабетом, позволила снизить летальность при этой сочетанной патологии с 37 до 17%, а при абдоминальном сепсисе - с 68 до 32,4%</a:t>
            </a:r>
            <a:endParaRPr lang="ru-RU" sz="2000" dirty="0"/>
          </a:p>
        </p:txBody>
      </p:sp>
      <p:pic>
        <p:nvPicPr>
          <p:cNvPr id="15362" name="Picture 2" descr="https://avatars.mds.yandex.net/get-zen_doc/1336031/pub_60b61e0fedb2f06dd218a512_60b62131061d404cd8b8a2c7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200400"/>
            <a:ext cx="54000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305342"/>
            <a:ext cx="8305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Нарушение регенерации ран при сахарном диабете</a:t>
            </a:r>
          </a:p>
          <a:p>
            <a:endParaRPr lang="ru-RU" sz="2000" dirty="0" smtClean="0"/>
          </a:p>
          <a:p>
            <a:pPr algn="just"/>
            <a:r>
              <a:rPr lang="ru-RU" sz="2000" dirty="0" smtClean="0"/>
              <a:t>При СД вследствие инсулиновой недостаточности, снижения иммунитета, развития метаболического ацидоза и других нарушений гомеостаза замедляются регенераторные процессы. Склеивание кожных краев происходит медленно, затруднено образование соединительнотканного рубца, что требует более длительной фиксации раны швами. Накопление раневого экссудата и его инфицирование часто приводит к нагноению послеоперационных ран.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685800"/>
            <a:ext cx="8915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КЛАССИФИКАЦИЯ САХАРНОГО ДИАБЕТА (ВОЗ, 1985)</a:t>
            </a:r>
          </a:p>
          <a:p>
            <a:endParaRPr lang="ru-RU" dirty="0" smtClean="0"/>
          </a:p>
          <a:p>
            <a:r>
              <a:rPr lang="ru-RU" dirty="0" smtClean="0"/>
              <a:t>I. Сахарный диабет (СД).</a:t>
            </a:r>
          </a:p>
          <a:p>
            <a:r>
              <a:rPr lang="ru-RU" dirty="0" smtClean="0"/>
              <a:t>1 </a:t>
            </a:r>
            <a:r>
              <a:rPr lang="ru-RU" dirty="0" err="1" smtClean="0"/>
              <a:t>Инсулинзависимый</a:t>
            </a:r>
            <a:r>
              <a:rPr lang="ru-RU" dirty="0" smtClean="0"/>
              <a:t> СД (ИЗД).</a:t>
            </a:r>
          </a:p>
          <a:p>
            <a:r>
              <a:rPr lang="ru-RU" dirty="0" smtClean="0"/>
              <a:t>2 Инсулиннезависимый СД (ИНЗД) у лиц:</a:t>
            </a:r>
          </a:p>
          <a:p>
            <a:r>
              <a:rPr lang="ru-RU" dirty="0" smtClean="0"/>
              <a:t>а) с нормальной массой тела;</a:t>
            </a:r>
          </a:p>
          <a:p>
            <a:r>
              <a:rPr lang="ru-RU" dirty="0" smtClean="0"/>
              <a:t>б) с ожирением.</a:t>
            </a:r>
          </a:p>
          <a:p>
            <a:r>
              <a:rPr lang="ru-RU" dirty="0" smtClean="0"/>
              <a:t>3 СД, связанный с недостаточностью питания.</a:t>
            </a:r>
          </a:p>
          <a:p>
            <a:r>
              <a:rPr lang="ru-RU" dirty="0" smtClean="0"/>
              <a:t>4 Другие типы диабета, связанные с определенными состояниями и синдромами:</a:t>
            </a:r>
          </a:p>
          <a:p>
            <a:r>
              <a:rPr lang="ru-RU" dirty="0" smtClean="0"/>
              <a:t>а) заболеваниями поджелудочной железы (например, хронический панкреатит);</a:t>
            </a:r>
          </a:p>
          <a:p>
            <a:r>
              <a:rPr lang="ru-RU" dirty="0" smtClean="0"/>
              <a:t>б) эндокринными заболеваниями (например, синдром </a:t>
            </a:r>
            <a:r>
              <a:rPr lang="ru-RU" dirty="0" err="1" smtClean="0"/>
              <a:t>Кушинга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в) состояниями, вызванными приемом лекарственных препаратов или воздействием химических веществ (например, </a:t>
            </a:r>
            <a:r>
              <a:rPr lang="ru-RU" dirty="0" err="1" smtClean="0"/>
              <a:t>стероидных</a:t>
            </a:r>
            <a:r>
              <a:rPr lang="ru-RU" dirty="0" smtClean="0"/>
              <a:t> гормонов);</a:t>
            </a:r>
          </a:p>
          <a:p>
            <a:r>
              <a:rPr lang="ru-RU" dirty="0" smtClean="0"/>
              <a:t>г) аномалиями инсулина или его рецепторов;</a:t>
            </a:r>
          </a:p>
          <a:p>
            <a:r>
              <a:rPr lang="ru-RU" dirty="0" err="1" smtClean="0"/>
              <a:t>д</a:t>
            </a:r>
            <a:r>
              <a:rPr lang="ru-RU" dirty="0" smtClean="0"/>
              <a:t>) генетическими синдромами.</a:t>
            </a:r>
          </a:p>
          <a:p>
            <a:r>
              <a:rPr lang="ru-RU" dirty="0" smtClean="0"/>
              <a:t>II. Нарушенная толерантность к глюкозе у лиц</a:t>
            </a:r>
          </a:p>
          <a:p>
            <a:r>
              <a:rPr lang="ru-RU" dirty="0" smtClean="0"/>
              <a:t>а) с нормальной массой тела;</a:t>
            </a:r>
          </a:p>
          <a:p>
            <a:r>
              <a:rPr lang="ru-RU" dirty="0" smtClean="0"/>
              <a:t>б) с ожирением.</a:t>
            </a:r>
          </a:p>
          <a:p>
            <a:r>
              <a:rPr lang="ru-RU" dirty="0" smtClean="0"/>
              <a:t>III. Сахарный диабет беременных (</a:t>
            </a:r>
            <a:r>
              <a:rPr lang="ru-RU" dirty="0" err="1" smtClean="0"/>
              <a:t>гестационный</a:t>
            </a:r>
            <a:r>
              <a:rPr lang="ru-RU" dirty="0" smtClean="0"/>
              <a:t> диабет).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447800"/>
            <a:ext cx="6324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Отмена препаратов инсулина и переход на </a:t>
            </a:r>
            <a:r>
              <a:rPr lang="ru-RU" sz="2000" dirty="0" err="1" smtClean="0"/>
              <a:t>пероральные</a:t>
            </a:r>
            <a:r>
              <a:rPr lang="ru-RU" sz="2000" dirty="0" smtClean="0"/>
              <a:t> </a:t>
            </a:r>
            <a:r>
              <a:rPr lang="ru-RU" sz="2000" dirty="0" err="1" smtClean="0"/>
              <a:t>сахаропонижающие</a:t>
            </a:r>
            <a:r>
              <a:rPr lang="ru-RU" sz="2000" dirty="0" smtClean="0"/>
              <a:t> препараты ухудшают течение процессов регенерации и увеличивают бактериальную загрязненность раны, затрудняют развитие и созревание грануляций.</a:t>
            </a:r>
            <a:endParaRPr lang="ru-RU" sz="2000" dirty="0"/>
          </a:p>
        </p:txBody>
      </p:sp>
      <p:pic>
        <p:nvPicPr>
          <p:cNvPr id="9218" name="Picture 2" descr="https://vsedavlenie.ru/wp-content/uploads/2018/05/saharniy-diab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971800"/>
            <a:ext cx="5400000" cy="3635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305342"/>
            <a:ext cx="7010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Процесс регенерации ран у больных СД замедлен также вследствие нарушения периферического кровообращения. Причина этого – в микро- и </a:t>
            </a:r>
            <a:r>
              <a:rPr lang="ru-RU" sz="2000" dirty="0" err="1" smtClean="0"/>
              <a:t>макроангиопатиях</a:t>
            </a:r>
            <a:r>
              <a:rPr lang="ru-RU" sz="2000" dirty="0" smtClean="0"/>
              <a:t>, приводящих к снижению кровотока в тканях.</a:t>
            </a:r>
          </a:p>
          <a:p>
            <a:pPr algn="just"/>
            <a:r>
              <a:rPr lang="ru-RU" sz="2000" dirty="0" smtClean="0"/>
              <a:t>Осложнения со стороны послеоперационной раны протекают с невыраженным болевым синдромом и гипертермией. Гиперемия краев раны часто отсутствует. Общее состояние больного ухудшается, появляется тенденция к гипергликемии.</a:t>
            </a:r>
            <a:endParaRPr lang="ru-RU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838200"/>
            <a:ext cx="7391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Лечение заключается в широком раскрытии раны, </a:t>
            </a:r>
            <a:r>
              <a:rPr lang="ru-RU" sz="2000" dirty="0" err="1" smtClean="0"/>
              <a:t>некрэктомии</a:t>
            </a:r>
            <a:r>
              <a:rPr lang="ru-RU" sz="2000" dirty="0" smtClean="0"/>
              <a:t> и дальнейшем ведении раны открытым способом. Наложение вторичных швов возможно лишь после появления активных грануляций и прекращения экссудативной реакции.</a:t>
            </a:r>
            <a:endParaRPr lang="ru-RU" sz="2000" dirty="0"/>
          </a:p>
        </p:txBody>
      </p:sp>
      <p:pic>
        <p:nvPicPr>
          <p:cNvPr id="7170" name="Picture 2" descr="https://forpostsevastopol.ru/wp-content/uploads/2015/12/k2_items_src_fcfb8c06df80563a653f50336efdcc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514600"/>
            <a:ext cx="5400000" cy="40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9906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БЛАГОДАРЮ ЗА ВНИМАНИЕ!</a:t>
            </a:r>
          </a:p>
        </p:txBody>
      </p:sp>
      <p:pic>
        <p:nvPicPr>
          <p:cNvPr id="2050" name="Picture 2" descr="https://phonoteka.org/uploads/posts/2021-05/1620651690_5-phonoteka_org-p-sakharnii-diabet-fon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7162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57200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ХИРУРГИЧЕСКИЕ ОСЛОЖНЕНИЯ САХАРНОГО ДИАБЕТА</a:t>
            </a:r>
          </a:p>
          <a:p>
            <a:endParaRPr lang="ru-RU" dirty="0" smtClean="0"/>
          </a:p>
          <a:p>
            <a:r>
              <a:rPr lang="ru-RU" dirty="0" smtClean="0"/>
              <a:t>Основными хирургическими осложнениями, возникающими у больных СД, являются:</a:t>
            </a:r>
          </a:p>
          <a:p>
            <a:r>
              <a:rPr lang="ru-RU" dirty="0" smtClean="0"/>
              <a:t>1 </a:t>
            </a:r>
            <a:r>
              <a:rPr lang="ru-RU" dirty="0" err="1" smtClean="0"/>
              <a:t>Псевдоперитонит</a:t>
            </a:r>
            <a:r>
              <a:rPr lang="ru-RU" dirty="0" smtClean="0"/>
              <a:t>, или ложный «острый живот».</a:t>
            </a:r>
          </a:p>
          <a:p>
            <a:r>
              <a:rPr lang="ru-RU" dirty="0" smtClean="0"/>
              <a:t>2 Острое желудочное кровотечение.</a:t>
            </a:r>
          </a:p>
          <a:p>
            <a:r>
              <a:rPr lang="ru-RU" dirty="0" smtClean="0"/>
              <a:t>3 Острые гнойно-воспалительные заболевания кожи и подкожной клетчатки.</a:t>
            </a:r>
          </a:p>
          <a:p>
            <a:r>
              <a:rPr lang="ru-RU" dirty="0" smtClean="0"/>
              <a:t>4 Анаэробная </a:t>
            </a:r>
            <a:r>
              <a:rPr lang="ru-RU" dirty="0" err="1" smtClean="0"/>
              <a:t>неклостридиальная</a:t>
            </a:r>
            <a:r>
              <a:rPr lang="ru-RU" dirty="0" smtClean="0"/>
              <a:t> инфекция мягких тканей.</a:t>
            </a:r>
          </a:p>
          <a:p>
            <a:r>
              <a:rPr lang="ru-RU" dirty="0" smtClean="0"/>
              <a:t>5 Нарушение процесса регенерации ран.</a:t>
            </a:r>
          </a:p>
          <a:p>
            <a:r>
              <a:rPr lang="ru-RU" dirty="0" smtClean="0"/>
              <a:t>6 Синдром диабетической стопы и диабетическая гангрена.</a:t>
            </a:r>
          </a:p>
          <a:p>
            <a:r>
              <a:rPr lang="ru-RU" dirty="0" smtClean="0"/>
              <a:t>7 Синдром взаимного отягощения — сочетание хирургических заболеваний и СД.</a:t>
            </a:r>
            <a:endParaRPr lang="ru-RU" dirty="0"/>
          </a:p>
        </p:txBody>
      </p:sp>
      <p:pic>
        <p:nvPicPr>
          <p:cNvPr id="43010" name="Picture 2" descr="https://mn365.ru/wp-content/uploads/2021/09/saharnyy-diab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733800"/>
            <a:ext cx="5019000" cy="2915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533400"/>
            <a:ext cx="8763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Сахарный диабет и диагностика злокачественных новообразований.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Вопрос о частоте сахарного диабета у онкологических больных (которая, как понятно из сказанного ранее, в среднем выше, чем в популяции в целом и может доходить, по разным данным и с учетом возраста обследуемых, до 5-17%) смыкается с целым рядом чисто практических проблем, начиная уже с вопросов диагностики. Не говоря о диагностическом скрининге среди больных СД как группе повышенного онкологического риска (что использовалось, в частности, в целях более раннего выявления рака эндометрия в странах Скандинавии и России), следует, в качестве примера, иметь в виду, что применение столь высокотехнологичной процедуры как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позитронно-эмисионная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томография может, в случае гипергликемии, чаще давать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ложно-положительные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ложноотрицательные заключения, например, при раке поджелудочной железы, а, по некоторым сведениям, и при раке шейки матки.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762000"/>
            <a:ext cx="876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середине 80-х годов у ряда исследователей сложилось впечатление, что сочетание СД2 с раком молочной железы и эндометрия является благоприятным параметром, ассоциированным (по крайней мере, на протяжении первых 5 лет после операции) с более длительным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безрецидивным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периодом и лучшим прогнозом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quo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vitam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последнее время такая точка зрения, в том числе и при упомянутых локализациях опухолей, постепенно подвергается пересмотру. Так, по нашим собственным данным, у страдающих СД больных раком молочной железы с сохраненным менструальным циклом чаще, чем у больных без диабета, обнаруживаются новообразования, не содержащие рецепторов прогестерона (прежде всего, опухоли с фенотипом ЭР+/ПР-), а, по другим наблюдениям, такой маркер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инсулинорезистентности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гиперинсулинемия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той же локализации опухолевого роста повышает риск рецидивов и смерти при 5-летнем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проспективном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наблюдении.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889844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Гиперинсулинемия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сочетается также с более злокачественным течением рака предстательной железы. При наличии явного СД, помимо более частых послеоперационных осложнений, выявлено снижение 5-летней выживаемости при раке толстой кишки и гепатоцеллюлярной карциноме и достоверно повышена смертность при раке тела матки. Хотя точка зрения о возможной «позитивной роли» диабета при раке молочной железы и эндометрия логически понятна (предположительно такие новообразования могли бы лучше отвечать на гормонотерапию и т.д.), выясняется, что существует немалое число факторов, действующих против подобной концепции.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im0-tub-ru.yandex.net/i?id=96f7616e2eaa62f13adc98c82eccbe2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886200"/>
            <a:ext cx="5400000" cy="276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685800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Помимо упоминавшегося гормонально-метаболического аспекта (включая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стероидную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его составляющую), сюда можно отнести присущее диабету угнетение иммунологической реактивности и – шире – противоопухолевой резистентности, более выраженное повреждение ДНК (как ядерной, так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митохондриальной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влияние на процессы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ангиогенеза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метастазирования, а также индукцию дополнительной, ассоциированной с соответствующими нарушениями углеводного обмена,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коморбидности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включая сердечно-сосудистую и почечную патологию. Кроме того, на практике, как уже говорилось, рецепторный фенотип новообразований у больных диабетом не всегда демонстрирует признаки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гормонозависимости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да и реакция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гормонотерапевтические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средства – что пока изучено явно недостаточно – менее благоприятна, чем на это можно было бы надеяться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685800"/>
            <a:ext cx="63702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диабет…..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онкологическое заболевание…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необходимость в хирургическом лечении!</a:t>
            </a:r>
            <a:endParaRPr lang="ru-RU" sz="2400" dirty="0"/>
          </a:p>
        </p:txBody>
      </p:sp>
      <p:pic>
        <p:nvPicPr>
          <p:cNvPr id="1026" name="Picture 2" descr="https://www.cheltv.ru/wp-content/uploads/2021/01/doctor-650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362200"/>
            <a:ext cx="6705600" cy="4055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</TotalTime>
  <Words>2391</Words>
  <Application>Microsoft Office PowerPoint</Application>
  <PresentationFormat>Экран (4:3)</PresentationFormat>
  <Paragraphs>102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SALTEREEVA KHAVA</dc:creator>
  <cp:lastModifiedBy>HP</cp:lastModifiedBy>
  <cp:revision>22</cp:revision>
  <dcterms:created xsi:type="dcterms:W3CDTF">2022-01-13T13:52:08Z</dcterms:created>
  <dcterms:modified xsi:type="dcterms:W3CDTF">2023-03-13T15:15:26Z</dcterms:modified>
</cp:coreProperties>
</file>