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2" r:id="rId6"/>
    <p:sldId id="263" r:id="rId7"/>
    <p:sldId id="276" r:id="rId8"/>
    <p:sldId id="277" r:id="rId9"/>
    <p:sldId id="278" r:id="rId10"/>
    <p:sldId id="279" r:id="rId11"/>
    <p:sldId id="281" r:id="rId12"/>
    <p:sldId id="282" r:id="rId13"/>
    <p:sldId id="284" r:id="rId14"/>
    <p:sldId id="286" r:id="rId15"/>
    <p:sldId id="287"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общая заболеваемость</c:v>
                </c:pt>
              </c:strCache>
            </c:strRef>
          </c:tx>
          <c:spPr>
            <a:solidFill>
              <a:schemeClr val="accent1"/>
            </a:solidFill>
            <a:ln>
              <a:noFill/>
            </a:ln>
            <a:effectLst/>
          </c:spPr>
          <c:invertIfNegative val="0"/>
          <c:cat>
            <c:strRef>
              <c:f>Лист1!$A$2:$A$4</c:f>
              <c:strCache>
                <c:ptCount val="3"/>
                <c:pt idx="0">
                  <c:v>2017 год</c:v>
                </c:pt>
                <c:pt idx="1">
                  <c:v>2018 год</c:v>
                </c:pt>
                <c:pt idx="2">
                  <c:v>2020 год</c:v>
                </c:pt>
              </c:strCache>
            </c:strRef>
          </c:cat>
          <c:val>
            <c:numRef>
              <c:f>Лист1!$B$2:$B$4</c:f>
              <c:numCache>
                <c:formatCode>General</c:formatCode>
                <c:ptCount val="3"/>
                <c:pt idx="0">
                  <c:v>435</c:v>
                </c:pt>
                <c:pt idx="1">
                  <c:v>427</c:v>
                </c:pt>
                <c:pt idx="2">
                  <c:v>459</c:v>
                </c:pt>
              </c:numCache>
            </c:numRef>
          </c:val>
          <c:extLst>
            <c:ext xmlns:c16="http://schemas.microsoft.com/office/drawing/2014/chart" uri="{C3380CC4-5D6E-409C-BE32-E72D297353CC}">
              <c16:uniqueId val="{00000000-C661-48F2-B0AA-12F624BC044E}"/>
            </c:ext>
          </c:extLst>
        </c:ser>
        <c:ser>
          <c:idx val="1"/>
          <c:order val="1"/>
          <c:tx>
            <c:strRef>
              <c:f>Лист1!$C$1</c:f>
              <c:strCache>
                <c:ptCount val="1"/>
                <c:pt idx="0">
                  <c:v>первичная заболеваемость</c:v>
                </c:pt>
              </c:strCache>
            </c:strRef>
          </c:tx>
          <c:spPr>
            <a:solidFill>
              <a:schemeClr val="accent2"/>
            </a:solidFill>
            <a:ln>
              <a:noFill/>
            </a:ln>
            <a:effectLst/>
          </c:spPr>
          <c:invertIfNegative val="0"/>
          <c:cat>
            <c:strRef>
              <c:f>Лист1!$A$2:$A$4</c:f>
              <c:strCache>
                <c:ptCount val="3"/>
                <c:pt idx="0">
                  <c:v>2017 год</c:v>
                </c:pt>
                <c:pt idx="1">
                  <c:v>2018 год</c:v>
                </c:pt>
                <c:pt idx="2">
                  <c:v>2020 год</c:v>
                </c:pt>
              </c:strCache>
            </c:strRef>
          </c:cat>
          <c:val>
            <c:numRef>
              <c:f>Лист1!$C$2:$C$4</c:f>
              <c:numCache>
                <c:formatCode>General</c:formatCode>
                <c:ptCount val="3"/>
                <c:pt idx="0">
                  <c:v>116</c:v>
                </c:pt>
                <c:pt idx="1">
                  <c:v>143</c:v>
                </c:pt>
                <c:pt idx="2">
                  <c:v>124</c:v>
                </c:pt>
              </c:numCache>
            </c:numRef>
          </c:val>
          <c:extLst>
            <c:ext xmlns:c16="http://schemas.microsoft.com/office/drawing/2014/chart" uri="{C3380CC4-5D6E-409C-BE32-E72D297353CC}">
              <c16:uniqueId val="{00000001-C661-48F2-B0AA-12F624BC044E}"/>
            </c:ext>
          </c:extLst>
        </c:ser>
        <c:dLbls>
          <c:showLegendKey val="0"/>
          <c:showVal val="0"/>
          <c:showCatName val="0"/>
          <c:showSerName val="0"/>
          <c:showPercent val="0"/>
          <c:showBubbleSize val="0"/>
        </c:dLbls>
        <c:gapWidth val="219"/>
        <c:overlap val="-27"/>
        <c:axId val="66955904"/>
        <c:axId val="72460160"/>
      </c:barChart>
      <c:catAx>
        <c:axId val="66955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72460160"/>
        <c:crosses val="autoZero"/>
        <c:auto val="1"/>
        <c:lblAlgn val="ctr"/>
        <c:lblOffset val="100"/>
        <c:noMultiLvlLbl val="0"/>
      </c:catAx>
      <c:valAx>
        <c:axId val="72460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669559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Лист1!$B$1</c:f>
              <c:strCache>
                <c:ptCount val="1"/>
                <c:pt idx="0">
                  <c:v>Половое соотношение ХОБЛ</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985-4E00-984D-CBD7A6B22477}"/>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7985-4E00-984D-CBD7A6B22477}"/>
              </c:ext>
            </c:extLst>
          </c:dPt>
          <c:cat>
            <c:strRef>
              <c:f>Лист1!$A$2:$A$3</c:f>
              <c:strCache>
                <c:ptCount val="2"/>
                <c:pt idx="0">
                  <c:v>муж</c:v>
                </c:pt>
                <c:pt idx="1">
                  <c:v>жен</c:v>
                </c:pt>
              </c:strCache>
            </c:strRef>
          </c:cat>
          <c:val>
            <c:numRef>
              <c:f>Лист1!$B$2:$B$3</c:f>
              <c:numCache>
                <c:formatCode>0%</c:formatCode>
                <c:ptCount val="2"/>
                <c:pt idx="0">
                  <c:v>0.74000000000000044</c:v>
                </c:pt>
                <c:pt idx="1">
                  <c:v>0.26</c:v>
                </c:pt>
              </c:numCache>
            </c:numRef>
          </c:val>
          <c:extLst>
            <c:ext xmlns:c16="http://schemas.microsoft.com/office/drawing/2014/chart" uri="{C3380CC4-5D6E-409C-BE32-E72D297353CC}">
              <c16:uniqueId val="{00000004-7985-4E00-984D-CBD7A6B22477}"/>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zero"/>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ndard"/>
        <c:varyColors val="0"/>
        <c:ser>
          <c:idx val="0"/>
          <c:order val="0"/>
          <c:tx>
            <c:strRef>
              <c:f>Лист1!$B$1</c:f>
              <c:strCache>
                <c:ptCount val="1"/>
                <c:pt idx="0">
                  <c:v>Ряд 1</c:v>
                </c:pt>
              </c:strCache>
            </c:strRef>
          </c:tx>
          <c:spPr>
            <a:ln w="28575" cap="rnd">
              <a:solidFill>
                <a:schemeClr val="accent1"/>
              </a:solidFill>
              <a:round/>
            </a:ln>
            <a:effectLst/>
          </c:spPr>
          <c:marker>
            <c:symbol val="none"/>
          </c:marker>
          <c:cat>
            <c:strRef>
              <c:f>Лист1!$A$2:$A$5</c:f>
              <c:strCache>
                <c:ptCount val="4"/>
                <c:pt idx="0">
                  <c:v>60 лет</c:v>
                </c:pt>
                <c:pt idx="1">
                  <c:v>65 лет</c:v>
                </c:pt>
                <c:pt idx="2">
                  <c:v>70 лет </c:v>
                </c:pt>
                <c:pt idx="3">
                  <c:v>75 и выше</c:v>
                </c:pt>
              </c:strCache>
            </c:strRef>
          </c:cat>
          <c:val>
            <c:numRef>
              <c:f>Лист1!$B$2:$B$5</c:f>
              <c:numCache>
                <c:formatCode>0%</c:formatCode>
                <c:ptCount val="4"/>
                <c:pt idx="0">
                  <c:v>0.30000000000000021</c:v>
                </c:pt>
                <c:pt idx="1">
                  <c:v>0.55000000000000004</c:v>
                </c:pt>
                <c:pt idx="2">
                  <c:v>0.1</c:v>
                </c:pt>
                <c:pt idx="3" formatCode="0.00%">
                  <c:v>5.0000000000000036E-3</c:v>
                </c:pt>
              </c:numCache>
            </c:numRef>
          </c:val>
          <c:smooth val="0"/>
          <c:extLst>
            <c:ext xmlns:c16="http://schemas.microsoft.com/office/drawing/2014/chart" uri="{C3380CC4-5D6E-409C-BE32-E72D297353CC}">
              <c16:uniqueId val="{00000000-7C6C-41C0-81B9-4DD94285A5DA}"/>
            </c:ext>
          </c:extLst>
        </c:ser>
        <c:dLbls>
          <c:showLegendKey val="0"/>
          <c:showVal val="0"/>
          <c:showCatName val="0"/>
          <c:showSerName val="0"/>
          <c:showPercent val="0"/>
          <c:showBubbleSize val="0"/>
        </c:dLbls>
        <c:smooth val="0"/>
        <c:axId val="80075776"/>
        <c:axId val="110281088"/>
      </c:lineChart>
      <c:catAx>
        <c:axId val="80075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10281088"/>
        <c:crosses val="autoZero"/>
        <c:auto val="1"/>
        <c:lblAlgn val="ctr"/>
        <c:lblOffset val="100"/>
        <c:noMultiLvlLbl val="0"/>
      </c:catAx>
      <c:valAx>
        <c:axId val="110281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800757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ru-RU"/>
    </a:p>
  </c:txPr>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4EAE842-2131-4DD0-AD01-98F9728ECDFE}" type="datetimeFigureOut">
              <a:rPr lang="ru-RU" smtClean="0"/>
              <a:t>17.05.2021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64623A-81C6-4C20-B1F2-43793A5A29EC}" type="slidenum">
              <a:rPr lang="ru-RU" smtClean="0"/>
              <a:t>‹#›</a:t>
            </a:fld>
            <a:endParaRPr lang="ru-RU"/>
          </a:p>
        </p:txBody>
      </p:sp>
    </p:spTree>
    <p:extLst>
      <p:ext uri="{BB962C8B-B14F-4D97-AF65-F5344CB8AC3E}">
        <p14:creationId xmlns:p14="http://schemas.microsoft.com/office/powerpoint/2010/main" val="3547465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4EAE842-2131-4DD0-AD01-98F9728ECDFE}" type="datetimeFigureOut">
              <a:rPr lang="ru-RU" smtClean="0"/>
              <a:t>17.05.2021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E64623A-81C6-4C20-B1F2-43793A5A29EC}" type="slidenum">
              <a:rPr lang="ru-RU" smtClean="0"/>
              <a:t>‹#›</a:t>
            </a:fld>
            <a:endParaRPr lang="ru-RU"/>
          </a:p>
        </p:txBody>
      </p:sp>
    </p:spTree>
    <p:extLst>
      <p:ext uri="{BB962C8B-B14F-4D97-AF65-F5344CB8AC3E}">
        <p14:creationId xmlns:p14="http://schemas.microsoft.com/office/powerpoint/2010/main" val="1492388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4EAE842-2131-4DD0-AD01-98F9728ECDFE}" type="datetimeFigureOut">
              <a:rPr lang="ru-RU" smtClean="0"/>
              <a:t>17.05.2021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E64623A-81C6-4C20-B1F2-43793A5A29EC}" type="slidenum">
              <a:rPr lang="ru-RU" smtClean="0"/>
              <a:t>‹#›</a:t>
            </a:fld>
            <a:endParaRPr lang="ru-RU"/>
          </a:p>
        </p:txBody>
      </p:sp>
    </p:spTree>
    <p:extLst>
      <p:ext uri="{BB962C8B-B14F-4D97-AF65-F5344CB8AC3E}">
        <p14:creationId xmlns:p14="http://schemas.microsoft.com/office/powerpoint/2010/main" val="1028030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4EAE842-2131-4DD0-AD01-98F9728ECDFE}" type="datetimeFigureOut">
              <a:rPr lang="ru-RU" smtClean="0"/>
              <a:t>17.05.2021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E64623A-81C6-4C20-B1F2-43793A5A29EC}" type="slidenum">
              <a:rPr lang="ru-RU" smtClean="0"/>
              <a:t>‹#›</a:t>
            </a:fld>
            <a:endParaRPr lang="ru-R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75933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4EAE842-2131-4DD0-AD01-98F9728ECDFE}" type="datetimeFigureOut">
              <a:rPr lang="ru-RU" smtClean="0"/>
              <a:t>17.05.2021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E64623A-81C6-4C20-B1F2-43793A5A29EC}" type="slidenum">
              <a:rPr lang="ru-RU" smtClean="0"/>
              <a:t>‹#›</a:t>
            </a:fld>
            <a:endParaRPr lang="ru-RU"/>
          </a:p>
        </p:txBody>
      </p:sp>
    </p:spTree>
    <p:extLst>
      <p:ext uri="{BB962C8B-B14F-4D97-AF65-F5344CB8AC3E}">
        <p14:creationId xmlns:p14="http://schemas.microsoft.com/office/powerpoint/2010/main" val="3715800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E4EAE842-2131-4DD0-AD01-98F9728ECDFE}" type="datetimeFigureOut">
              <a:rPr lang="ru-RU" smtClean="0"/>
              <a:t>17.05.2021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E64623A-81C6-4C20-B1F2-43793A5A29EC}" type="slidenum">
              <a:rPr lang="ru-RU" smtClean="0"/>
              <a:t>‹#›</a:t>
            </a:fld>
            <a:endParaRPr lang="ru-RU"/>
          </a:p>
        </p:txBody>
      </p:sp>
    </p:spTree>
    <p:extLst>
      <p:ext uri="{BB962C8B-B14F-4D97-AF65-F5344CB8AC3E}">
        <p14:creationId xmlns:p14="http://schemas.microsoft.com/office/powerpoint/2010/main" val="3405320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E4EAE842-2131-4DD0-AD01-98F9728ECDFE}" type="datetimeFigureOut">
              <a:rPr lang="ru-RU" smtClean="0"/>
              <a:t>17.05.2021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E64623A-81C6-4C20-B1F2-43793A5A29EC}" type="slidenum">
              <a:rPr lang="ru-RU" smtClean="0"/>
              <a:t>‹#›</a:t>
            </a:fld>
            <a:endParaRPr lang="ru-RU"/>
          </a:p>
        </p:txBody>
      </p:sp>
    </p:spTree>
    <p:extLst>
      <p:ext uri="{BB962C8B-B14F-4D97-AF65-F5344CB8AC3E}">
        <p14:creationId xmlns:p14="http://schemas.microsoft.com/office/powerpoint/2010/main" val="1555010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4EAE842-2131-4DD0-AD01-98F9728ECDFE}" type="datetimeFigureOut">
              <a:rPr lang="ru-RU" smtClean="0"/>
              <a:t>17.05.2021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64623A-81C6-4C20-B1F2-43793A5A29EC}" type="slidenum">
              <a:rPr lang="ru-RU" smtClean="0"/>
              <a:t>‹#›</a:t>
            </a:fld>
            <a:endParaRPr lang="ru-RU"/>
          </a:p>
        </p:txBody>
      </p:sp>
    </p:spTree>
    <p:extLst>
      <p:ext uri="{BB962C8B-B14F-4D97-AF65-F5344CB8AC3E}">
        <p14:creationId xmlns:p14="http://schemas.microsoft.com/office/powerpoint/2010/main" val="2135001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4EAE842-2131-4DD0-AD01-98F9728ECDFE}" type="datetimeFigureOut">
              <a:rPr lang="ru-RU" smtClean="0"/>
              <a:t>17.05.2021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64623A-81C6-4C20-B1F2-43793A5A29EC}" type="slidenum">
              <a:rPr lang="ru-RU" smtClean="0"/>
              <a:t>‹#›</a:t>
            </a:fld>
            <a:endParaRPr lang="ru-RU"/>
          </a:p>
        </p:txBody>
      </p:sp>
    </p:spTree>
    <p:extLst>
      <p:ext uri="{BB962C8B-B14F-4D97-AF65-F5344CB8AC3E}">
        <p14:creationId xmlns:p14="http://schemas.microsoft.com/office/powerpoint/2010/main" val="1231426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4EAE842-2131-4DD0-AD01-98F9728ECDFE}" type="datetimeFigureOut">
              <a:rPr lang="ru-RU" smtClean="0"/>
              <a:t>17.05.2021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64623A-81C6-4C20-B1F2-43793A5A29EC}" type="slidenum">
              <a:rPr lang="ru-RU" smtClean="0"/>
              <a:t>‹#›</a:t>
            </a:fld>
            <a:endParaRPr lang="ru-RU"/>
          </a:p>
        </p:txBody>
      </p:sp>
    </p:spTree>
    <p:extLst>
      <p:ext uri="{BB962C8B-B14F-4D97-AF65-F5344CB8AC3E}">
        <p14:creationId xmlns:p14="http://schemas.microsoft.com/office/powerpoint/2010/main" val="1643643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4EAE842-2131-4DD0-AD01-98F9728ECDFE}" type="datetimeFigureOut">
              <a:rPr lang="ru-RU" smtClean="0"/>
              <a:t>17.05.2021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64623A-81C6-4C20-B1F2-43793A5A29EC}" type="slidenum">
              <a:rPr lang="ru-RU" smtClean="0"/>
              <a:t>‹#›</a:t>
            </a:fld>
            <a:endParaRPr lang="ru-RU"/>
          </a:p>
        </p:txBody>
      </p:sp>
    </p:spTree>
    <p:extLst>
      <p:ext uri="{BB962C8B-B14F-4D97-AF65-F5344CB8AC3E}">
        <p14:creationId xmlns:p14="http://schemas.microsoft.com/office/powerpoint/2010/main" val="3042436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4EAE842-2131-4DD0-AD01-98F9728ECDFE}" type="datetimeFigureOut">
              <a:rPr lang="ru-RU" smtClean="0"/>
              <a:t>17.05.2021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E64623A-81C6-4C20-B1F2-43793A5A29EC}" type="slidenum">
              <a:rPr lang="ru-RU" smtClean="0"/>
              <a:t>‹#›</a:t>
            </a:fld>
            <a:endParaRPr lang="ru-RU"/>
          </a:p>
        </p:txBody>
      </p:sp>
    </p:spTree>
    <p:extLst>
      <p:ext uri="{BB962C8B-B14F-4D97-AF65-F5344CB8AC3E}">
        <p14:creationId xmlns:p14="http://schemas.microsoft.com/office/powerpoint/2010/main" val="3074644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4EAE842-2131-4DD0-AD01-98F9728ECDFE}" type="datetimeFigureOut">
              <a:rPr lang="ru-RU" smtClean="0"/>
              <a:t>17.05.2021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E64623A-81C6-4C20-B1F2-43793A5A29EC}" type="slidenum">
              <a:rPr lang="ru-RU" smtClean="0"/>
              <a:t>‹#›</a:t>
            </a:fld>
            <a:endParaRPr lang="ru-RU"/>
          </a:p>
        </p:txBody>
      </p:sp>
    </p:spTree>
    <p:extLst>
      <p:ext uri="{BB962C8B-B14F-4D97-AF65-F5344CB8AC3E}">
        <p14:creationId xmlns:p14="http://schemas.microsoft.com/office/powerpoint/2010/main" val="2459777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4EAE842-2131-4DD0-AD01-98F9728ECDFE}" type="datetimeFigureOut">
              <a:rPr lang="ru-RU" smtClean="0"/>
              <a:t>17.05.2021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E64623A-81C6-4C20-B1F2-43793A5A29EC}" type="slidenum">
              <a:rPr lang="ru-RU" smtClean="0"/>
              <a:t>‹#›</a:t>
            </a:fld>
            <a:endParaRPr lang="ru-RU"/>
          </a:p>
        </p:txBody>
      </p:sp>
    </p:spTree>
    <p:extLst>
      <p:ext uri="{BB962C8B-B14F-4D97-AF65-F5344CB8AC3E}">
        <p14:creationId xmlns:p14="http://schemas.microsoft.com/office/powerpoint/2010/main" val="4053113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4EAE842-2131-4DD0-AD01-98F9728ECDFE}" type="datetimeFigureOut">
              <a:rPr lang="ru-RU" smtClean="0"/>
              <a:t>17.05.2021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E64623A-81C6-4C20-B1F2-43793A5A29EC}" type="slidenum">
              <a:rPr lang="ru-RU" smtClean="0"/>
              <a:t>‹#›</a:t>
            </a:fld>
            <a:endParaRPr lang="ru-RU"/>
          </a:p>
        </p:txBody>
      </p:sp>
    </p:spTree>
    <p:extLst>
      <p:ext uri="{BB962C8B-B14F-4D97-AF65-F5344CB8AC3E}">
        <p14:creationId xmlns:p14="http://schemas.microsoft.com/office/powerpoint/2010/main" val="812673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4EAE842-2131-4DD0-AD01-98F9728ECDFE}" type="datetimeFigureOut">
              <a:rPr lang="ru-RU" smtClean="0"/>
              <a:t>17.05.2021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E64623A-81C6-4C20-B1F2-43793A5A29EC}" type="slidenum">
              <a:rPr lang="ru-RU" smtClean="0"/>
              <a:t>‹#›</a:t>
            </a:fld>
            <a:endParaRPr lang="ru-RU"/>
          </a:p>
        </p:txBody>
      </p:sp>
    </p:spTree>
    <p:extLst>
      <p:ext uri="{BB962C8B-B14F-4D97-AF65-F5344CB8AC3E}">
        <p14:creationId xmlns:p14="http://schemas.microsoft.com/office/powerpoint/2010/main" val="4283309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4EAE842-2131-4DD0-AD01-98F9728ECDFE}" type="datetimeFigureOut">
              <a:rPr lang="ru-RU" smtClean="0"/>
              <a:t>17.05.2021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E64623A-81C6-4C20-B1F2-43793A5A29EC}" type="slidenum">
              <a:rPr lang="ru-RU" smtClean="0"/>
              <a:t>‹#›</a:t>
            </a:fld>
            <a:endParaRPr lang="ru-RU"/>
          </a:p>
        </p:txBody>
      </p:sp>
    </p:spTree>
    <p:extLst>
      <p:ext uri="{BB962C8B-B14F-4D97-AF65-F5344CB8AC3E}">
        <p14:creationId xmlns:p14="http://schemas.microsoft.com/office/powerpoint/2010/main" val="3718215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4EAE842-2131-4DD0-AD01-98F9728ECDFE}" type="datetimeFigureOut">
              <a:rPr lang="ru-RU" smtClean="0"/>
              <a:t>17.05.2021</a:t>
            </a:fld>
            <a:endParaRPr lang="ru-R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5E64623A-81C6-4C20-B1F2-43793A5A29EC}" type="slidenum">
              <a:rPr lang="ru-RU" smtClean="0"/>
              <a:t>‹#›</a:t>
            </a:fld>
            <a:endParaRPr lang="ru-RU"/>
          </a:p>
        </p:txBody>
      </p:sp>
    </p:spTree>
    <p:extLst>
      <p:ext uri="{BB962C8B-B14F-4D97-AF65-F5344CB8AC3E}">
        <p14:creationId xmlns:p14="http://schemas.microsoft.com/office/powerpoint/2010/main" val="32688920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51012" y="1"/>
            <a:ext cx="8689976" cy="2382982"/>
          </a:xfrm>
        </p:spPr>
        <p:txBody>
          <a:bodyPr>
            <a:noAutofit/>
          </a:bodyPr>
          <a:lstStyle/>
          <a:p>
            <a:r>
              <a:rPr lang="ru-RU" sz="2800" dirty="0">
                <a:latin typeface="Times New Roman" panose="02020603050405020304" pitchFamily="18" charset="0"/>
                <a:cs typeface="Times New Roman" panose="02020603050405020304" pitchFamily="18" charset="0"/>
              </a:rPr>
              <a:t>ГОСУДАРСТВЕННОЕ БЮДЖЕТНОЕ УЧРЕЖДЕНИЕ</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ПРОФЕССИОНАЛЬНАЯ ОБРАЗОВАТЕЛЬНАЯ ОРГАНИЗАЦИЯ</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"АСТРАХАНСКИЙ БАЗОВЫЙ МЕДИЦИНСКИЙ КОЛЛЕДЖ"</a:t>
            </a:r>
            <a:endParaRPr lang="ru-RU" sz="2800" dirty="0"/>
          </a:p>
        </p:txBody>
      </p:sp>
      <p:sp>
        <p:nvSpPr>
          <p:cNvPr id="3" name="Подзаголовок 2"/>
          <p:cNvSpPr>
            <a:spLocks noGrp="1"/>
          </p:cNvSpPr>
          <p:nvPr>
            <p:ph type="subTitle" idx="1"/>
          </p:nvPr>
        </p:nvSpPr>
        <p:spPr>
          <a:xfrm>
            <a:off x="1751011" y="2757054"/>
            <a:ext cx="10274733" cy="3906981"/>
          </a:xfrm>
        </p:spPr>
        <p:txBody>
          <a:bodyPr>
            <a:normAutofit/>
          </a:bodyPr>
          <a:lstStyle/>
          <a:p>
            <a:r>
              <a:rPr lang="ru-RU" sz="2400" cap="none" dirty="0" smtClean="0">
                <a:solidFill>
                  <a:schemeClr val="tx1"/>
                </a:solidFill>
                <a:latin typeface="Times New Roman" panose="02020603050405020304" pitchFamily="18" charset="0"/>
                <a:cs typeface="Times New Roman" panose="02020603050405020304" pitchFamily="18" charset="0"/>
              </a:rPr>
              <a:t>Дипломная работа на тему:</a:t>
            </a:r>
          </a:p>
          <a:p>
            <a:r>
              <a:rPr lang="ru-RU" sz="2400" b="1" cap="none" dirty="0" smtClean="0">
                <a:solidFill>
                  <a:schemeClr val="tx1"/>
                </a:solidFill>
                <a:latin typeface="Times New Roman" panose="02020603050405020304" pitchFamily="18" charset="0"/>
                <a:cs typeface="Times New Roman" panose="02020603050405020304" pitchFamily="18" charset="0"/>
              </a:rPr>
              <a:t>«Сестринский процесс при ХОБЛ»</a:t>
            </a:r>
          </a:p>
          <a:p>
            <a:endParaRPr lang="ru-RU" sz="2400" b="1" cap="none" dirty="0" smtClean="0">
              <a:solidFill>
                <a:schemeClr val="tx1"/>
              </a:solidFill>
              <a:latin typeface="Times New Roman" panose="02020603050405020304" pitchFamily="18" charset="0"/>
              <a:cs typeface="Times New Roman" panose="02020603050405020304" pitchFamily="18" charset="0"/>
            </a:endParaRPr>
          </a:p>
          <a:p>
            <a:endParaRPr lang="ru-RU" sz="2400" b="1" cap="none" dirty="0" smtClean="0">
              <a:solidFill>
                <a:schemeClr val="tx1"/>
              </a:solidFill>
              <a:latin typeface="Times New Roman" panose="02020603050405020304" pitchFamily="18" charset="0"/>
              <a:cs typeface="Times New Roman" panose="02020603050405020304" pitchFamily="18" charset="0"/>
            </a:endParaRPr>
          </a:p>
          <a:p>
            <a:pPr algn="r"/>
            <a:r>
              <a:rPr lang="ru-RU" b="1" cap="none" dirty="0" smtClean="0">
                <a:solidFill>
                  <a:schemeClr val="tx1"/>
                </a:solidFill>
                <a:latin typeface="Times New Roman" panose="02020603050405020304" pitchFamily="18" charset="0"/>
                <a:cs typeface="Times New Roman" panose="02020603050405020304" pitchFamily="18" charset="0"/>
              </a:rPr>
              <a:t>Ларкина </a:t>
            </a:r>
            <a:r>
              <a:rPr lang="ru-RU" b="1" cap="none" dirty="0" err="1">
                <a:solidFill>
                  <a:schemeClr val="tx1"/>
                </a:solidFill>
                <a:latin typeface="Times New Roman" panose="02020603050405020304" pitchFamily="18" charset="0"/>
                <a:cs typeface="Times New Roman" panose="02020603050405020304" pitchFamily="18" charset="0"/>
              </a:rPr>
              <a:t>Ю</a:t>
            </a:r>
            <a:r>
              <a:rPr lang="ru-RU" b="1" cap="none" dirty="0" err="1" smtClean="0">
                <a:solidFill>
                  <a:schemeClr val="tx1"/>
                </a:solidFill>
                <a:latin typeface="Times New Roman" panose="02020603050405020304" pitchFamily="18" charset="0"/>
                <a:cs typeface="Times New Roman" panose="02020603050405020304" pitchFamily="18" charset="0"/>
              </a:rPr>
              <a:t>стина</a:t>
            </a:r>
            <a:r>
              <a:rPr lang="ru-RU" b="1" cap="none" dirty="0" smtClean="0">
                <a:solidFill>
                  <a:schemeClr val="tx1"/>
                </a:solidFill>
                <a:latin typeface="Times New Roman" panose="02020603050405020304" pitchFamily="18" charset="0"/>
                <a:cs typeface="Times New Roman" panose="02020603050405020304" pitchFamily="18" charset="0"/>
              </a:rPr>
              <a:t> </a:t>
            </a:r>
            <a:r>
              <a:rPr lang="ru-RU" b="1" cap="none" dirty="0" err="1">
                <a:solidFill>
                  <a:schemeClr val="tx1"/>
                </a:solidFill>
                <a:latin typeface="Times New Roman" panose="02020603050405020304" pitchFamily="18" charset="0"/>
                <a:cs typeface="Times New Roman" panose="02020603050405020304" pitchFamily="18" charset="0"/>
              </a:rPr>
              <a:t>Р</a:t>
            </a:r>
            <a:r>
              <a:rPr lang="ru-RU" b="1" cap="none" dirty="0" err="1" smtClean="0">
                <a:solidFill>
                  <a:schemeClr val="tx1"/>
                </a:solidFill>
                <a:latin typeface="Times New Roman" panose="02020603050405020304" pitchFamily="18" charset="0"/>
                <a:cs typeface="Times New Roman" panose="02020603050405020304" pitchFamily="18" charset="0"/>
              </a:rPr>
              <a:t>инатовна</a:t>
            </a:r>
            <a:endParaRPr lang="ru-RU" b="1" cap="none" dirty="0" smtClean="0">
              <a:solidFill>
                <a:schemeClr val="tx1"/>
              </a:solidFill>
              <a:latin typeface="Times New Roman" panose="02020603050405020304" pitchFamily="18" charset="0"/>
              <a:cs typeface="Times New Roman" panose="02020603050405020304" pitchFamily="18" charset="0"/>
            </a:endParaRPr>
          </a:p>
          <a:p>
            <a:pPr algn="r"/>
            <a:r>
              <a:rPr lang="ru-RU" sz="1800" cap="none" dirty="0" smtClean="0">
                <a:solidFill>
                  <a:schemeClr val="tx1"/>
                </a:solidFill>
                <a:latin typeface="Times New Roman" panose="02020603050405020304" pitchFamily="18" charset="0"/>
                <a:cs typeface="Times New Roman" panose="02020603050405020304" pitchFamily="18" charset="0"/>
              </a:rPr>
              <a:t>Студентка 302 группы</a:t>
            </a:r>
          </a:p>
          <a:p>
            <a:endParaRPr lang="ru-RU" dirty="0"/>
          </a:p>
        </p:txBody>
      </p:sp>
      <p:pic>
        <p:nvPicPr>
          <p:cNvPr id="9218" name="Picture 2" descr="https://i2.wp.com/pnevmonet.ru/wp-content/uploads/2017/10/hobl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09" y="3906982"/>
            <a:ext cx="4790498" cy="2757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478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318655"/>
            <a:ext cx="10364451" cy="955963"/>
          </a:xfrm>
        </p:spPr>
        <p:txBody>
          <a:bodyPr/>
          <a:lstStyle/>
          <a:p>
            <a:pPr lvl="1" algn="ctr" rtl="0">
              <a:lnSpc>
                <a:spcPct val="90000"/>
              </a:lnSpc>
              <a:spcBef>
                <a:spcPct val="0"/>
              </a:spcBef>
            </a:pPr>
            <a:r>
              <a:rPr lang="ru-RU" sz="2400" dirty="0" smtClean="0">
                <a:latin typeface="Times New Roman" panose="02020603050405020304" pitchFamily="18" charset="0"/>
                <a:cs typeface="Times New Roman" panose="02020603050405020304" pitchFamily="18" charset="0"/>
              </a:rPr>
              <a:t>Особенности осуществления сестринского ухода за пациентами с ХОБЛ</a:t>
            </a:r>
            <a:r>
              <a:rPr lang="ru-RU" sz="1600" dirty="0"/>
              <a:t/>
            </a:r>
            <a:br>
              <a:rPr lang="ru-RU" sz="1600" dirty="0"/>
            </a:br>
            <a:endParaRPr lang="ru-RU" dirty="0"/>
          </a:p>
        </p:txBody>
      </p:sp>
      <p:sp>
        <p:nvSpPr>
          <p:cNvPr id="3" name="Объект 2"/>
          <p:cNvSpPr>
            <a:spLocks noGrp="1"/>
          </p:cNvSpPr>
          <p:nvPr>
            <p:ph sz="quarter" idx="13"/>
          </p:nvPr>
        </p:nvSpPr>
        <p:spPr>
          <a:xfrm>
            <a:off x="913774" y="1177636"/>
            <a:ext cx="10363826" cy="5167746"/>
          </a:xfrm>
        </p:spPr>
        <p:txBody>
          <a:bodyPr/>
          <a:lstStyle/>
          <a:p>
            <a:r>
              <a:rPr lang="ru-RU" cap="none" dirty="0" smtClean="0">
                <a:latin typeface="Times New Roman" panose="02020603050405020304" pitchFamily="18" charset="0"/>
                <a:cs typeface="Times New Roman" panose="02020603050405020304" pitchFamily="18" charset="0"/>
              </a:rPr>
              <a:t>Целью сестринского ухода является </a:t>
            </a:r>
          </a:p>
          <a:p>
            <a:pPr marL="0" indent="0">
              <a:buNone/>
            </a:pPr>
            <a:r>
              <a:rPr lang="ru-RU" cap="none" dirty="0" smtClean="0">
                <a:latin typeface="Times New Roman" panose="02020603050405020304" pitchFamily="18" charset="0"/>
                <a:cs typeface="Times New Roman" panose="02020603050405020304" pitchFamily="18" charset="0"/>
              </a:rPr>
              <a:t>- подготовка больного к дополнительным методам исследования, забора биологического материала для лабораторного исследования, выполнение врачебных назначений лечения больного, оказания доврачебной неотложной помощи, подготовки больного для консультации других специалистов</a:t>
            </a:r>
          </a:p>
          <a:p>
            <a:pPr marL="0" indent="0">
              <a:buNone/>
            </a:pPr>
            <a:r>
              <a:rPr lang="ru-RU" cap="none" dirty="0" smtClean="0">
                <a:latin typeface="Times New Roman" panose="02020603050405020304" pitchFamily="18" charset="0"/>
                <a:cs typeface="Times New Roman" panose="02020603050405020304" pitchFamily="18" charset="0"/>
              </a:rPr>
              <a:t>- Поддержание и восстановление независимости пациента в удовлетворении основных потребностей организма в соответствии с разработанными американским психологом А. </a:t>
            </a:r>
            <a:r>
              <a:rPr lang="ru-RU" cap="none" dirty="0" err="1" smtClean="0">
                <a:latin typeface="Times New Roman" panose="02020603050405020304" pitchFamily="18" charset="0"/>
                <a:cs typeface="Times New Roman" panose="02020603050405020304" pitchFamily="18" charset="0"/>
              </a:rPr>
              <a:t>Маслоу</a:t>
            </a:r>
            <a:r>
              <a:rPr lang="ru-RU" cap="none" dirty="0" smtClean="0">
                <a:latin typeface="Times New Roman" panose="02020603050405020304" pitchFamily="18" charset="0"/>
                <a:cs typeface="Times New Roman" panose="02020603050405020304" pitchFamily="18" charset="0"/>
              </a:rPr>
              <a:t> и модернизированными В. </a:t>
            </a:r>
            <a:r>
              <a:rPr lang="ru-RU" cap="none" dirty="0" err="1" smtClean="0">
                <a:latin typeface="Times New Roman" panose="02020603050405020304" pitchFamily="18" charset="0"/>
                <a:cs typeface="Times New Roman" panose="02020603050405020304" pitchFamily="18" charset="0"/>
              </a:rPr>
              <a:t>Хендерсон</a:t>
            </a:r>
            <a:r>
              <a:rPr lang="ru-RU" cap="none" dirty="0" smtClean="0">
                <a:latin typeface="Times New Roman" panose="02020603050405020304" pitchFamily="18" charset="0"/>
                <a:cs typeface="Times New Roman" panose="02020603050405020304" pitchFamily="18" charset="0"/>
              </a:rPr>
              <a:t> ежедневными потребностями человека в его повседневной деятельности.</a:t>
            </a:r>
          </a:p>
          <a:p>
            <a:pPr marL="0" indent="0">
              <a:buNone/>
            </a:pPr>
            <a:r>
              <a:rPr lang="ru-RU" cap="none" dirty="0" smtClean="0">
                <a:latin typeface="Times New Roman" panose="02020603050405020304" pitchFamily="18" charset="0"/>
                <a:cs typeface="Times New Roman" panose="02020603050405020304" pitchFamily="18" charset="0"/>
              </a:rPr>
              <a:t>Основной принцип ухода: способствовать наступлению ремиссии, не допустить развитие осложнений.</a:t>
            </a:r>
          </a:p>
          <a:p>
            <a:pPr>
              <a:buFontTx/>
              <a:buChar char="-"/>
            </a:pPr>
            <a:endParaRPr lang="ru-RU" dirty="0"/>
          </a:p>
        </p:txBody>
      </p:sp>
    </p:spTree>
    <p:extLst>
      <p:ext uri="{BB962C8B-B14F-4D97-AF65-F5344CB8AC3E}">
        <p14:creationId xmlns:p14="http://schemas.microsoft.com/office/powerpoint/2010/main" val="2955015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365156"/>
          </a:xfrm>
        </p:spPr>
        <p:txBody>
          <a:bodyPr>
            <a:normAutofit fontScale="90000"/>
          </a:bodyPr>
          <a:lstStyle/>
          <a:p>
            <a:pPr lvl="1" algn="ctr" rtl="0">
              <a:lnSpc>
                <a:spcPct val="90000"/>
              </a:lnSpc>
              <a:spcBef>
                <a:spcPct val="0"/>
              </a:spcBef>
            </a:pPr>
            <a:r>
              <a:rPr lang="ru-RU" sz="2700" dirty="0">
                <a:latin typeface="Times New Roman" panose="02020603050405020304" pitchFamily="18" charset="0"/>
                <a:cs typeface="Times New Roman" panose="02020603050405020304" pitchFamily="18" charset="0"/>
              </a:rPr>
              <a:t>Клинический пример</a:t>
            </a:r>
            <a:r>
              <a:rPr lang="ru-RU" sz="1600" dirty="0"/>
              <a:t/>
            </a:r>
            <a:br>
              <a:rPr lang="ru-RU" sz="1600" dirty="0"/>
            </a:br>
            <a:endParaRPr lang="ru-RU" dirty="0"/>
          </a:p>
        </p:txBody>
      </p:sp>
      <p:sp>
        <p:nvSpPr>
          <p:cNvPr id="3" name="Объект 2"/>
          <p:cNvSpPr>
            <a:spLocks noGrp="1"/>
          </p:cNvSpPr>
          <p:nvPr>
            <p:ph sz="quarter" idx="13"/>
          </p:nvPr>
        </p:nvSpPr>
        <p:spPr>
          <a:xfrm>
            <a:off x="913774" y="1149927"/>
            <a:ext cx="10363826" cy="5181599"/>
          </a:xfrm>
        </p:spPr>
        <p:txBody>
          <a:bodyPr>
            <a:normAutofit/>
          </a:bodyPr>
          <a:lstStyle/>
          <a:p>
            <a:r>
              <a:rPr lang="ru-RU" cap="none" dirty="0" smtClean="0">
                <a:latin typeface="Times New Roman" panose="02020603050405020304" pitchFamily="18" charset="0"/>
                <a:cs typeface="Times New Roman" panose="02020603050405020304" pitchFamily="18" charset="0"/>
              </a:rPr>
              <a:t>В пульмонологическом отделении к пациенту В. 50 лет, страдающему ХОБЛ, вызвали дежурную медицинскую сестру в связи с выраженной одышкой, кашлем и сдавлением в груди. Пациент жалуется на чувство нехватки воздуха, кашель с вязкой мокротой, свистящее дыхание и чувство давления в груди. Ухудшение в течение часа, самостоятельно пользовался </a:t>
            </a:r>
            <a:r>
              <a:rPr lang="ru-RU" cap="none" dirty="0" err="1" smtClean="0">
                <a:latin typeface="Times New Roman" panose="02020603050405020304" pitchFamily="18" charset="0"/>
                <a:cs typeface="Times New Roman" panose="02020603050405020304" pitchFamily="18" charset="0"/>
              </a:rPr>
              <a:t>беротеком</a:t>
            </a:r>
            <a:r>
              <a:rPr lang="ru-RU" cap="none" dirty="0" smtClean="0">
                <a:latin typeface="Times New Roman" panose="02020603050405020304" pitchFamily="18" charset="0"/>
                <a:cs typeface="Times New Roman" panose="02020603050405020304" pitchFamily="18" charset="0"/>
              </a:rPr>
              <a:t>, но без эффекта. При сестринском обследовании выявлено следующее: состояние пациента тяжелое, положение вынужденное - пациент сидит, опираясь на край кровати, лицо цианотичное, отечное, набухшие вены шеи. Больной испуган, выражает страх смерти, на вопросы отвечает отдельными словами. Дыхание шумное, слышно на расстоянии, «дистанционные» хрипы, экспираторная одышка до 45 в мин. Пульс 108 в минуту, артериальное давление 150/90 мм рт. Ст. В анамнезе курение в течение 32 лет. Неотложное состояние – обострение ХОБЛ.</a:t>
            </a:r>
          </a:p>
          <a:p>
            <a:endParaRPr lang="ru-RU" dirty="0"/>
          </a:p>
        </p:txBody>
      </p:sp>
    </p:spTree>
    <p:extLst>
      <p:ext uri="{BB962C8B-B14F-4D97-AF65-F5344CB8AC3E}">
        <p14:creationId xmlns:p14="http://schemas.microsoft.com/office/powerpoint/2010/main" val="2131903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13774" y="498764"/>
            <a:ext cx="10363826" cy="5874327"/>
          </a:xfrm>
        </p:spPr>
        <p:txBody>
          <a:bodyPr>
            <a:normAutofit fontScale="85000" lnSpcReduction="20000"/>
          </a:bodyPr>
          <a:lstStyle/>
          <a:p>
            <a:r>
              <a:rPr lang="ru-RU" cap="none" dirty="0" smtClean="0">
                <a:latin typeface="Times New Roman" panose="02020603050405020304" pitchFamily="18" charset="0"/>
                <a:cs typeface="Times New Roman" panose="02020603050405020304" pitchFamily="18" charset="0"/>
              </a:rPr>
              <a:t>Алгоритм действий медицинской сестры:</a:t>
            </a:r>
          </a:p>
          <a:p>
            <a:pPr marL="0" indent="0">
              <a:buNone/>
            </a:pPr>
            <a:r>
              <a:rPr lang="ru-RU" cap="none" dirty="0" smtClean="0">
                <a:latin typeface="Times New Roman" panose="02020603050405020304" pitchFamily="18" charset="0"/>
                <a:cs typeface="Times New Roman" panose="02020603050405020304" pitchFamily="18" charset="0"/>
              </a:rPr>
              <a:t>1. Обеспечить пациенту физический и психический покой, успокоить, объяснить, что состояние купируется. Помочь преодолеть психологические проблемы, связанные с состоянием.</a:t>
            </a:r>
          </a:p>
          <a:p>
            <a:pPr marL="0" indent="0">
              <a:buNone/>
            </a:pPr>
            <a:r>
              <a:rPr lang="ru-RU" cap="none" dirty="0" smtClean="0">
                <a:latin typeface="Times New Roman" panose="02020603050405020304" pitchFamily="18" charset="0"/>
                <a:cs typeface="Times New Roman" panose="02020603050405020304" pitchFamily="18" charset="0"/>
              </a:rPr>
              <a:t>2. При возможности исключить контакт с </a:t>
            </a:r>
            <a:r>
              <a:rPr lang="ru-RU" cap="none" dirty="0" err="1" smtClean="0">
                <a:latin typeface="Times New Roman" panose="02020603050405020304" pitchFamily="18" charset="0"/>
                <a:cs typeface="Times New Roman" panose="02020603050405020304" pitchFamily="18" charset="0"/>
              </a:rPr>
              <a:t>причинно</a:t>
            </a:r>
            <a:r>
              <a:rPr lang="ru-RU" cap="none" dirty="0" smtClean="0">
                <a:latin typeface="Times New Roman" panose="02020603050405020304" pitchFamily="18" charset="0"/>
                <a:cs typeface="Times New Roman" panose="02020603050405020304" pitchFamily="18" charset="0"/>
              </a:rPr>
              <a:t> значимым триггером. Для  предупреждения прогрессирования удушья</a:t>
            </a:r>
          </a:p>
          <a:p>
            <a:pPr marL="0" indent="0">
              <a:buNone/>
            </a:pPr>
            <a:r>
              <a:rPr lang="ru-RU" cap="none" dirty="0" smtClean="0">
                <a:latin typeface="Times New Roman" panose="02020603050405020304" pitchFamily="18" charset="0"/>
                <a:cs typeface="Times New Roman" panose="02020603050405020304" pitchFamily="18" charset="0"/>
              </a:rPr>
              <a:t>3. Придать пациенту удобное положение - сидя с упором на руки. Для облегчения дыхания.</a:t>
            </a:r>
          </a:p>
          <a:p>
            <a:pPr marL="0" indent="0">
              <a:buNone/>
            </a:pPr>
            <a:r>
              <a:rPr lang="ru-RU" cap="none" dirty="0" smtClean="0">
                <a:latin typeface="Times New Roman" panose="02020603050405020304" pitchFamily="18" charset="0"/>
                <a:cs typeface="Times New Roman" panose="02020603050405020304" pitchFamily="18" charset="0"/>
              </a:rPr>
              <a:t>4. Расстегнуть стесняющую одежду. Для облегчения дыхания.</a:t>
            </a:r>
          </a:p>
          <a:p>
            <a:pPr marL="0" indent="0">
              <a:buNone/>
            </a:pPr>
            <a:r>
              <a:rPr lang="ru-RU" cap="none" dirty="0" smtClean="0">
                <a:latin typeface="Times New Roman" panose="02020603050405020304" pitchFamily="18" charset="0"/>
                <a:cs typeface="Times New Roman" panose="02020603050405020304" pitchFamily="18" charset="0"/>
              </a:rPr>
              <a:t>5. Обеспечить доступ свежего воздуха. Уменьшение гипоксии.</a:t>
            </a:r>
          </a:p>
          <a:p>
            <a:pPr marL="0" indent="0">
              <a:buNone/>
            </a:pPr>
            <a:r>
              <a:rPr lang="ru-RU" cap="none" dirty="0" smtClean="0">
                <a:latin typeface="Times New Roman" panose="02020603050405020304" pitchFamily="18" charset="0"/>
                <a:cs typeface="Times New Roman" panose="02020603050405020304" pitchFamily="18" charset="0"/>
              </a:rPr>
              <a:t>6. Срочно вызвать врача через третье лицо. Для оказания квалифицированной помощи.</a:t>
            </a:r>
          </a:p>
          <a:p>
            <a:pPr marL="0" indent="0">
              <a:buNone/>
            </a:pPr>
            <a:r>
              <a:rPr lang="ru-RU" cap="none" dirty="0" smtClean="0">
                <a:latin typeface="Times New Roman" panose="02020603050405020304" pitchFamily="18" charset="0"/>
                <a:cs typeface="Times New Roman" panose="02020603050405020304" pitchFamily="18" charset="0"/>
              </a:rPr>
              <a:t>7. Обеспечить теплым питьем. Для разжижения мокроты и лучшего ее отхождения.</a:t>
            </a:r>
          </a:p>
          <a:p>
            <a:pPr marL="0" indent="0">
              <a:buNone/>
            </a:pPr>
            <a:r>
              <a:rPr lang="ru-RU" cap="none" dirty="0" smtClean="0">
                <a:latin typeface="Times New Roman" panose="02020603050405020304" pitchFamily="18" charset="0"/>
                <a:cs typeface="Times New Roman" panose="02020603050405020304" pitchFamily="18" charset="0"/>
              </a:rPr>
              <a:t>8. Применить карманный ингалятор с </a:t>
            </a:r>
            <a:r>
              <a:rPr lang="ru-RU" cap="none" dirty="0" err="1" smtClean="0">
                <a:latin typeface="Times New Roman" panose="02020603050405020304" pitchFamily="18" charset="0"/>
                <a:cs typeface="Times New Roman" panose="02020603050405020304" pitchFamily="18" charset="0"/>
              </a:rPr>
              <a:t>бронхолитиком</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беротек</a:t>
            </a:r>
            <a:r>
              <a:rPr lang="ru-RU" cap="none" dirty="0" smtClean="0">
                <a:latin typeface="Times New Roman" panose="02020603050405020304" pitchFamily="18" charset="0"/>
                <a:cs typeface="Times New Roman" panose="02020603050405020304" pitchFamily="18" charset="0"/>
              </a:rPr>
              <a:t>) или ингаляцию через </a:t>
            </a:r>
            <a:r>
              <a:rPr lang="ru-RU" cap="none" dirty="0" err="1" smtClean="0">
                <a:latin typeface="Times New Roman" panose="02020603050405020304" pitchFamily="18" charset="0"/>
                <a:cs typeface="Times New Roman" panose="02020603050405020304" pitchFamily="18" charset="0"/>
              </a:rPr>
              <a:t>небулайзер</a:t>
            </a:r>
            <a:r>
              <a:rPr lang="ru-RU" cap="none" dirty="0" smtClean="0">
                <a:latin typeface="Times New Roman" panose="02020603050405020304" pitchFamily="18" charset="0"/>
                <a:cs typeface="Times New Roman" panose="02020603050405020304" pitchFamily="18" charset="0"/>
              </a:rPr>
              <a:t>. Для уменьшения удушья.</a:t>
            </a:r>
          </a:p>
          <a:p>
            <a:pPr marL="0" indent="0">
              <a:buNone/>
            </a:pPr>
            <a:r>
              <a:rPr lang="ru-RU" cap="none" dirty="0" smtClean="0">
                <a:latin typeface="Times New Roman" panose="02020603050405020304" pitchFamily="18" charset="0"/>
                <a:cs typeface="Times New Roman" panose="02020603050405020304" pitchFamily="18" charset="0"/>
              </a:rPr>
              <a:t>9. Приготовить лекарственные препараты: </a:t>
            </a:r>
            <a:r>
              <a:rPr lang="ru-RU" cap="none" dirty="0" err="1" smtClean="0">
                <a:latin typeface="Times New Roman" panose="02020603050405020304" pitchFamily="18" charset="0"/>
                <a:cs typeface="Times New Roman" panose="02020603050405020304" pitchFamily="18" charset="0"/>
              </a:rPr>
              <a:t>бронхолитики</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сальбутамол</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тербуталин</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беродуал</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атровент</a:t>
            </a:r>
            <a:r>
              <a:rPr lang="ru-RU" cap="none" dirty="0" smtClean="0">
                <a:latin typeface="Times New Roman" panose="02020603050405020304" pitchFamily="18" charset="0"/>
                <a:cs typeface="Times New Roman" panose="02020603050405020304" pitchFamily="18" charset="0"/>
              </a:rPr>
              <a:t>, эуфиллин ,преднизолон, гидрокортизон и др. Для оказания квалифицированной помощи.</a:t>
            </a:r>
          </a:p>
          <a:p>
            <a:pPr marL="0" indent="0">
              <a:buNone/>
            </a:pPr>
            <a:r>
              <a:rPr lang="ru-RU" cap="none" dirty="0" smtClean="0">
                <a:latin typeface="Times New Roman" panose="02020603050405020304" pitchFamily="18" charset="0"/>
                <a:cs typeface="Times New Roman" panose="02020603050405020304" pitchFamily="18" charset="0"/>
              </a:rPr>
              <a:t>10. Постоянно контролировать состояние пациента, пульс, артериальное давление, частоту дыхательных движений, характер мокроты. Для контроля эффективности оказываемой помощи и своевременного выявления осложнений</a:t>
            </a:r>
          </a:p>
          <a:p>
            <a:endParaRPr lang="ru-RU" dirty="0"/>
          </a:p>
        </p:txBody>
      </p:sp>
    </p:spTree>
    <p:extLst>
      <p:ext uri="{BB962C8B-B14F-4D97-AF65-F5344CB8AC3E}">
        <p14:creationId xmlns:p14="http://schemas.microsoft.com/office/powerpoint/2010/main" val="3407607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3"/>
            <p:extLst>
              <p:ext uri="{D42A27DB-BD31-4B8C-83A1-F6EECF244321}">
                <p14:modId xmlns:p14="http://schemas.microsoft.com/office/powerpoint/2010/main" val="1302922376"/>
              </p:ext>
            </p:extLst>
          </p:nvPr>
        </p:nvGraphicFramePr>
        <p:xfrm>
          <a:off x="817416" y="3"/>
          <a:ext cx="10903528" cy="6874020"/>
        </p:xfrm>
        <a:graphic>
          <a:graphicData uri="http://schemas.openxmlformats.org/drawingml/2006/table">
            <a:tbl>
              <a:tblPr firstRow="1" firstCol="1" bandRow="1">
                <a:tableStyleId>{5C22544A-7EE6-4342-B048-85BDC9FD1C3A}</a:tableStyleId>
              </a:tblPr>
              <a:tblGrid>
                <a:gridCol w="5451764">
                  <a:extLst>
                    <a:ext uri="{9D8B030D-6E8A-4147-A177-3AD203B41FA5}">
                      <a16:colId xmlns:a16="http://schemas.microsoft.com/office/drawing/2014/main" val="1687555025"/>
                    </a:ext>
                  </a:extLst>
                </a:gridCol>
                <a:gridCol w="5451764">
                  <a:extLst>
                    <a:ext uri="{9D8B030D-6E8A-4147-A177-3AD203B41FA5}">
                      <a16:colId xmlns:a16="http://schemas.microsoft.com/office/drawing/2014/main" val="2764377954"/>
                    </a:ext>
                  </a:extLst>
                </a:gridCol>
              </a:tblGrid>
              <a:tr h="275030">
                <a:tc>
                  <a:txBody>
                    <a:bodyPr/>
                    <a:lstStyle/>
                    <a:p>
                      <a:pPr marR="125730" algn="just">
                        <a:lnSpc>
                          <a:spcPct val="150000"/>
                        </a:lnSpc>
                        <a:spcAft>
                          <a:spcPts val="800"/>
                        </a:spcAft>
                      </a:pPr>
                      <a:r>
                        <a:rPr lang="ru-RU" sz="1400">
                          <a:effectLst/>
                          <a:latin typeface="Times New Roman" panose="02020603050405020304" pitchFamily="18" charset="0"/>
                          <a:cs typeface="Times New Roman" panose="02020603050405020304" pitchFamily="18" charset="0"/>
                        </a:rPr>
                        <a:t>Сестринские вмешательства</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R="125730" algn="just">
                        <a:lnSpc>
                          <a:spcPct val="150000"/>
                        </a:lnSpc>
                        <a:spcAft>
                          <a:spcPts val="800"/>
                        </a:spcAft>
                      </a:pPr>
                      <a:r>
                        <a:rPr lang="ru-RU" sz="1400">
                          <a:effectLst/>
                          <a:latin typeface="Times New Roman" panose="02020603050405020304" pitchFamily="18" charset="0"/>
                          <a:cs typeface="Times New Roman" panose="02020603050405020304" pitchFamily="18" charset="0"/>
                        </a:rPr>
                        <a:t>Обоснование</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22731891"/>
                  </a:ext>
                </a:extLst>
              </a:tr>
              <a:tr h="587436">
                <a:tc>
                  <a:txBody>
                    <a:bodyPr/>
                    <a:lstStyle/>
                    <a:p>
                      <a:pPr marR="125730" algn="just">
                        <a:lnSpc>
                          <a:spcPct val="150000"/>
                        </a:lnSpc>
                        <a:spcAft>
                          <a:spcPts val="800"/>
                        </a:spcAft>
                      </a:pPr>
                      <a:r>
                        <a:rPr lang="ru-RU" sz="1400">
                          <a:effectLst/>
                          <a:latin typeface="Times New Roman" panose="02020603050405020304" pitchFamily="18" charset="0"/>
                          <a:cs typeface="Times New Roman" panose="02020603050405020304" pitchFamily="18" charset="0"/>
                        </a:rPr>
                        <a:t>1. Успокоить пациентку, рассказать о преходящем характере одышки.</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R="125730" algn="just">
                        <a:lnSpc>
                          <a:spcPct val="150000"/>
                        </a:lnSpc>
                        <a:spcAft>
                          <a:spcPts val="800"/>
                        </a:spcAft>
                      </a:pPr>
                      <a:r>
                        <a:rPr lang="ru-RU" sz="1400">
                          <a:effectLst/>
                          <a:latin typeface="Times New Roman" panose="02020603050405020304" pitchFamily="18" charset="0"/>
                          <a:cs typeface="Times New Roman" panose="02020603050405020304" pitchFamily="18" charset="0"/>
                        </a:rPr>
                        <a:t>Помочь преодолеть психологические проблемы связанные с состоянием</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75717819"/>
                  </a:ext>
                </a:extLst>
              </a:tr>
              <a:tr h="275030">
                <a:tc>
                  <a:txBody>
                    <a:bodyPr/>
                    <a:lstStyle/>
                    <a:p>
                      <a:pPr marR="125730" algn="just">
                        <a:lnSpc>
                          <a:spcPct val="150000"/>
                        </a:lnSpc>
                        <a:spcAft>
                          <a:spcPts val="800"/>
                        </a:spcAft>
                      </a:pPr>
                      <a:r>
                        <a:rPr lang="ru-RU" sz="1400" dirty="0">
                          <a:effectLst/>
                          <a:latin typeface="Times New Roman" panose="02020603050405020304" pitchFamily="18" charset="0"/>
                          <a:cs typeface="Times New Roman" panose="02020603050405020304" pitchFamily="18" charset="0"/>
                        </a:rPr>
                        <a:t>2. При возможности – исключить воздействие аллергенов.</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R="125730" algn="just">
                        <a:lnSpc>
                          <a:spcPct val="150000"/>
                        </a:lnSpc>
                        <a:spcAft>
                          <a:spcPts val="800"/>
                        </a:spcAft>
                      </a:pPr>
                      <a:r>
                        <a:rPr lang="ru-RU" sz="1400">
                          <a:effectLst/>
                          <a:latin typeface="Times New Roman" panose="02020603050405020304" pitchFamily="18" charset="0"/>
                          <a:cs typeface="Times New Roman" panose="02020603050405020304" pitchFamily="18" charset="0"/>
                        </a:rPr>
                        <a:t>Для предупреждения прогрессирования обострения</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82095437"/>
                  </a:ext>
                </a:extLst>
              </a:tr>
              <a:tr h="275030">
                <a:tc>
                  <a:txBody>
                    <a:bodyPr/>
                    <a:lstStyle/>
                    <a:p>
                      <a:pPr marR="125730" algn="just">
                        <a:lnSpc>
                          <a:spcPct val="150000"/>
                        </a:lnSpc>
                        <a:spcAft>
                          <a:spcPts val="800"/>
                        </a:spcAft>
                      </a:pPr>
                      <a:r>
                        <a:rPr lang="ru-RU" sz="1400">
                          <a:effectLst/>
                          <a:latin typeface="Times New Roman" panose="02020603050405020304" pitchFamily="18" charset="0"/>
                          <a:cs typeface="Times New Roman" panose="02020603050405020304" pitchFamily="18" charset="0"/>
                        </a:rPr>
                        <a:t>3. Обеспечить соблюдение лечебно-охранительного режима.</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R="125730" algn="just">
                        <a:lnSpc>
                          <a:spcPct val="150000"/>
                        </a:lnSpc>
                        <a:spcAft>
                          <a:spcPts val="800"/>
                        </a:spcAft>
                      </a:pPr>
                      <a:r>
                        <a:rPr lang="ru-RU" sz="1400">
                          <a:effectLst/>
                          <a:latin typeface="Times New Roman" panose="02020603050405020304" pitchFamily="18" charset="0"/>
                          <a:cs typeface="Times New Roman" panose="02020603050405020304" pitchFamily="18" charset="0"/>
                        </a:rPr>
                        <a:t>Для улучшения состояния</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44264827"/>
                  </a:ext>
                </a:extLst>
              </a:tr>
              <a:tr h="587436">
                <a:tc>
                  <a:txBody>
                    <a:bodyPr/>
                    <a:lstStyle/>
                    <a:p>
                      <a:pPr marR="125730" algn="just">
                        <a:lnSpc>
                          <a:spcPct val="150000"/>
                        </a:lnSpc>
                        <a:spcAft>
                          <a:spcPts val="800"/>
                        </a:spcAft>
                      </a:pPr>
                      <a:r>
                        <a:rPr lang="ru-RU" sz="1400">
                          <a:effectLst/>
                          <a:latin typeface="Times New Roman" panose="02020603050405020304" pitchFamily="18" charset="0"/>
                          <a:cs typeface="Times New Roman" panose="02020603050405020304" pitchFamily="18" charset="0"/>
                        </a:rPr>
                        <a:t>4. Объяснить необходимость приема удобного положения – сидя с упором на руки.</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R="125730" algn="just">
                        <a:lnSpc>
                          <a:spcPct val="150000"/>
                        </a:lnSpc>
                        <a:spcAft>
                          <a:spcPts val="800"/>
                        </a:spcAft>
                      </a:pPr>
                      <a:r>
                        <a:rPr lang="ru-RU" sz="1400">
                          <a:effectLst/>
                          <a:latin typeface="Times New Roman" panose="02020603050405020304" pitchFamily="18" charset="0"/>
                          <a:cs typeface="Times New Roman" panose="02020603050405020304" pitchFamily="18" charset="0"/>
                        </a:rPr>
                        <a:t>Для облегчения дыхания.</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13359440"/>
                  </a:ext>
                </a:extLst>
              </a:tr>
              <a:tr h="587436">
                <a:tc>
                  <a:txBody>
                    <a:bodyPr/>
                    <a:lstStyle/>
                    <a:p>
                      <a:pPr marR="125730" algn="just">
                        <a:lnSpc>
                          <a:spcPct val="150000"/>
                        </a:lnSpc>
                        <a:spcAft>
                          <a:spcPts val="800"/>
                        </a:spcAft>
                      </a:pPr>
                      <a:r>
                        <a:rPr lang="ru-RU" sz="1400">
                          <a:effectLst/>
                          <a:latin typeface="Times New Roman" panose="02020603050405020304" pitchFamily="18" charset="0"/>
                          <a:cs typeface="Times New Roman" panose="02020603050405020304" pitchFamily="18" charset="0"/>
                        </a:rPr>
                        <a:t>5. Расстегнуть стесняющую одежду, обеспечить доступ свежего воздуха, при необходимости – провести оксигенотерапию.</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R="125730" algn="just">
                        <a:lnSpc>
                          <a:spcPct val="150000"/>
                        </a:lnSpc>
                        <a:spcAft>
                          <a:spcPts val="800"/>
                        </a:spcAft>
                      </a:pPr>
                      <a:r>
                        <a:rPr lang="ru-RU" sz="1400">
                          <a:effectLst/>
                          <a:latin typeface="Times New Roman" panose="02020603050405020304" pitchFamily="18" charset="0"/>
                          <a:cs typeface="Times New Roman" panose="02020603050405020304" pitchFamily="18" charset="0"/>
                        </a:rPr>
                        <a:t>Для улучшения дыхания и газообмена в легких.</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37803516"/>
                  </a:ext>
                </a:extLst>
              </a:tr>
              <a:tr h="275030">
                <a:tc>
                  <a:txBody>
                    <a:bodyPr/>
                    <a:lstStyle/>
                    <a:p>
                      <a:pPr marR="125730" algn="just">
                        <a:lnSpc>
                          <a:spcPct val="150000"/>
                        </a:lnSpc>
                        <a:spcAft>
                          <a:spcPts val="800"/>
                        </a:spcAft>
                      </a:pPr>
                      <a:r>
                        <a:rPr lang="ru-RU" sz="1400">
                          <a:effectLst/>
                          <a:latin typeface="Times New Roman" panose="02020603050405020304" pitchFamily="18" charset="0"/>
                          <a:cs typeface="Times New Roman" panose="02020603050405020304" pitchFamily="18" charset="0"/>
                        </a:rPr>
                        <a:t>6. Обеспечить теплым питьем.</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R="125730" algn="just">
                        <a:lnSpc>
                          <a:spcPct val="150000"/>
                        </a:lnSpc>
                        <a:spcAft>
                          <a:spcPts val="800"/>
                        </a:spcAft>
                      </a:pPr>
                      <a:r>
                        <a:rPr lang="ru-RU" sz="1400">
                          <a:effectLst/>
                          <a:latin typeface="Times New Roman" panose="02020603050405020304" pitchFamily="18" charset="0"/>
                          <a:cs typeface="Times New Roman" panose="02020603050405020304" pitchFamily="18" charset="0"/>
                        </a:rPr>
                        <a:t>Для разжижения мокроты и лучшего ее отхождения.</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31841960"/>
                  </a:ext>
                </a:extLst>
              </a:tr>
              <a:tr h="899842">
                <a:tc>
                  <a:txBody>
                    <a:bodyPr/>
                    <a:lstStyle/>
                    <a:p>
                      <a:pPr marR="125730" algn="just">
                        <a:lnSpc>
                          <a:spcPct val="150000"/>
                        </a:lnSpc>
                        <a:spcAft>
                          <a:spcPts val="800"/>
                        </a:spcAft>
                      </a:pPr>
                      <a:r>
                        <a:rPr lang="ru-RU" sz="1400">
                          <a:effectLst/>
                          <a:latin typeface="Times New Roman" panose="02020603050405020304" pitchFamily="18" charset="0"/>
                          <a:cs typeface="Times New Roman" panose="02020603050405020304" pitchFamily="18" charset="0"/>
                        </a:rPr>
                        <a:t>7. Обеспечить прием лекарственных препаратов по назначению врача: ингаляции беродуала, β2–агонистов длительного действия, ГКС.</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R="125730" algn="just">
                        <a:lnSpc>
                          <a:spcPct val="150000"/>
                        </a:lnSpc>
                        <a:spcAft>
                          <a:spcPts val="800"/>
                        </a:spcAft>
                      </a:pPr>
                      <a:r>
                        <a:rPr lang="ru-RU" sz="1400">
                          <a:effectLst/>
                          <a:latin typeface="Times New Roman" panose="02020603050405020304" pitchFamily="18" charset="0"/>
                          <a:cs typeface="Times New Roman" panose="02020603050405020304" pitchFamily="18" charset="0"/>
                        </a:rPr>
                        <a:t>Для оказания квалифицированной помощи.</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01015305"/>
                  </a:ext>
                </a:extLst>
              </a:tr>
              <a:tr h="275030">
                <a:tc>
                  <a:txBody>
                    <a:bodyPr/>
                    <a:lstStyle/>
                    <a:p>
                      <a:pPr marR="125730" algn="just">
                        <a:lnSpc>
                          <a:spcPct val="150000"/>
                        </a:lnSpc>
                        <a:spcAft>
                          <a:spcPts val="800"/>
                        </a:spcAft>
                      </a:pPr>
                      <a:r>
                        <a:rPr lang="ru-RU" sz="1400">
                          <a:effectLst/>
                          <a:latin typeface="Times New Roman" panose="02020603050405020304" pitchFamily="18" charset="0"/>
                          <a:cs typeface="Times New Roman" panose="02020603050405020304" pitchFamily="18" charset="0"/>
                        </a:rPr>
                        <a:t>8. Объяснить необходимость ограничения физических нагрузок.</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R="125730" algn="just">
                        <a:lnSpc>
                          <a:spcPct val="150000"/>
                        </a:lnSpc>
                        <a:spcAft>
                          <a:spcPts val="800"/>
                        </a:spcAft>
                      </a:pPr>
                      <a:r>
                        <a:rPr lang="ru-RU" sz="1400">
                          <a:effectLst/>
                          <a:latin typeface="Times New Roman" panose="02020603050405020304" pitchFamily="18" charset="0"/>
                          <a:cs typeface="Times New Roman" panose="02020603050405020304" pitchFamily="18" charset="0"/>
                        </a:rPr>
                        <a:t>Для профилактики развития осложнений.</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94255642"/>
                  </a:ext>
                </a:extLst>
              </a:tr>
              <a:tr h="587436">
                <a:tc>
                  <a:txBody>
                    <a:bodyPr/>
                    <a:lstStyle/>
                    <a:p>
                      <a:pPr marR="125730" algn="just">
                        <a:lnSpc>
                          <a:spcPct val="150000"/>
                        </a:lnSpc>
                        <a:spcAft>
                          <a:spcPts val="800"/>
                        </a:spcAft>
                      </a:pPr>
                      <a:r>
                        <a:rPr lang="ru-RU" sz="1400">
                          <a:effectLst/>
                          <a:latin typeface="Times New Roman" panose="02020603050405020304" pitchFamily="18" charset="0"/>
                          <a:cs typeface="Times New Roman" panose="02020603050405020304" pitchFamily="18" charset="0"/>
                        </a:rPr>
                        <a:t>9. Контролировать внешний вид и состояние пациентки: ЧДД, пульс, АД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R="125730" algn="just">
                        <a:lnSpc>
                          <a:spcPct val="150000"/>
                        </a:lnSpc>
                        <a:spcAft>
                          <a:spcPts val="800"/>
                        </a:spcAft>
                      </a:pPr>
                      <a:r>
                        <a:rPr lang="ru-RU" sz="1400" dirty="0">
                          <a:effectLst/>
                          <a:latin typeface="Times New Roman" panose="02020603050405020304" pitchFamily="18" charset="0"/>
                          <a:cs typeface="Times New Roman" panose="02020603050405020304" pitchFamily="18" charset="0"/>
                        </a:rPr>
                        <a:t>Для контроля эффективности оказываемой помощи и своевременного выявления осложнений.</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12733683"/>
                  </a:ext>
                </a:extLst>
              </a:tr>
              <a:tr h="2136280">
                <a:tc>
                  <a:txBody>
                    <a:bodyPr/>
                    <a:lstStyle/>
                    <a:p>
                      <a:pPr marR="125730" algn="just">
                        <a:lnSpc>
                          <a:spcPct val="150000"/>
                        </a:lnSpc>
                        <a:spcAft>
                          <a:spcPts val="800"/>
                        </a:spcAft>
                      </a:pPr>
                      <a:r>
                        <a:rPr lang="ru-RU" sz="1400" dirty="0">
                          <a:effectLst/>
                          <a:latin typeface="Times New Roman" panose="02020603050405020304" pitchFamily="18" charset="0"/>
                          <a:cs typeface="Times New Roman" panose="02020603050405020304" pitchFamily="18" charset="0"/>
                        </a:rPr>
                        <a:t>10. При удовлетворительном состоянии рассказать пациентке о причинах появления одышки и мерах ее предупреждения:</a:t>
                      </a:r>
                    </a:p>
                    <a:p>
                      <a:pPr marR="125730" algn="just">
                        <a:lnSpc>
                          <a:spcPct val="100000"/>
                        </a:lnSpc>
                        <a:spcAft>
                          <a:spcPts val="750"/>
                        </a:spcAft>
                      </a:pPr>
                      <a:r>
                        <a:rPr lang="ru-RU" sz="1400" dirty="0">
                          <a:effectLst/>
                          <a:latin typeface="Times New Roman" panose="02020603050405020304" pitchFamily="18" charset="0"/>
                          <a:cs typeface="Times New Roman" panose="02020603050405020304" pitchFamily="18" charset="0"/>
                        </a:rPr>
                        <a:t>— ДН,</a:t>
                      </a:r>
                    </a:p>
                    <a:p>
                      <a:pPr marR="125730" algn="just">
                        <a:lnSpc>
                          <a:spcPct val="100000"/>
                        </a:lnSpc>
                        <a:spcAft>
                          <a:spcPts val="750"/>
                        </a:spcAft>
                      </a:pPr>
                      <a:r>
                        <a:rPr lang="ru-RU" sz="1400" dirty="0">
                          <a:effectLst/>
                          <a:latin typeface="Times New Roman" panose="02020603050405020304" pitchFamily="18" charset="0"/>
                          <a:cs typeface="Times New Roman" panose="02020603050405020304" pitchFamily="18" charset="0"/>
                        </a:rPr>
                        <a:t>— соблюдения </a:t>
                      </a:r>
                      <a:r>
                        <a:rPr lang="ru-RU" sz="1400" dirty="0" err="1">
                          <a:effectLst/>
                          <a:latin typeface="Times New Roman" panose="02020603050405020304" pitchFamily="18" charset="0"/>
                          <a:cs typeface="Times New Roman" panose="02020603050405020304" pitchFamily="18" charset="0"/>
                        </a:rPr>
                        <a:t>гипоаллергенной</a:t>
                      </a:r>
                      <a:r>
                        <a:rPr lang="ru-RU" sz="1400" dirty="0">
                          <a:effectLst/>
                          <a:latin typeface="Times New Roman" panose="02020603050405020304" pitchFamily="18" charset="0"/>
                          <a:cs typeface="Times New Roman" panose="02020603050405020304" pitchFamily="18" charset="0"/>
                        </a:rPr>
                        <a:t> диеты,</a:t>
                      </a:r>
                    </a:p>
                    <a:p>
                      <a:pPr marR="125730" algn="just">
                        <a:lnSpc>
                          <a:spcPct val="100000"/>
                        </a:lnSpc>
                        <a:spcAft>
                          <a:spcPts val="750"/>
                        </a:spcAft>
                      </a:pPr>
                      <a:r>
                        <a:rPr lang="ru-RU" sz="1400" dirty="0">
                          <a:effectLst/>
                          <a:latin typeface="Times New Roman" panose="02020603050405020304" pitchFamily="18" charset="0"/>
                          <a:cs typeface="Times New Roman" panose="02020603050405020304" pitchFamily="18" charset="0"/>
                        </a:rPr>
                        <a:t>— соблюдения режима труда и отдыха,</a:t>
                      </a:r>
                    </a:p>
                    <a:p>
                      <a:pPr marR="125730" algn="just">
                        <a:lnSpc>
                          <a:spcPct val="100000"/>
                        </a:lnSpc>
                        <a:spcAft>
                          <a:spcPts val="750"/>
                        </a:spcAft>
                      </a:pPr>
                      <a:r>
                        <a:rPr lang="ru-RU" sz="1400" dirty="0">
                          <a:effectLst/>
                          <a:latin typeface="Times New Roman" panose="02020603050405020304" pitchFamily="18" charset="0"/>
                          <a:cs typeface="Times New Roman" panose="02020603050405020304" pitchFamily="18" charset="0"/>
                        </a:rPr>
                        <a:t>— постоянного приема ЛС,</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nSpc>
                          <a:spcPct val="107000"/>
                        </a:lnSpc>
                      </a:pPr>
                      <a:endParaRPr lang="ru-RU" sz="1400" dirty="0">
                        <a:effectLst/>
                        <a:latin typeface="Times New Roman" panose="02020603050405020304" pitchFamily="18" charset="0"/>
                        <a:cs typeface="Times New Roman" panose="02020603050405020304" pitchFamily="18" charset="0"/>
                      </a:endParaRPr>
                    </a:p>
                  </a:txBody>
                  <a:tcPr marL="2943" marR="2943" marT="2943" marB="2943" anchor="ctr"/>
                </a:tc>
                <a:extLst>
                  <a:ext uri="{0D108BD9-81ED-4DB2-BD59-A6C34878D82A}">
                    <a16:rowId xmlns:a16="http://schemas.microsoft.com/office/drawing/2014/main" val="3695948084"/>
                  </a:ext>
                </a:extLst>
              </a:tr>
            </a:tbl>
          </a:graphicData>
        </a:graphic>
      </p:graphicFrame>
    </p:spTree>
    <p:extLst>
      <p:ext uri="{BB962C8B-B14F-4D97-AF65-F5344CB8AC3E}">
        <p14:creationId xmlns:p14="http://schemas.microsoft.com/office/powerpoint/2010/main" val="26722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04801" y="263236"/>
            <a:ext cx="11443854" cy="6497782"/>
          </a:xfrm>
        </p:spPr>
        <p:txBody>
          <a:bodyPr>
            <a:normAutofit fontScale="92500" lnSpcReduction="10000"/>
          </a:bodyPr>
          <a:lstStyle/>
          <a:p>
            <a:pPr marL="0" indent="0" algn="ctr">
              <a:buNone/>
            </a:pPr>
            <a:r>
              <a:rPr lang="ru-RU" sz="3100" b="1" cap="none" dirty="0" smtClean="0">
                <a:latin typeface="Times New Roman" panose="02020603050405020304" pitchFamily="18" charset="0"/>
                <a:cs typeface="Times New Roman" panose="02020603050405020304" pitchFamily="18" charset="0"/>
              </a:rPr>
              <a:t>Заключение</a:t>
            </a:r>
            <a:endParaRPr lang="ru-RU" cap="none" dirty="0" smtClean="0">
              <a:latin typeface="Times New Roman" panose="02020603050405020304" pitchFamily="18" charset="0"/>
              <a:cs typeface="Times New Roman" panose="02020603050405020304" pitchFamily="18" charset="0"/>
            </a:endParaRPr>
          </a:p>
          <a:p>
            <a:r>
              <a:rPr lang="ru-RU" sz="2100" cap="none" dirty="0" smtClean="0">
                <a:latin typeface="Times New Roman" panose="02020603050405020304" pitchFamily="18" charset="0"/>
                <a:cs typeface="Times New Roman" panose="02020603050405020304" pitchFamily="18" charset="0"/>
              </a:rPr>
              <a:t>Выявление, уменьшение воздействия и контролирование факторов риска являются важнейшими шагами профилактики и лечения любой болезни. В случае ХОБЛ такими факторами являются табачный дым, профессиональные воздействия, а также </a:t>
            </a:r>
            <a:r>
              <a:rPr lang="ru-RU" sz="2100" cap="none" dirty="0" err="1" smtClean="0">
                <a:latin typeface="Times New Roman" panose="02020603050405020304" pitchFamily="18" charset="0"/>
                <a:cs typeface="Times New Roman" panose="02020603050405020304" pitchFamily="18" charset="0"/>
              </a:rPr>
              <a:t>поллютанты</a:t>
            </a:r>
            <a:r>
              <a:rPr lang="ru-RU" sz="2100" cap="none" dirty="0" smtClean="0">
                <a:latin typeface="Times New Roman" panose="02020603050405020304" pitchFamily="18" charset="0"/>
                <a:cs typeface="Times New Roman" panose="02020603050405020304" pitchFamily="18" charset="0"/>
              </a:rPr>
              <a:t> и </a:t>
            </a:r>
            <a:r>
              <a:rPr lang="ru-RU" sz="2100" cap="none" dirty="0" err="1" smtClean="0">
                <a:latin typeface="Times New Roman" panose="02020603050405020304" pitchFamily="18" charset="0"/>
                <a:cs typeface="Times New Roman" panose="02020603050405020304" pitchFamily="18" charset="0"/>
              </a:rPr>
              <a:t>ирританты</a:t>
            </a:r>
            <a:r>
              <a:rPr lang="ru-RU" sz="2100" cap="none" dirty="0" smtClean="0">
                <a:latin typeface="Times New Roman" panose="02020603050405020304" pitchFamily="18" charset="0"/>
                <a:cs typeface="Times New Roman" panose="02020603050405020304" pitchFamily="18" charset="0"/>
              </a:rPr>
              <a:t> внутри жилищ и в атмосфере. Поскольку курение сигарет повсеместно является самым распространенным фактором риска при ХОБЛ, необходимо внедрение антитабачных программ, причем программы отказа от курения должны быть легкодоступны и должны предлагаться для всех курильщиков..</a:t>
            </a:r>
          </a:p>
          <a:p>
            <a:r>
              <a:rPr lang="ru-RU" sz="2100" cap="none" dirty="0" smtClean="0">
                <a:latin typeface="Times New Roman" panose="02020603050405020304" pitchFamily="18" charset="0"/>
                <a:cs typeface="Times New Roman" panose="02020603050405020304" pitchFamily="18" charset="0"/>
              </a:rPr>
              <a:t>Медицинские работники должны побуждать каждого курильщика бросить курить, даже если он пришел в медицинское учреждение по не связанным с курением причинам и не имеет симптомов </a:t>
            </a:r>
            <a:r>
              <a:rPr lang="ru-RU" sz="2100" cap="none" dirty="0" err="1" smtClean="0">
                <a:latin typeface="Times New Roman" panose="02020603050405020304" pitchFamily="18" charset="0"/>
                <a:cs typeface="Times New Roman" panose="02020603050405020304" pitchFamily="18" charset="0"/>
              </a:rPr>
              <a:t>хобл</a:t>
            </a:r>
            <a:r>
              <a:rPr lang="ru-RU" sz="2100" cap="none" dirty="0" smtClean="0">
                <a:latin typeface="Times New Roman" panose="02020603050405020304" pitchFamily="18" charset="0"/>
                <a:cs typeface="Times New Roman" panose="02020603050405020304" pitchFamily="18" charset="0"/>
              </a:rPr>
              <a:t>, признаков ограничения скорости воздушного потока или других заболеваний, обусловленных курением.</a:t>
            </a:r>
          </a:p>
          <a:p>
            <a:r>
              <a:rPr lang="ru-RU" sz="2100" cap="none" dirty="0" smtClean="0">
                <a:latin typeface="Times New Roman" panose="02020603050405020304" pitchFamily="18" charset="0"/>
                <a:cs typeface="Times New Roman" panose="02020603050405020304" pitchFamily="18" charset="0"/>
              </a:rPr>
              <a:t>Медицинская сестра активно участвует в оказании лечебно-реабилитационных мероприятий и сестринской помощи пациентам с хронической </a:t>
            </a:r>
            <a:r>
              <a:rPr lang="ru-RU" sz="2100" cap="none" dirty="0" err="1" smtClean="0">
                <a:latin typeface="Times New Roman" panose="02020603050405020304" pitchFamily="18" charset="0"/>
                <a:cs typeface="Times New Roman" panose="02020603050405020304" pitchFamily="18" charset="0"/>
              </a:rPr>
              <a:t>обструктивной</a:t>
            </a:r>
            <a:r>
              <a:rPr lang="ru-RU" sz="2100" cap="none" dirty="0" smtClean="0">
                <a:latin typeface="Times New Roman" panose="02020603050405020304" pitchFamily="18" charset="0"/>
                <a:cs typeface="Times New Roman" panose="02020603050405020304" pitchFamily="18" charset="0"/>
              </a:rPr>
              <a:t> болезнью легких. Она контролирует выполнение пациентами назначенного лечения, ведет разъяснительную работу, убеждая их проходить необходимые курсы реабилитации и лечения, организует сестринский уход за пациентами с хронической </a:t>
            </a:r>
            <a:r>
              <a:rPr lang="ru-RU" sz="2100" cap="none" dirty="0" err="1" smtClean="0">
                <a:latin typeface="Times New Roman" panose="02020603050405020304" pitchFamily="18" charset="0"/>
                <a:cs typeface="Times New Roman" panose="02020603050405020304" pitchFamily="18" charset="0"/>
              </a:rPr>
              <a:t>обструктивной</a:t>
            </a:r>
            <a:r>
              <a:rPr lang="ru-RU" sz="2100" cap="none" dirty="0" smtClean="0">
                <a:latin typeface="Times New Roman" panose="02020603050405020304" pitchFamily="18" charset="0"/>
                <a:cs typeface="Times New Roman" panose="02020603050405020304" pitchFamily="18" charset="0"/>
              </a:rPr>
              <a:t> болезнью легких. Осуществляет подготовку пациентов к предстоящим лабораторным и инструментальным методам диагностики, своевременно и качественно оформляет медицинскую документацию, проводит санитарное просвещение по профилактик обострений ХОБЛ</a:t>
            </a:r>
            <a:endParaRPr lang="ru-RU" sz="21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8509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94440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83047" y="914401"/>
            <a:ext cx="10363826" cy="5320144"/>
          </a:xfrm>
        </p:spPr>
        <p:txBody>
          <a:bodyPr>
            <a:normAutofit fontScale="92500"/>
          </a:bodyPr>
          <a:lstStyle/>
          <a:p>
            <a:r>
              <a:rPr lang="ru-RU" sz="2400" b="1" cap="none" dirty="0" smtClean="0">
                <a:latin typeface="Times New Roman" panose="02020603050405020304" pitchFamily="18" charset="0"/>
                <a:cs typeface="Times New Roman" panose="02020603050405020304" pitchFamily="18" charset="0"/>
              </a:rPr>
              <a:t>Актуальность проблемы: </a:t>
            </a:r>
            <a:r>
              <a:rPr lang="ru-RU" sz="2400" cap="none" dirty="0" smtClean="0">
                <a:latin typeface="Times New Roman" panose="02020603050405020304" pitchFamily="18" charset="0"/>
                <a:cs typeface="Times New Roman" panose="02020603050405020304" pitchFamily="18" charset="0"/>
              </a:rPr>
              <a:t>хроническая </a:t>
            </a:r>
            <a:r>
              <a:rPr lang="ru-RU" sz="2400" cap="none" dirty="0" err="1" smtClean="0">
                <a:latin typeface="Times New Roman" panose="02020603050405020304" pitchFamily="18" charset="0"/>
                <a:cs typeface="Times New Roman" panose="02020603050405020304" pitchFamily="18" charset="0"/>
              </a:rPr>
              <a:t>обструктивная</a:t>
            </a:r>
            <a:r>
              <a:rPr lang="ru-RU" sz="2400" cap="none" dirty="0" smtClean="0">
                <a:latin typeface="Times New Roman" panose="02020603050405020304" pitchFamily="18" charset="0"/>
                <a:cs typeface="Times New Roman" panose="02020603050405020304" pitchFamily="18" charset="0"/>
              </a:rPr>
              <a:t> болезнь легких (ХОБЛ) – одна из важнейших проблем современного здравоохранения в связи с постоянно возрастающей распространенностью и смертностью от этого заболевания. Смертность пациентов от ХОБЛ продолжают расти во всем мире, что в первую очередь обусловлено широкой распространённостью курения. Существует закон регулирующий стандарт медицинской помощи больным с ХОБЛ.</a:t>
            </a:r>
          </a:p>
          <a:p>
            <a:r>
              <a:rPr lang="ru-RU" sz="2400" cap="none" dirty="0" smtClean="0">
                <a:latin typeface="Times New Roman" panose="02020603050405020304" pitchFamily="18" charset="0"/>
                <a:cs typeface="Times New Roman" panose="02020603050405020304" pitchFamily="18" charset="0"/>
              </a:rPr>
              <a:t>Люди, страдающие </a:t>
            </a:r>
            <a:r>
              <a:rPr lang="ru-RU" sz="2400" cap="none" dirty="0" smtClean="0">
                <a:latin typeface="Times New Roman" panose="02020603050405020304" pitchFamily="18" charset="0"/>
                <a:cs typeface="Times New Roman" panose="02020603050405020304" pitchFamily="18" charset="0"/>
              </a:rPr>
              <a:t>ХОБЛ</a:t>
            </a:r>
            <a:r>
              <a:rPr lang="ru-RU" sz="2400" cap="none" dirty="0" smtClean="0">
                <a:latin typeface="Times New Roman" panose="02020603050405020304" pitchFamily="18" charset="0"/>
                <a:cs typeface="Times New Roman" panose="02020603050405020304" pitchFamily="18" charset="0"/>
              </a:rPr>
              <a:t>, </a:t>
            </a:r>
            <a:r>
              <a:rPr lang="ru-RU" sz="2400" cap="none" dirty="0" smtClean="0">
                <a:latin typeface="Times New Roman" panose="02020603050405020304" pitchFamily="18" charset="0"/>
                <a:cs typeface="Times New Roman" panose="02020603050405020304" pitchFamily="18" charset="0"/>
              </a:rPr>
              <a:t>нуждаются в организации лечебно-охранительного режима, а родственники пациента – в обучении уходу, подготовке к исследованиям, помощи при развитии приступа. Роль медицинской сестры при этом случае заключается не только в выполнении манипуляций назначенных врачом, но и сестринском обучении и уходе за пациентом.</a:t>
            </a:r>
          </a:p>
          <a:p>
            <a:endParaRPr lang="ru-RU" dirty="0"/>
          </a:p>
          <a:p>
            <a:endParaRPr lang="ru-RU" dirty="0"/>
          </a:p>
        </p:txBody>
      </p:sp>
    </p:spTree>
    <p:extLst>
      <p:ext uri="{BB962C8B-B14F-4D97-AF65-F5344CB8AC3E}">
        <p14:creationId xmlns:p14="http://schemas.microsoft.com/office/powerpoint/2010/main" val="3979391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63236"/>
            <a:ext cx="10364451" cy="1092476"/>
          </a:xfrm>
        </p:spPr>
        <p:txBody>
          <a:bodyPr/>
          <a:lstStyle/>
          <a:p>
            <a:r>
              <a:rPr lang="ru-RU" cap="none" dirty="0" smtClean="0">
                <a:latin typeface="Times New Roman" panose="02020603050405020304" pitchFamily="18" charset="0"/>
                <a:cs typeface="Times New Roman" panose="02020603050405020304" pitchFamily="18" charset="0"/>
              </a:rPr>
              <a:t>Цели и задачи работы</a:t>
            </a:r>
            <a:endParaRPr lang="ru-RU" cap="none"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913774" y="1177636"/>
            <a:ext cx="10363826" cy="5389419"/>
          </a:xfrm>
        </p:spPr>
        <p:txBody>
          <a:bodyPr>
            <a:normAutofit/>
          </a:bodyPr>
          <a:lstStyle/>
          <a:p>
            <a:r>
              <a:rPr lang="ru-RU" b="1" cap="none" dirty="0" smtClean="0">
                <a:latin typeface="Times New Roman" panose="02020603050405020304" pitchFamily="18" charset="0"/>
                <a:cs typeface="Times New Roman" panose="02020603050405020304" pitchFamily="18" charset="0"/>
              </a:rPr>
              <a:t>Цель исследования</a:t>
            </a:r>
            <a:r>
              <a:rPr lang="ru-RU" cap="none" dirty="0" smtClean="0">
                <a:latin typeface="Times New Roman" panose="02020603050405020304" pitchFamily="18" charset="0"/>
                <a:cs typeface="Times New Roman" panose="02020603050405020304" pitchFamily="18" charset="0"/>
              </a:rPr>
              <a:t>: изучение факторов риска, способствующих возникновению ХОБЛ и основных особенностей развития заболевания. Определение этапов сестринской помощи в профилактике и уходе за пациентом.</a:t>
            </a:r>
          </a:p>
          <a:p>
            <a:r>
              <a:rPr lang="ru-RU" b="1" cap="none" dirty="0" smtClean="0">
                <a:latin typeface="Times New Roman" panose="02020603050405020304" pitchFamily="18" charset="0"/>
                <a:cs typeface="Times New Roman" panose="02020603050405020304" pitchFamily="18" charset="0"/>
              </a:rPr>
              <a:t>Объект исследования</a:t>
            </a:r>
            <a:r>
              <a:rPr lang="ru-RU" cap="none" dirty="0" smtClean="0">
                <a:latin typeface="Times New Roman" panose="02020603050405020304" pitchFamily="18" charset="0"/>
                <a:cs typeface="Times New Roman" panose="02020603050405020304" pitchFamily="18" charset="0"/>
              </a:rPr>
              <a:t>: клинические формы и профилактика </a:t>
            </a:r>
            <a:r>
              <a:rPr lang="ru-RU" cap="none" dirty="0" err="1" smtClean="0">
                <a:latin typeface="Times New Roman" panose="02020603050405020304" pitchFamily="18" charset="0"/>
                <a:cs typeface="Times New Roman" panose="02020603050405020304" pitchFamily="18" charset="0"/>
              </a:rPr>
              <a:t>хобл</a:t>
            </a:r>
            <a:endParaRPr lang="ru-RU" cap="none" dirty="0" smtClean="0">
              <a:latin typeface="Times New Roman" panose="02020603050405020304" pitchFamily="18" charset="0"/>
              <a:cs typeface="Times New Roman" panose="02020603050405020304" pitchFamily="18" charset="0"/>
            </a:endParaRPr>
          </a:p>
          <a:p>
            <a:r>
              <a:rPr lang="ru-RU" b="1" cap="none" dirty="0" smtClean="0">
                <a:latin typeface="Times New Roman" panose="02020603050405020304" pitchFamily="18" charset="0"/>
                <a:cs typeface="Times New Roman" panose="02020603050405020304" pitchFamily="18" charset="0"/>
              </a:rPr>
              <a:t>Предмет исследования</a:t>
            </a:r>
            <a:r>
              <a:rPr lang="ru-RU" cap="none" dirty="0" smtClean="0">
                <a:latin typeface="Times New Roman" panose="02020603050405020304" pitchFamily="18" charset="0"/>
                <a:cs typeface="Times New Roman" panose="02020603050405020304" pitchFamily="18" charset="0"/>
              </a:rPr>
              <a:t>: уход за пациентами разных возрастов, страдающими ХОБЛ в условиях стационара.</a:t>
            </a:r>
          </a:p>
          <a:p>
            <a:r>
              <a:rPr lang="ru-RU" b="1" cap="none" dirty="0" smtClean="0">
                <a:latin typeface="Times New Roman" panose="02020603050405020304" pitchFamily="18" charset="0"/>
                <a:cs typeface="Times New Roman" panose="02020603050405020304" pitchFamily="18" charset="0"/>
              </a:rPr>
              <a:t>Задачи исследования: </a:t>
            </a:r>
          </a:p>
          <a:p>
            <a:pPr marL="0" lvl="0" indent="0">
              <a:buNone/>
            </a:pPr>
            <a:r>
              <a:rPr lang="ru-RU" cap="none" dirty="0" smtClean="0">
                <a:latin typeface="Times New Roman" panose="02020603050405020304" pitchFamily="18" charset="0"/>
                <a:cs typeface="Times New Roman" panose="02020603050405020304" pitchFamily="18" charset="0"/>
              </a:rPr>
              <a:t>1. Выявить особенности течения и развития </a:t>
            </a:r>
            <a:r>
              <a:rPr lang="ru-RU" cap="none" dirty="0" err="1" smtClean="0">
                <a:latin typeface="Times New Roman" panose="02020603050405020304" pitchFamily="18" charset="0"/>
                <a:cs typeface="Times New Roman" panose="02020603050405020304" pitchFamily="18" charset="0"/>
              </a:rPr>
              <a:t>хобл</a:t>
            </a:r>
            <a:r>
              <a:rPr lang="ru-RU" cap="none" dirty="0" smtClean="0">
                <a:latin typeface="Times New Roman" panose="02020603050405020304" pitchFamily="18" charset="0"/>
                <a:cs typeface="Times New Roman" panose="02020603050405020304" pitchFamily="18" charset="0"/>
              </a:rPr>
              <a:t> </a:t>
            </a:r>
          </a:p>
          <a:p>
            <a:pPr marL="0" lvl="0" indent="0">
              <a:buNone/>
            </a:pPr>
            <a:r>
              <a:rPr lang="ru-RU" cap="none" dirty="0" smtClean="0">
                <a:latin typeface="Times New Roman" panose="02020603050405020304" pitchFamily="18" charset="0"/>
                <a:cs typeface="Times New Roman" panose="02020603050405020304" pitchFamily="18" charset="0"/>
              </a:rPr>
              <a:t>2. Проанализировать существующие литературные источники по вопросам организации сестринского ухода за пациентами, страдающими </a:t>
            </a:r>
            <a:r>
              <a:rPr lang="ru-RU" cap="none" dirty="0" err="1" smtClean="0">
                <a:latin typeface="Times New Roman" panose="02020603050405020304" pitchFamily="18" charset="0"/>
                <a:cs typeface="Times New Roman" panose="02020603050405020304" pitchFamily="18" charset="0"/>
              </a:rPr>
              <a:t>хобл</a:t>
            </a:r>
            <a:endParaRPr lang="ru-RU" cap="none" dirty="0">
              <a:latin typeface="Times New Roman" panose="02020603050405020304" pitchFamily="18" charset="0"/>
              <a:cs typeface="Times New Roman" panose="02020603050405020304" pitchFamily="18" charset="0"/>
            </a:endParaRPr>
          </a:p>
          <a:p>
            <a:pPr marL="0" lvl="0" indent="0">
              <a:buNone/>
            </a:pPr>
            <a:r>
              <a:rPr lang="ru-RU" cap="none" dirty="0" smtClean="0">
                <a:latin typeface="Times New Roman" panose="02020603050405020304" pitchFamily="18" charset="0"/>
                <a:cs typeface="Times New Roman" panose="02020603050405020304" pitchFamily="18" charset="0"/>
              </a:rPr>
              <a:t>3. </a:t>
            </a:r>
            <a:r>
              <a:rPr lang="ru-RU" cap="none" dirty="0" smtClean="0">
                <a:latin typeface="Times New Roman" panose="02020603050405020304" pitchFamily="18" charset="0"/>
                <a:cs typeface="Times New Roman" panose="02020603050405020304" pitchFamily="18" charset="0"/>
              </a:rPr>
              <a:t>Описать клинический случай ХОБЛ и роль медицинской сестры </a:t>
            </a:r>
            <a:endParaRPr lang="ru-RU" cap="none" dirty="0" smtClean="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527305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45127" y="706581"/>
            <a:ext cx="10335491" cy="5680363"/>
          </a:xfrm>
        </p:spPr>
      </p:pic>
    </p:spTree>
    <p:extLst>
      <p:ext uri="{BB962C8B-B14F-4D97-AF65-F5344CB8AC3E}">
        <p14:creationId xmlns:p14="http://schemas.microsoft.com/office/powerpoint/2010/main" val="910895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9724" y="1048008"/>
            <a:ext cx="10364451" cy="642247"/>
          </a:xfrm>
        </p:spPr>
        <p:txBody>
          <a:bodyPr/>
          <a:lstStyle/>
          <a:p>
            <a:r>
              <a:rPr lang="ru-RU" cap="none" dirty="0" smtClean="0">
                <a:latin typeface="Times New Roman" panose="02020603050405020304" pitchFamily="18" charset="0"/>
                <a:cs typeface="Times New Roman" panose="02020603050405020304" pitchFamily="18" charset="0"/>
              </a:rPr>
              <a:t>Факторы риска</a:t>
            </a:r>
            <a:endParaRPr lang="ru-RU" cap="none"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775229" y="2479964"/>
            <a:ext cx="10363826" cy="4738254"/>
          </a:xfrm>
        </p:spPr>
        <p:txBody>
          <a:bodyPr>
            <a:normAutofit/>
          </a:bodyPr>
          <a:lstStyle/>
          <a:p>
            <a:r>
              <a:rPr lang="ru-RU" sz="2400" cap="none" dirty="0" smtClean="0">
                <a:latin typeface="Times New Roman" panose="02020603050405020304" pitchFamily="18" charset="0"/>
                <a:cs typeface="Times New Roman" panose="02020603050405020304" pitchFamily="18" charset="0"/>
              </a:rPr>
              <a:t>Курение (активное, пассивное)</a:t>
            </a:r>
          </a:p>
          <a:p>
            <a:r>
              <a:rPr lang="ru-RU" sz="2400" cap="none" dirty="0" smtClean="0">
                <a:latin typeface="Times New Roman" panose="02020603050405020304" pitchFamily="18" charset="0"/>
                <a:cs typeface="Times New Roman" panose="02020603050405020304" pitchFamily="18" charset="0"/>
              </a:rPr>
              <a:t>Профессиональные вредности</a:t>
            </a:r>
          </a:p>
          <a:p>
            <a:r>
              <a:rPr lang="ru-RU" sz="2400" cap="none" dirty="0" smtClean="0">
                <a:latin typeface="Times New Roman" panose="02020603050405020304" pitchFamily="18" charset="0"/>
                <a:cs typeface="Times New Roman" panose="02020603050405020304" pitchFamily="18" charset="0"/>
              </a:rPr>
              <a:t>Загрязнение воздуха вне помещений</a:t>
            </a:r>
          </a:p>
          <a:p>
            <a:r>
              <a:rPr lang="ru-RU" sz="2400" cap="none" dirty="0" smtClean="0">
                <a:latin typeface="Times New Roman" panose="02020603050405020304" pitchFamily="18" charset="0"/>
                <a:cs typeface="Times New Roman" panose="02020603050405020304" pitchFamily="18" charset="0"/>
              </a:rPr>
              <a:t>Бронхиальная гиперреактивность и бронхиальная астма в анамнезе</a:t>
            </a:r>
          </a:p>
          <a:p>
            <a:r>
              <a:rPr lang="ru-RU" sz="2400" cap="none" dirty="0" smtClean="0">
                <a:latin typeface="Times New Roman" panose="02020603050405020304" pitchFamily="18" charset="0"/>
                <a:cs typeface="Times New Roman" panose="02020603050405020304" pitchFamily="18" charset="0"/>
              </a:rPr>
              <a:t>Перенесенные тяжелые респираторные инфекции в детском возрасте</a:t>
            </a:r>
          </a:p>
          <a:p>
            <a:r>
              <a:rPr lang="ru-RU" sz="2400" cap="none" dirty="0" smtClean="0">
                <a:latin typeface="Times New Roman" panose="02020603050405020304" pitchFamily="18" charset="0"/>
                <a:cs typeface="Times New Roman" panose="02020603050405020304" pitchFamily="18" charset="0"/>
              </a:rPr>
              <a:t>Врожденный дефицит альфа1-антитрипсина-аутосомно-рецессивное наследственное заболевание</a:t>
            </a:r>
            <a:endParaRPr lang="ru-RU" sz="2400" cap="none"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578" y="468585"/>
            <a:ext cx="3583132" cy="3673186"/>
          </a:xfrm>
          <a:prstGeom prst="rect">
            <a:avLst/>
          </a:prstGeom>
        </p:spPr>
      </p:pic>
    </p:spTree>
    <p:extLst>
      <p:ext uri="{BB962C8B-B14F-4D97-AF65-F5344CB8AC3E}">
        <p14:creationId xmlns:p14="http://schemas.microsoft.com/office/powerpoint/2010/main" val="2849983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507681"/>
            <a:ext cx="10364451" cy="697664"/>
          </a:xfrm>
        </p:spPr>
        <p:txBody>
          <a:bodyPr>
            <a:normAutofit/>
          </a:bodyPr>
          <a:lstStyle/>
          <a:p>
            <a:pPr lvl="1" algn="ctr" rtl="0">
              <a:lnSpc>
                <a:spcPct val="90000"/>
              </a:lnSpc>
              <a:spcBef>
                <a:spcPct val="0"/>
              </a:spcBef>
            </a:pPr>
            <a:r>
              <a:rPr lang="ru-RU" sz="2400" dirty="0">
                <a:latin typeface="Times New Roman" panose="02020603050405020304" pitchFamily="18" charset="0"/>
                <a:cs typeface="Times New Roman" panose="02020603050405020304" pitchFamily="18" charset="0"/>
              </a:rPr>
              <a:t>Роль медицинской сестры по выявлению ХОБЛ</a:t>
            </a:r>
            <a:r>
              <a:rPr lang="ru-RU" sz="1400" dirty="0"/>
              <a:t/>
            </a:r>
            <a:br>
              <a:rPr lang="ru-RU" sz="1400" dirty="0"/>
            </a:br>
            <a:endParaRPr lang="ru-RU" dirty="0"/>
          </a:p>
        </p:txBody>
      </p:sp>
      <p:sp>
        <p:nvSpPr>
          <p:cNvPr id="3" name="Объект 2"/>
          <p:cNvSpPr>
            <a:spLocks noGrp="1"/>
          </p:cNvSpPr>
          <p:nvPr>
            <p:ph sz="quarter" idx="13"/>
          </p:nvPr>
        </p:nvSpPr>
        <p:spPr>
          <a:xfrm>
            <a:off x="581891" y="1052945"/>
            <a:ext cx="10543309" cy="5306291"/>
          </a:xfrm>
        </p:spPr>
        <p:txBody>
          <a:bodyPr>
            <a:normAutofit/>
          </a:bodyPr>
          <a:lstStyle/>
          <a:p>
            <a:r>
              <a:rPr lang="ru-RU" cap="none" dirty="0" smtClean="0">
                <a:latin typeface="Times New Roman" panose="02020603050405020304" pitchFamily="18" charset="0"/>
                <a:cs typeface="Times New Roman" panose="02020603050405020304" pitchFamily="18" charset="0"/>
              </a:rPr>
              <a:t>При первичной оценке состояния пациента с подозрением на ХОБЛ медицинская сестра должна расспросить его о возможности наследственного </a:t>
            </a:r>
            <a:r>
              <a:rPr lang="ru-RU" cap="none" dirty="0" smtClean="0">
                <a:latin typeface="Times New Roman" panose="02020603050405020304" pitchFamily="18" charset="0"/>
                <a:cs typeface="Times New Roman" panose="02020603050405020304" pitchFamily="18" charset="0"/>
              </a:rPr>
              <a:t>предрасположения, </a:t>
            </a:r>
            <a:r>
              <a:rPr lang="ru-RU" cap="none" dirty="0" smtClean="0">
                <a:latin typeface="Times New Roman" panose="02020603050405020304" pitchFamily="18" charset="0"/>
                <a:cs typeface="Times New Roman" panose="02020603050405020304" pitchFamily="18" charset="0"/>
              </a:rPr>
              <a:t>наличии вредных </a:t>
            </a:r>
            <a:r>
              <a:rPr lang="ru-RU" cap="none" dirty="0" smtClean="0">
                <a:latin typeface="Times New Roman" panose="02020603050405020304" pitchFamily="18" charset="0"/>
                <a:cs typeface="Times New Roman" panose="02020603050405020304" pitchFamily="18" charset="0"/>
              </a:rPr>
              <a:t>привычек, </a:t>
            </a:r>
            <a:r>
              <a:rPr lang="ru-RU" cap="none" dirty="0" smtClean="0">
                <a:latin typeface="Times New Roman" panose="02020603050405020304" pitchFamily="18" charset="0"/>
                <a:cs typeface="Times New Roman" panose="02020603050405020304" pitchFamily="18" charset="0"/>
              </a:rPr>
              <a:t>профессиональных вредностей, инфекций верхних дыхательных путей и легких. Она выясняет, при каких условиях возникают кашель и одышка, и какие мероприятия способствуют уменьшению их выраженности или ликвидации, оценивает цвет, консистенцию и количество мокроты, наличие в ней крови. При объективном исследовании медицинская сестра оценивает состояние кожи и слизистых оболочек, локализацию и степень выраженности цианоза и отеков, форму грудной клетки, характер </a:t>
            </a:r>
            <a:r>
              <a:rPr lang="ru-RU" cap="none" dirty="0" err="1" smtClean="0">
                <a:latin typeface="Times New Roman" panose="02020603050405020304" pitchFamily="18" charset="0"/>
                <a:cs typeface="Times New Roman" panose="02020603050405020304" pitchFamily="18" charset="0"/>
              </a:rPr>
              <a:t>перкуторного</a:t>
            </a:r>
            <a:r>
              <a:rPr lang="ru-RU" cap="none" dirty="0" smtClean="0">
                <a:latin typeface="Times New Roman" panose="02020603050405020304" pitchFamily="18" charset="0"/>
                <a:cs typeface="Times New Roman" panose="02020603050405020304" pitchFamily="18" charset="0"/>
              </a:rPr>
              <a:t> звука над легкими, определяет наличие в них хрипов.</a:t>
            </a:r>
          </a:p>
          <a:p>
            <a:endParaRPr lang="ru-RU" dirty="0"/>
          </a:p>
        </p:txBody>
      </p:sp>
      <p:pic>
        <p:nvPicPr>
          <p:cNvPr id="8194" name="Picture 2" descr="https://gemokod.com/wp-content/uploads/2021/01/1-1200x7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100945"/>
            <a:ext cx="5181599" cy="2757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423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Диаграмма 4"/>
          <p:cNvGraphicFramePr/>
          <p:nvPr>
            <p:extLst>
              <p:ext uri="{D42A27DB-BD31-4B8C-83A1-F6EECF244321}">
                <p14:modId xmlns:p14="http://schemas.microsoft.com/office/powerpoint/2010/main" val="3846898364"/>
              </p:ext>
            </p:extLst>
          </p:nvPr>
        </p:nvGraphicFramePr>
        <p:xfrm>
          <a:off x="2078183" y="637308"/>
          <a:ext cx="7606144" cy="4752109"/>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1981200" y="58422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Рис. 1. Общая и первичная заболеваемость ХОБЛ</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94790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Диаграмма 4"/>
          <p:cNvGraphicFramePr/>
          <p:nvPr>
            <p:extLst>
              <p:ext uri="{D42A27DB-BD31-4B8C-83A1-F6EECF244321}">
                <p14:modId xmlns:p14="http://schemas.microsoft.com/office/powerpoint/2010/main" val="2515244517"/>
              </p:ext>
            </p:extLst>
          </p:nvPr>
        </p:nvGraphicFramePr>
        <p:xfrm>
          <a:off x="2479963" y="568037"/>
          <a:ext cx="7245927" cy="500149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2479963" y="5953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Рис. 2. Половое соотношение пациентов с ХОБЛ</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72838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Диаграмма 4"/>
          <p:cNvGraphicFramePr/>
          <p:nvPr>
            <p:extLst>
              <p:ext uri="{D42A27DB-BD31-4B8C-83A1-F6EECF244321}">
                <p14:modId xmlns:p14="http://schemas.microsoft.com/office/powerpoint/2010/main" val="2813362649"/>
              </p:ext>
            </p:extLst>
          </p:nvPr>
        </p:nvGraphicFramePr>
        <p:xfrm>
          <a:off x="1385454" y="457200"/>
          <a:ext cx="8562110" cy="4646334"/>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806304" y="5103534"/>
            <a:ext cx="936019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5397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539750" algn="just"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Рис. 3. Возрастное соотношение пациентов с ХОБЛ</a:t>
            </a:r>
            <a:endParaRPr kumimoji="0" lang="ru-RU" altLang="ru-RU" b="0" i="0" u="none" strike="noStrike" cap="none" normalizeH="0" baseline="0" dirty="0" smtClean="0">
              <a:ln>
                <a:noFill/>
              </a:ln>
              <a:solidFill>
                <a:schemeClr val="tx1"/>
              </a:solidFill>
              <a:effectLst/>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Пик заболеваемости приходится на возраст от 65 лет до 70, от 70 лет идет резкий спад, </a:t>
            </a: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потому что больные с ХОБЛ, по статистике не доживают до таких возрастов. </a:t>
            </a:r>
            <a:endParaRPr kumimoji="0" lang="ru-RU" altLang="ru-RU"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147487307"/>
      </p:ext>
    </p:extLst>
  </p:cSld>
  <p:clrMapOvr>
    <a:masterClrMapping/>
  </p:clrMapOvr>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TM04033925[[fn=Капля]]</Template>
  <TotalTime>427</TotalTime>
  <Words>1226</Words>
  <Application>Microsoft Office PowerPoint</Application>
  <PresentationFormat>Широкоэкранный</PresentationFormat>
  <Paragraphs>81</Paragraphs>
  <Slides>15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vt:lpstr>
      <vt:lpstr>Calibri</vt:lpstr>
      <vt:lpstr>Times New Roman</vt:lpstr>
      <vt:lpstr>Tw Cen MT</vt:lpstr>
      <vt:lpstr>Капля</vt:lpstr>
      <vt:lpstr>ГОСУДАРСТВЕННОЕ БЮДЖЕТНОЕ УЧРЕЖДЕНИЕ ПРОФЕССИОНАЛЬНАЯ ОБРАЗОВАТЕЛЬНАЯ ОРГАНИЗАЦИЯ "АСТРАХАНСКИЙ БАЗОВЫЙ МЕДИЦИНСКИЙ КОЛЛЕДЖ"</vt:lpstr>
      <vt:lpstr>Презентация PowerPoint</vt:lpstr>
      <vt:lpstr>Цели и задачи работы</vt:lpstr>
      <vt:lpstr>Презентация PowerPoint</vt:lpstr>
      <vt:lpstr>Факторы риска</vt:lpstr>
      <vt:lpstr>Роль медицинской сестры по выявлению ХОБЛ </vt:lpstr>
      <vt:lpstr>Презентация PowerPoint</vt:lpstr>
      <vt:lpstr>Презентация PowerPoint</vt:lpstr>
      <vt:lpstr>Презентация PowerPoint</vt:lpstr>
      <vt:lpstr>Особенности осуществления сестринского ухода за пациентами с ХОБЛ </vt:lpstr>
      <vt:lpstr>Клинический пример </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ГОСУДАРСТВЕННОЕ БЮДЖЕТНОЕ УЧРЕЖДЕНИЕ ПРОФЕССИОНАЛЬНАЯ ОБРАЗОВАТЕЛЬНАЯ ОРГАНИЗАЦИЯ "АСТРАХАНСКИЙ БАЗОВЫЙ МЕДИЦИНСКИЙ КОЛЛЕДЖ"</dc:title>
  <dc:creator>LenUser</dc:creator>
  <cp:lastModifiedBy>LenUser</cp:lastModifiedBy>
  <cp:revision>58</cp:revision>
  <dcterms:created xsi:type="dcterms:W3CDTF">2021-05-02T11:29:17Z</dcterms:created>
  <dcterms:modified xsi:type="dcterms:W3CDTF">2021-05-17T13:24:58Z</dcterms:modified>
</cp:coreProperties>
</file>